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5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16" y="-12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1F09-8B7A-4576-9137-1995915A03E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F828-1AB0-4AB3-AA10-25725DDA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0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1F09-8B7A-4576-9137-1995915A03E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F828-1AB0-4AB3-AA10-25725DDA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7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1F09-8B7A-4576-9137-1995915A03E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F828-1AB0-4AB3-AA10-25725DDA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1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1F09-8B7A-4576-9137-1995915A03E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F828-1AB0-4AB3-AA10-25725DDA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4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1F09-8B7A-4576-9137-1995915A03E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F828-1AB0-4AB3-AA10-25725DDA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5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1F09-8B7A-4576-9137-1995915A03E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F828-1AB0-4AB3-AA10-25725DDA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8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1F09-8B7A-4576-9137-1995915A03E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F828-1AB0-4AB3-AA10-25725DDA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8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1F09-8B7A-4576-9137-1995915A03E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F828-1AB0-4AB3-AA10-25725DDA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0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1F09-8B7A-4576-9137-1995915A03E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F828-1AB0-4AB3-AA10-25725DDA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3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1F09-8B7A-4576-9137-1995915A03E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F828-1AB0-4AB3-AA10-25725DDA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1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1F09-8B7A-4576-9137-1995915A03E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F828-1AB0-4AB3-AA10-25725DDA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F1F09-8B7A-4576-9137-1995915A03E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4F828-1AB0-4AB3-AA10-25725DDA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5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Collection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List</a:t>
            </a:r>
          </a:p>
          <a:p>
            <a:endParaRPr lang="en-US" dirty="0"/>
          </a:p>
          <a:p>
            <a:r>
              <a:rPr lang="en-US" sz="1800" dirty="0" err="1" smtClean="0"/>
              <a:t>Mahboob</a:t>
            </a:r>
            <a:r>
              <a:rPr lang="en-US" sz="1800" dirty="0" smtClean="0"/>
              <a:t> Ali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859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public static long </a:t>
            </a:r>
            <a:r>
              <a:rPr lang="en-US" dirty="0" err="1"/>
              <a:t>getTestTime</a:t>
            </a:r>
            <a:r>
              <a:rPr lang="en-US" dirty="0"/>
              <a:t>(Collection&lt;Integer&gt; c) {</a:t>
            </a:r>
          </a:p>
          <a:p>
            <a:pPr marL="0" indent="0">
              <a:buNone/>
            </a:pPr>
            <a:r>
              <a:rPr lang="en-US" dirty="0"/>
              <a:t>    long </a:t>
            </a:r>
            <a:r>
              <a:rPr lang="en-US" dirty="0" err="1"/>
              <a:t>startTime</a:t>
            </a:r>
            <a:r>
              <a:rPr lang="en-US" dirty="0"/>
              <a:t> = </a:t>
            </a:r>
            <a:r>
              <a:rPr lang="en-US" dirty="0" err="1"/>
              <a:t>System.currentTimeMillis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    // Test if a number is in the collection</a:t>
            </a:r>
          </a:p>
          <a:p>
            <a:pPr marL="0" indent="0">
              <a:buNone/>
            </a:pPr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c.contains</a:t>
            </a:r>
            <a:r>
              <a:rPr lang="en-US" dirty="0"/>
              <a:t>((</a:t>
            </a:r>
            <a:r>
              <a:rPr lang="en-US" dirty="0" err="1"/>
              <a:t>int</a:t>
            </a:r>
            <a:r>
              <a:rPr lang="en-US" dirty="0"/>
              <a:t>)(</a:t>
            </a:r>
            <a:r>
              <a:rPr lang="en-US" dirty="0" err="1"/>
              <a:t>Math.random</a:t>
            </a:r>
            <a:r>
              <a:rPr lang="en-US" dirty="0"/>
              <a:t>() * 2 * N));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System.currentTimeMillis</a:t>
            </a:r>
            <a:r>
              <a:rPr lang="en-US" dirty="0"/>
              <a:t>() - </a:t>
            </a:r>
            <a:r>
              <a:rPr lang="en-US" dirty="0" err="1"/>
              <a:t>startTime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public static long </a:t>
            </a:r>
            <a:r>
              <a:rPr lang="en-US" dirty="0" err="1"/>
              <a:t>getRemoveTime</a:t>
            </a:r>
            <a:r>
              <a:rPr lang="en-US" dirty="0"/>
              <a:t>(Collection&lt;Integer&gt; c) {</a:t>
            </a:r>
          </a:p>
          <a:p>
            <a:pPr marL="0" indent="0">
              <a:buNone/>
            </a:pPr>
            <a:r>
              <a:rPr lang="en-US" dirty="0"/>
              <a:t>    long </a:t>
            </a:r>
            <a:r>
              <a:rPr lang="en-US" dirty="0" err="1"/>
              <a:t>startTime</a:t>
            </a:r>
            <a:r>
              <a:rPr lang="en-US" dirty="0"/>
              <a:t> = </a:t>
            </a:r>
            <a:r>
              <a:rPr lang="en-US" dirty="0" err="1"/>
              <a:t>System.currentTimeMillis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c.remove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System.currentTimeMillis</a:t>
            </a:r>
            <a:r>
              <a:rPr lang="en-US" dirty="0"/>
              <a:t>() - </a:t>
            </a:r>
            <a:r>
              <a:rPr lang="en-US" dirty="0" err="1"/>
              <a:t>startTime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5867400"/>
            <a:ext cx="8842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Conclusion: </a:t>
            </a:r>
            <a:r>
              <a:rPr lang="en-US" b="1" dirty="0" smtClean="0"/>
              <a:t>Sets </a:t>
            </a:r>
            <a:r>
              <a:rPr lang="en-US" dirty="0" smtClean="0"/>
              <a:t>are more efficient than </a:t>
            </a:r>
            <a:r>
              <a:rPr lang="en-US" b="1" dirty="0" smtClean="0"/>
              <a:t>List </a:t>
            </a:r>
            <a:r>
              <a:rPr lang="en-US" dirty="0" smtClean="0"/>
              <a:t>for testing whether an element is in a set or list.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858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cs typeface="Times New Roman" pitchFamily="18" charset="0"/>
              </a:rPr>
              <a:t>A set stores non-duplicate elements. </a:t>
            </a:r>
          </a:p>
          <a:p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To allow duplicate elements </a:t>
            </a:r>
            <a:r>
              <a:rPr lang="en-US" altLang="en-US" dirty="0" smtClean="0">
                <a:cs typeface="Times New Roman" pitchFamily="18" charset="0"/>
              </a:rPr>
              <a:t>to be stored in a collection, you need to use a list. </a:t>
            </a:r>
          </a:p>
          <a:p>
            <a:r>
              <a:rPr lang="en-US" altLang="en-US" dirty="0" smtClean="0">
                <a:cs typeface="Times New Roman" pitchFamily="18" charset="0"/>
              </a:rPr>
              <a:t>A list can not only store duplicate elements, but can also allow the user to specify where the element is stored. </a:t>
            </a:r>
          </a:p>
          <a:p>
            <a:r>
              <a:rPr lang="en-US" altLang="en-US" dirty="0" smtClean="0">
                <a:cs typeface="Times New Roman" pitchFamily="18" charset="0"/>
              </a:rPr>
              <a:t>The user 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can access the element by index</a:t>
            </a:r>
            <a:r>
              <a:rPr lang="en-US" altLang="en-US" dirty="0" smtClean="0"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7531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032447"/>
              </p:ext>
            </p:extLst>
          </p:nvPr>
        </p:nvGraphicFramePr>
        <p:xfrm>
          <a:off x="2133600" y="152400"/>
          <a:ext cx="6781800" cy="655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Picture" r:id="rId3" imgW="4408932" imgH="2910840" progId="Word.Picture.8">
                  <p:embed/>
                </p:oleObj>
              </mc:Choice>
              <mc:Fallback>
                <p:oleObj name="Picture" r:id="rId3" imgW="4408932" imgH="2910840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2400"/>
                        <a:ext cx="6781800" cy="6553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1447800"/>
            <a:ext cx="102823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Access </a:t>
            </a:r>
          </a:p>
          <a:p>
            <a:r>
              <a:rPr lang="en-US" dirty="0" smtClean="0"/>
              <a:t>Methods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1333030" y="1770966"/>
            <a:ext cx="800570" cy="1124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1333030" y="1770966"/>
            <a:ext cx="800570" cy="1505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>
            <a:off x="1333030" y="1770966"/>
            <a:ext cx="800570" cy="2191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</p:cNvCxnSpPr>
          <p:nvPr/>
        </p:nvCxnSpPr>
        <p:spPr>
          <a:xfrm>
            <a:off x="1333030" y="1770966"/>
            <a:ext cx="800570" cy="3867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>
            <a:off x="1333030" y="1770966"/>
            <a:ext cx="800570" cy="4248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2400" y="3505200"/>
            <a:ext cx="102823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Search</a:t>
            </a:r>
          </a:p>
          <a:p>
            <a:r>
              <a:rPr lang="en-US" dirty="0" smtClean="0"/>
              <a:t>Methods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3"/>
          </p:cNvCxnSpPr>
          <p:nvPr/>
        </p:nvCxnSpPr>
        <p:spPr>
          <a:xfrm>
            <a:off x="1180630" y="3828366"/>
            <a:ext cx="952970" cy="438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</p:cNvCxnSpPr>
          <p:nvPr/>
        </p:nvCxnSpPr>
        <p:spPr>
          <a:xfrm>
            <a:off x="1180630" y="3828366"/>
            <a:ext cx="952970" cy="819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2400" y="4800600"/>
            <a:ext cx="102823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Iteration</a:t>
            </a:r>
          </a:p>
          <a:p>
            <a:r>
              <a:rPr lang="en-US" dirty="0" smtClean="0"/>
              <a:t>Methods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>
          <a:xfrm flipV="1">
            <a:off x="1180630" y="4953000"/>
            <a:ext cx="1029170" cy="170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3"/>
          </p:cNvCxnSpPr>
          <p:nvPr/>
        </p:nvCxnSpPr>
        <p:spPr>
          <a:xfrm>
            <a:off x="1180630" y="5123766"/>
            <a:ext cx="1029170" cy="134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4800" y="6019800"/>
            <a:ext cx="93846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Range</a:t>
            </a:r>
          </a:p>
          <a:p>
            <a:r>
              <a:rPr lang="en-US" dirty="0" smtClean="0"/>
              <a:t>Method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6" idx="3"/>
          </p:cNvCxnSpPr>
          <p:nvPr/>
        </p:nvCxnSpPr>
        <p:spPr>
          <a:xfrm flipV="1">
            <a:off x="1243262" y="6342965"/>
            <a:ext cx="89033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31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the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Access: manipulates the elements based on the provided index (numerical) position in the list.</a:t>
            </a:r>
          </a:p>
          <a:p>
            <a:r>
              <a:rPr lang="en-US" dirty="0" smtClean="0"/>
              <a:t>Search: for specified object in the list and returns its index (position).</a:t>
            </a:r>
          </a:p>
          <a:p>
            <a:r>
              <a:rPr lang="en-US" dirty="0" smtClean="0"/>
              <a:t>Iteration: extends from the Iterator Interface,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provide advantage of the List logical order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Range: the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subList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method performs arbitrary range operations on the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7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128473"/>
              </p:ext>
            </p:extLst>
          </p:nvPr>
        </p:nvGraphicFramePr>
        <p:xfrm>
          <a:off x="228600" y="304800"/>
          <a:ext cx="8763000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Picture" r:id="rId3" imgW="4041648" imgH="2410968" progId="Word.Picture.8">
                  <p:embed/>
                </p:oleObj>
              </mc:Choice>
              <mc:Fallback>
                <p:oleObj name="Picture" r:id="rId3" imgW="4041648" imgH="2410968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4800"/>
                        <a:ext cx="8763000" cy="6172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34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ArrayList</a:t>
            </a:r>
            <a:r>
              <a:rPr lang="en-US" dirty="0" smtClean="0"/>
              <a:t>: </a:t>
            </a:r>
            <a:r>
              <a:rPr lang="en-US" altLang="en-US" dirty="0" smtClean="0">
                <a:cs typeface="Times New Roman" pitchFamily="18" charset="0"/>
              </a:rPr>
              <a:t>If you need to support random access through an index without 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inserting or removing </a:t>
            </a:r>
            <a:r>
              <a:rPr lang="en-US" altLang="en-US" dirty="0" smtClean="0">
                <a:cs typeface="Times New Roman" pitchFamily="18" charset="0"/>
              </a:rPr>
              <a:t>elements from any place other than 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the end</a:t>
            </a:r>
            <a:r>
              <a:rPr lang="en-US" altLang="en-US" dirty="0" smtClean="0">
                <a:cs typeface="Times New Roman" pitchFamily="18" charset="0"/>
              </a:rPr>
              <a:t>, </a:t>
            </a:r>
            <a:r>
              <a:rPr lang="en-US" altLang="en-US" b="1" dirty="0" err="1" smtClean="0">
                <a:cs typeface="Times New Roman" pitchFamily="18" charset="0"/>
              </a:rPr>
              <a:t>ArrayList</a:t>
            </a:r>
            <a:r>
              <a:rPr lang="en-US" altLang="en-US" dirty="0" smtClean="0">
                <a:cs typeface="Times New Roman" pitchFamily="18" charset="0"/>
              </a:rPr>
              <a:t> offers the most efficient </a:t>
            </a:r>
            <a:r>
              <a:rPr lang="en-US" altLang="en-US" dirty="0" err="1" smtClean="0">
                <a:cs typeface="Times New Roman" pitchFamily="18" charset="0"/>
              </a:rPr>
              <a:t>collectio</a:t>
            </a:r>
            <a:endParaRPr lang="en-US" altLang="en-US" dirty="0" smtClean="0">
              <a:cs typeface="Times New Roman" pitchFamily="18" charset="0"/>
            </a:endParaRPr>
          </a:p>
          <a:p>
            <a:r>
              <a:rPr lang="en-US" altLang="en-US" dirty="0" smtClean="0">
                <a:cs typeface="Times New Roman" pitchFamily="18" charset="0"/>
              </a:rPr>
              <a:t>If, however, your application 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requires the insertion or deletion</a:t>
            </a:r>
            <a:r>
              <a:rPr lang="en-US" altLang="en-US" dirty="0" smtClean="0">
                <a:cs typeface="Times New Roman" pitchFamily="18" charset="0"/>
              </a:rPr>
              <a:t> of elements from any place in the list, you should 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choose </a:t>
            </a:r>
            <a:r>
              <a:rPr lang="en-US" altLang="en-US" b="1" dirty="0" err="1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LinkedList</a:t>
            </a:r>
            <a:r>
              <a:rPr lang="en-US" altLang="en-US" dirty="0" smtClean="0">
                <a:cs typeface="Times New Roman" pitchFamily="18" charset="0"/>
              </a:rPr>
              <a:t>. </a:t>
            </a:r>
          </a:p>
          <a:p>
            <a:r>
              <a:rPr lang="en-US" altLang="en-US" dirty="0" smtClean="0">
                <a:cs typeface="Times New Roman" pitchFamily="18" charset="0"/>
              </a:rPr>
              <a:t>If your application does not require insertion or deletion of elements, 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the most efficient data structure is the array</a:t>
            </a:r>
            <a:r>
              <a:rPr lang="en-US" altLang="en-US" dirty="0" smtClean="0">
                <a:cs typeface="Times New Roman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and </a:t>
            </a:r>
            <a:r>
              <a:rPr lang="en-US" dirty="0" err="1" smtClean="0"/>
              <a:t>LinkedList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stores elements in an array.</a:t>
            </a:r>
          </a:p>
          <a:p>
            <a:r>
              <a:rPr lang="en-US" dirty="0" smtClean="0"/>
              <a:t>Dynamically generated.</a:t>
            </a:r>
          </a:p>
          <a:p>
            <a:r>
              <a:rPr lang="en-US" dirty="0" smtClean="0"/>
              <a:t>If the size of the array is exceeded a larger array is created and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all the elements from the current array copied to the new array.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 stores elements in a linked list.</a:t>
            </a:r>
          </a:p>
          <a:p>
            <a:r>
              <a:rPr lang="en-US" dirty="0" smtClean="0"/>
              <a:t>Can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grow or shrink dynamically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Provides you the edge of inserting an deleting the elements at any position in an efficient way.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639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SetListPerformanceTest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static final </a:t>
            </a:r>
            <a:r>
              <a:rPr lang="en-US" dirty="0" err="1"/>
              <a:t>int</a:t>
            </a:r>
            <a:r>
              <a:rPr lang="en-US" dirty="0"/>
              <a:t> N = 5000;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  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/>
              <a:t>// Add numbers 0, 1, 2, ..., N - 1 to the array list</a:t>
            </a:r>
          </a:p>
          <a:p>
            <a:pPr marL="0" indent="0">
              <a:buNone/>
            </a:pPr>
            <a:r>
              <a:rPr lang="en-US" dirty="0"/>
              <a:t>    List&lt;Integer&gt; list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pPr marL="0" indent="0">
              <a:buNone/>
            </a:pPr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list.add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Collections.shuffle</a:t>
            </a:r>
            <a:r>
              <a:rPr lang="en-US" dirty="0"/>
              <a:t>(list); // Shuffle the array list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b="1" dirty="0"/>
              <a:t>    // Create a hash set, and test its performance</a:t>
            </a:r>
          </a:p>
          <a:p>
            <a:pPr marL="0" indent="0">
              <a:buNone/>
            </a:pPr>
            <a:r>
              <a:rPr lang="en-US" dirty="0"/>
              <a:t>    Collection&lt;Integer&gt; set1 = new </a:t>
            </a:r>
            <a:r>
              <a:rPr lang="en-US" dirty="0" err="1"/>
              <a:t>HashSet</a:t>
            </a:r>
            <a:r>
              <a:rPr lang="en-US" dirty="0"/>
              <a:t>&lt;&gt;(list);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("Member test time for hash set is " +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getTestTime</a:t>
            </a:r>
            <a:r>
              <a:rPr lang="en-US" dirty="0"/>
              <a:t>(set1) + " milliseconds");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("Remove element time for hash set is " +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getRemoveTime</a:t>
            </a:r>
            <a:r>
              <a:rPr lang="en-US" dirty="0"/>
              <a:t>(set1) + " milliseconds");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// Create a linked hash set, and test its performance</a:t>
            </a:r>
          </a:p>
          <a:p>
            <a:pPr marL="0" indent="0">
              <a:buNone/>
            </a:pPr>
            <a:r>
              <a:rPr lang="en-US" dirty="0"/>
              <a:t>    Collection&lt;Integer&gt; set2 = new </a:t>
            </a:r>
            <a:r>
              <a:rPr lang="en-US" dirty="0" err="1"/>
              <a:t>LinkedHashSet</a:t>
            </a:r>
            <a:r>
              <a:rPr lang="en-US" dirty="0"/>
              <a:t>&lt;&gt;(list);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("Member test time for linked hash set is " +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getTestTime</a:t>
            </a:r>
            <a:r>
              <a:rPr lang="en-US" dirty="0"/>
              <a:t>(set2) + " milliseconds");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("Remove element time for linked hash set is "</a:t>
            </a:r>
          </a:p>
          <a:p>
            <a:pPr marL="0" indent="0">
              <a:buNone/>
            </a:pPr>
            <a:r>
              <a:rPr lang="en-US" dirty="0"/>
              <a:t>      + </a:t>
            </a:r>
            <a:r>
              <a:rPr lang="en-US" dirty="0" err="1"/>
              <a:t>getRemoveTime</a:t>
            </a:r>
            <a:r>
              <a:rPr lang="en-US" dirty="0"/>
              <a:t>(set2) + " milliseconds</a:t>
            </a:r>
            <a:r>
              <a:rPr lang="en-US" dirty="0" smtClean="0"/>
              <a:t>");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3492390"/>
            <a:ext cx="371877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Member test time for hash set is 20 milliseconds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105400" y="364627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05400" y="4211564"/>
            <a:ext cx="400552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Remove element time for hash set is 27 milliseconds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267200" y="4365452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41902" y="4519341"/>
            <a:ext cx="419711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Member test time for linked hash set is 27 milliseconds</a:t>
            </a: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flipH="1">
            <a:off x="5410200" y="4827118"/>
            <a:ext cx="1530258" cy="354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54084" y="6162541"/>
            <a:ext cx="448385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Remove element time for linked hash set is 26 milliseconds</a:t>
            </a:r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 flipV="1">
            <a:off x="4267200" y="5943600"/>
            <a:ext cx="286884" cy="37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8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b="1" dirty="0"/>
              <a:t>// Create a tree set, and test its performance</a:t>
            </a:r>
          </a:p>
          <a:p>
            <a:pPr marL="0" indent="0">
              <a:buNone/>
            </a:pPr>
            <a:r>
              <a:rPr lang="en-US" sz="3800" dirty="0"/>
              <a:t>    Collection&lt;Integer&gt; set3 = new </a:t>
            </a:r>
            <a:r>
              <a:rPr lang="en-US" sz="3800" dirty="0" err="1"/>
              <a:t>TreeSet</a:t>
            </a:r>
            <a:r>
              <a:rPr lang="en-US" sz="3800" dirty="0"/>
              <a:t>&lt;&gt;(list);</a:t>
            </a:r>
          </a:p>
          <a:p>
            <a:pPr marL="0" indent="0">
              <a:buNone/>
            </a:pPr>
            <a:r>
              <a:rPr lang="en-US" sz="3800" dirty="0"/>
              <a:t>    </a:t>
            </a:r>
            <a:r>
              <a:rPr lang="en-US" sz="3800" dirty="0" err="1"/>
              <a:t>System.out.println</a:t>
            </a:r>
            <a:r>
              <a:rPr lang="en-US" sz="3800" dirty="0"/>
              <a:t>("Member test time for tree set is " +</a:t>
            </a:r>
          </a:p>
          <a:p>
            <a:pPr marL="0" indent="0">
              <a:buNone/>
            </a:pPr>
            <a:r>
              <a:rPr lang="en-US" sz="3800" dirty="0"/>
              <a:t>      </a:t>
            </a:r>
            <a:r>
              <a:rPr lang="en-US" sz="3800" dirty="0" err="1"/>
              <a:t>getTestTime</a:t>
            </a:r>
            <a:r>
              <a:rPr lang="en-US" sz="3800" dirty="0"/>
              <a:t>(set3) + " milliseconds");</a:t>
            </a:r>
          </a:p>
          <a:p>
            <a:pPr marL="0" indent="0">
              <a:buNone/>
            </a:pPr>
            <a:r>
              <a:rPr lang="en-US" sz="3800" dirty="0"/>
              <a:t>    </a:t>
            </a:r>
            <a:r>
              <a:rPr lang="en-US" sz="3800" dirty="0" err="1"/>
              <a:t>System.out.println</a:t>
            </a:r>
            <a:r>
              <a:rPr lang="en-US" sz="3800" dirty="0"/>
              <a:t>("Remove element time for tree set is " +</a:t>
            </a:r>
          </a:p>
          <a:p>
            <a:pPr marL="0" indent="0">
              <a:buNone/>
            </a:pPr>
            <a:r>
              <a:rPr lang="en-US" sz="3800" dirty="0"/>
              <a:t>      </a:t>
            </a:r>
            <a:r>
              <a:rPr lang="en-US" sz="3800" dirty="0" err="1"/>
              <a:t>getRemoveTime</a:t>
            </a:r>
            <a:r>
              <a:rPr lang="en-US" sz="3800" dirty="0"/>
              <a:t>(set3) + " milliseconds");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    </a:t>
            </a:r>
            <a:r>
              <a:rPr lang="en-US" sz="3800" b="1" dirty="0"/>
              <a:t>// Create an array list, and test its performance</a:t>
            </a:r>
          </a:p>
          <a:p>
            <a:pPr marL="0" indent="0">
              <a:buNone/>
            </a:pPr>
            <a:r>
              <a:rPr lang="en-US" sz="3800" dirty="0"/>
              <a:t>    Collection&lt;Integer&gt; list1 = new </a:t>
            </a:r>
            <a:r>
              <a:rPr lang="en-US" sz="3800" dirty="0" err="1"/>
              <a:t>ArrayList</a:t>
            </a:r>
            <a:r>
              <a:rPr lang="en-US" sz="3800" dirty="0"/>
              <a:t>&lt;&gt;(list);</a:t>
            </a:r>
          </a:p>
          <a:p>
            <a:pPr marL="0" indent="0">
              <a:buNone/>
            </a:pPr>
            <a:r>
              <a:rPr lang="en-US" sz="3800" dirty="0"/>
              <a:t>    </a:t>
            </a:r>
            <a:r>
              <a:rPr lang="en-US" sz="3800" dirty="0" err="1"/>
              <a:t>System.out.println</a:t>
            </a:r>
            <a:r>
              <a:rPr lang="en-US" sz="3800" dirty="0"/>
              <a:t>("Member test time for array list is " +</a:t>
            </a:r>
          </a:p>
          <a:p>
            <a:pPr marL="0" indent="0">
              <a:buNone/>
            </a:pPr>
            <a:r>
              <a:rPr lang="en-US" sz="3800" dirty="0"/>
              <a:t>      </a:t>
            </a:r>
            <a:r>
              <a:rPr lang="en-US" sz="3800" dirty="0" err="1"/>
              <a:t>getTestTime</a:t>
            </a:r>
            <a:r>
              <a:rPr lang="en-US" sz="3800" dirty="0"/>
              <a:t>(list1) + " milliseconds");</a:t>
            </a:r>
          </a:p>
          <a:p>
            <a:pPr marL="0" indent="0">
              <a:buNone/>
            </a:pPr>
            <a:r>
              <a:rPr lang="en-US" sz="3800" dirty="0"/>
              <a:t>    </a:t>
            </a:r>
            <a:r>
              <a:rPr lang="en-US" sz="3800" dirty="0" err="1"/>
              <a:t>System.out.println</a:t>
            </a:r>
            <a:r>
              <a:rPr lang="en-US" sz="3800" dirty="0"/>
              <a:t>("Remove element time for array list is " +</a:t>
            </a:r>
          </a:p>
          <a:p>
            <a:pPr marL="0" indent="0">
              <a:buNone/>
            </a:pPr>
            <a:r>
              <a:rPr lang="en-US" sz="3800" dirty="0"/>
              <a:t>      </a:t>
            </a:r>
            <a:r>
              <a:rPr lang="en-US" sz="3800" dirty="0" err="1"/>
              <a:t>getRemoveTime</a:t>
            </a:r>
            <a:r>
              <a:rPr lang="en-US" sz="3800" dirty="0"/>
              <a:t>(list1) + " milliseconds");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    </a:t>
            </a:r>
            <a:r>
              <a:rPr lang="en-US" sz="3800" b="1" dirty="0"/>
              <a:t>// Create a linked list, and test its performance</a:t>
            </a:r>
          </a:p>
          <a:p>
            <a:pPr marL="0" indent="0">
              <a:buNone/>
            </a:pPr>
            <a:r>
              <a:rPr lang="en-US" sz="3800" dirty="0"/>
              <a:t>    Collection&lt;Integer&gt; list2 = new </a:t>
            </a:r>
            <a:r>
              <a:rPr lang="en-US" sz="3800" dirty="0" err="1"/>
              <a:t>LinkedList</a:t>
            </a:r>
            <a:r>
              <a:rPr lang="en-US" sz="3800" dirty="0"/>
              <a:t>&lt;&gt;(list);</a:t>
            </a:r>
          </a:p>
          <a:p>
            <a:pPr marL="0" indent="0">
              <a:buNone/>
            </a:pPr>
            <a:r>
              <a:rPr lang="en-US" sz="3800" dirty="0"/>
              <a:t>    </a:t>
            </a:r>
            <a:r>
              <a:rPr lang="en-US" sz="3800" dirty="0" err="1"/>
              <a:t>System.out.println</a:t>
            </a:r>
            <a:r>
              <a:rPr lang="en-US" sz="3800" dirty="0"/>
              <a:t>("Member test time for linked list is " +</a:t>
            </a:r>
          </a:p>
          <a:p>
            <a:pPr marL="0" indent="0">
              <a:buNone/>
            </a:pPr>
            <a:r>
              <a:rPr lang="en-US" sz="3800" dirty="0"/>
              <a:t>      </a:t>
            </a:r>
            <a:r>
              <a:rPr lang="en-US" sz="3800" dirty="0" err="1"/>
              <a:t>getTestTime</a:t>
            </a:r>
            <a:r>
              <a:rPr lang="en-US" sz="3800" dirty="0"/>
              <a:t>(list2) + " milliseconds");</a:t>
            </a:r>
          </a:p>
          <a:p>
            <a:pPr marL="0" indent="0">
              <a:buNone/>
            </a:pPr>
            <a:r>
              <a:rPr lang="en-US" sz="3800" dirty="0"/>
              <a:t>    </a:t>
            </a:r>
            <a:r>
              <a:rPr lang="en-US" sz="3800" dirty="0" err="1"/>
              <a:t>System.out.println</a:t>
            </a:r>
            <a:r>
              <a:rPr lang="en-US" sz="3800" dirty="0"/>
              <a:t>("Remove element time for linked list is " +</a:t>
            </a:r>
          </a:p>
          <a:p>
            <a:pPr marL="0" indent="0">
              <a:buNone/>
            </a:pPr>
            <a:r>
              <a:rPr lang="en-US" sz="3800" dirty="0"/>
              <a:t>      </a:t>
            </a:r>
            <a:r>
              <a:rPr lang="en-US" sz="3800" dirty="0" err="1"/>
              <a:t>getRemoveTime</a:t>
            </a:r>
            <a:r>
              <a:rPr lang="en-US" sz="3800" dirty="0"/>
              <a:t>(list2) + " milliseconds");</a:t>
            </a:r>
          </a:p>
          <a:p>
            <a:pPr marL="0" indent="0">
              <a:buNone/>
            </a:pPr>
            <a:r>
              <a:rPr lang="en-US" sz="3800" dirty="0"/>
              <a:t>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0" y="246187"/>
            <a:ext cx="367312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Member test time for tree set is 47 milliseconds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5943600" y="553964"/>
            <a:ext cx="1226961" cy="360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47254" y="1752600"/>
            <a:ext cx="395986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Remove element time for tree set is 34 milliseconds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5867400" y="1600200"/>
            <a:ext cx="1159788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95015" y="2286000"/>
            <a:ext cx="40386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Member test time for array list is 39802 milliseconds</a:t>
            </a: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flipH="1">
            <a:off x="5638800" y="2593777"/>
            <a:ext cx="1575515" cy="454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42211" y="3654623"/>
            <a:ext cx="429886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Remove element time for array list is 16196 milliseconds</a:t>
            </a:r>
          </a:p>
        </p:txBody>
      </p:sp>
      <p:cxnSp>
        <p:nvCxnSpPr>
          <p:cNvPr id="15" name="Straight Arrow Connector 14"/>
          <p:cNvCxnSpPr>
            <a:stCxn id="13" idx="0"/>
          </p:cNvCxnSpPr>
          <p:nvPr/>
        </p:nvCxnSpPr>
        <p:spPr>
          <a:xfrm flipH="1" flipV="1">
            <a:off x="6096000" y="3505200"/>
            <a:ext cx="795646" cy="149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4340" y="4799111"/>
            <a:ext cx="407746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Member test time for linked list is 52197 milliseconds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419600" y="4952999"/>
            <a:ext cx="614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82812" y="5942111"/>
            <a:ext cx="436420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Remove element time for linked list is 14870 milliseconds</a:t>
            </a:r>
          </a:p>
        </p:txBody>
      </p:sp>
      <p:cxnSp>
        <p:nvCxnSpPr>
          <p:cNvPr id="21" name="Straight Arrow Connector 20"/>
          <p:cNvCxnSpPr>
            <a:stCxn id="19" idx="0"/>
          </p:cNvCxnSpPr>
          <p:nvPr/>
        </p:nvCxnSpPr>
        <p:spPr>
          <a:xfrm flipH="1" flipV="1">
            <a:off x="4726970" y="5562600"/>
            <a:ext cx="2037946" cy="379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6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3" grpId="0" animBg="1"/>
      <p:bldP spid="16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883</Words>
  <Application>Microsoft Office PowerPoint</Application>
  <PresentationFormat>On-screen Show (4:3)</PresentationFormat>
  <Paragraphs>112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Picture</vt:lpstr>
      <vt:lpstr>Java Collection Framework</vt:lpstr>
      <vt:lpstr>The List</vt:lpstr>
      <vt:lpstr>PowerPoint Presentation</vt:lpstr>
      <vt:lpstr>Operations on the List</vt:lpstr>
      <vt:lpstr>PowerPoint Presentation</vt:lpstr>
      <vt:lpstr>List Implementation</vt:lpstr>
      <vt:lpstr>ArrayList and LinkedList classes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 Framework</dc:title>
  <dc:creator>m_gurru007@hotmail.com</dc:creator>
  <cp:lastModifiedBy>jongkuk lee</cp:lastModifiedBy>
  <cp:revision>12</cp:revision>
  <dcterms:created xsi:type="dcterms:W3CDTF">2017-12-04T16:19:14Z</dcterms:created>
  <dcterms:modified xsi:type="dcterms:W3CDTF">2017-12-08T15:12:35Z</dcterms:modified>
</cp:coreProperties>
</file>