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71" r:id="rId8"/>
    <p:sldId id="272" r:id="rId9"/>
    <p:sldId id="269" r:id="rId10"/>
    <p:sldId id="270" r:id="rId11"/>
    <p:sldId id="262" r:id="rId12"/>
    <p:sldId id="263" r:id="rId13"/>
    <p:sldId id="264" r:id="rId14"/>
    <p:sldId id="274" r:id="rId15"/>
    <p:sldId id="273" r:id="rId16"/>
    <p:sldId id="265" r:id="rId17"/>
    <p:sldId id="275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3" y="386079"/>
            <a:ext cx="808355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576" y="1463036"/>
            <a:ext cx="8324847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594777"/>
            <a:ext cx="406400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8075" y="6594777"/>
            <a:ext cx="127634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2" y="2053992"/>
            <a:ext cx="4135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JAC444 </a:t>
            </a:r>
            <a:r>
              <a:rPr sz="3600" dirty="0"/>
              <a:t>- </a:t>
            </a:r>
            <a:r>
              <a:rPr sz="3600" spc="-10" dirty="0"/>
              <a:t>Lecture</a:t>
            </a:r>
            <a:r>
              <a:rPr sz="3600" spc="-100" dirty="0"/>
              <a:t> </a:t>
            </a:r>
            <a:r>
              <a:rPr sz="3600" dirty="0"/>
              <a:t>5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02425" y="3783897"/>
            <a:ext cx="3930015" cy="100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33CC"/>
                </a:solidFill>
                <a:latin typeface="Arial"/>
                <a:cs typeface="Arial"/>
              </a:rPr>
              <a:t>Threads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Segment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2 -</a:t>
            </a:r>
            <a:r>
              <a:rPr sz="2400" spc="-10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Synchronization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4056175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 Table{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ynchronized void</a:t>
            </a:r>
            <a:r>
              <a:rPr lang="en-US" sz="1600" dirty="0"/>
              <a:t> </a:t>
            </a:r>
            <a:r>
              <a:rPr lang="en-US" sz="1600" dirty="0" err="1"/>
              <a:t>printTable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 n</a:t>
            </a:r>
            <a:r>
              <a:rPr lang="en-US" sz="1600" dirty="0" smtClean="0"/>
              <a:t>){</a:t>
            </a:r>
          </a:p>
          <a:p>
            <a:r>
              <a:rPr lang="en-US" sz="1600" dirty="0" smtClean="0"/>
              <a:t>//</a:t>
            </a:r>
            <a:r>
              <a:rPr lang="en-US" sz="1600" dirty="0"/>
              <a:t>method </a:t>
            </a:r>
            <a:r>
              <a:rPr lang="en-US" sz="1600" dirty="0" smtClean="0"/>
              <a:t>synchronized</a:t>
            </a:r>
            <a:r>
              <a:rPr lang="en-US" sz="1600" dirty="0"/>
              <a:t>  </a:t>
            </a:r>
          </a:p>
          <a:p>
            <a:r>
              <a:rPr lang="en-US" sz="1600" dirty="0"/>
              <a:t>   </a:t>
            </a: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 </a:t>
            </a:r>
            <a:r>
              <a:rPr lang="en-US" sz="1600" dirty="0" err="1"/>
              <a:t>i</a:t>
            </a:r>
            <a:r>
              <a:rPr lang="en-US" sz="1600" dirty="0"/>
              <a:t>=1;i&lt;=5;i++){  </a:t>
            </a:r>
          </a:p>
          <a:p>
            <a:r>
              <a:rPr lang="en-US" sz="1600" dirty="0"/>
              <a:t>     </a:t>
            </a:r>
            <a:r>
              <a:rPr lang="en-US" sz="1600" dirty="0" err="1"/>
              <a:t>System.out.println</a:t>
            </a:r>
            <a:r>
              <a:rPr lang="en-US" sz="1600" dirty="0"/>
              <a:t>(n*</a:t>
            </a:r>
            <a:r>
              <a:rPr lang="en-US" sz="1600" dirty="0" err="1"/>
              <a:t>i</a:t>
            </a:r>
            <a:r>
              <a:rPr lang="en-US" sz="1600" dirty="0"/>
              <a:t>);  </a:t>
            </a:r>
          </a:p>
          <a:p>
            <a:r>
              <a:rPr lang="en-US" sz="1600" dirty="0"/>
              <a:t>     </a:t>
            </a:r>
            <a:r>
              <a:rPr lang="en-US" sz="1600" b="1" dirty="0"/>
              <a:t>try</a:t>
            </a:r>
            <a:r>
              <a:rPr lang="en-US" sz="1600" dirty="0"/>
              <a:t>{  </a:t>
            </a:r>
          </a:p>
          <a:p>
            <a:r>
              <a:rPr lang="en-US" sz="1600" dirty="0"/>
              <a:t>      </a:t>
            </a:r>
            <a:r>
              <a:rPr lang="en-US" sz="1600" dirty="0" err="1"/>
              <a:t>Thread.sleep</a:t>
            </a:r>
            <a:r>
              <a:rPr lang="en-US" sz="1600" dirty="0"/>
              <a:t>(400);  </a:t>
            </a:r>
          </a:p>
          <a:p>
            <a:r>
              <a:rPr lang="en-US" sz="1600" dirty="0"/>
              <a:t>     }</a:t>
            </a:r>
            <a:r>
              <a:rPr lang="en-US" sz="1600" b="1" dirty="0"/>
              <a:t>catch</a:t>
            </a:r>
            <a:r>
              <a:rPr lang="en-US" sz="1600" dirty="0"/>
              <a:t>(Exception e){</a:t>
            </a:r>
            <a:r>
              <a:rPr lang="en-US" sz="1600" dirty="0" err="1"/>
              <a:t>System.out.println</a:t>
            </a:r>
            <a:r>
              <a:rPr lang="en-US" sz="1600" dirty="0"/>
              <a:t>(e);}  </a:t>
            </a:r>
          </a:p>
          <a:p>
            <a:r>
              <a:rPr lang="en-US" sz="1600" dirty="0"/>
              <a:t>   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 }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class</a:t>
            </a:r>
            <a:r>
              <a:rPr lang="en-US" sz="1600" dirty="0"/>
              <a:t> MyThread1 </a:t>
            </a:r>
            <a:r>
              <a:rPr lang="en-US" sz="1600" b="1" dirty="0"/>
              <a:t>extends</a:t>
            </a:r>
            <a:r>
              <a:rPr lang="en-US" sz="1600" dirty="0"/>
              <a:t> Thread{  </a:t>
            </a:r>
          </a:p>
          <a:p>
            <a:r>
              <a:rPr lang="en-US" sz="1600" dirty="0"/>
              <a:t>Table t;  </a:t>
            </a:r>
          </a:p>
          <a:p>
            <a:r>
              <a:rPr lang="en-US" sz="1600" dirty="0"/>
              <a:t>MyThread1(Table t){  </a:t>
            </a:r>
          </a:p>
          <a:p>
            <a:r>
              <a:rPr lang="en-US" sz="1600" b="1" dirty="0"/>
              <a:t>this</a:t>
            </a:r>
            <a:r>
              <a:rPr lang="en-US" sz="1600" dirty="0"/>
              <a:t>.t=t;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run(){  </a:t>
            </a:r>
          </a:p>
          <a:p>
            <a:r>
              <a:rPr lang="en-US" sz="1600" dirty="0" err="1"/>
              <a:t>t.printTable</a:t>
            </a:r>
            <a:r>
              <a:rPr lang="en-US" sz="1600" dirty="0"/>
              <a:t>(5);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}  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228600"/>
            <a:ext cx="369710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class</a:t>
            </a:r>
            <a:r>
              <a:rPr lang="en-US" sz="1600" dirty="0" smtClean="0"/>
              <a:t> MyThread2 </a:t>
            </a:r>
            <a:r>
              <a:rPr lang="en-US" sz="1600" b="1" dirty="0" smtClean="0"/>
              <a:t>extends</a:t>
            </a:r>
            <a:r>
              <a:rPr lang="en-US" sz="1600" dirty="0" smtClean="0"/>
              <a:t> Thread{  </a:t>
            </a:r>
          </a:p>
          <a:p>
            <a:r>
              <a:rPr lang="en-US" sz="1600" dirty="0" smtClean="0"/>
              <a:t>Table t;  </a:t>
            </a:r>
          </a:p>
          <a:p>
            <a:r>
              <a:rPr lang="en-US" sz="1600" dirty="0" smtClean="0"/>
              <a:t>MyThread2(Table t){  </a:t>
            </a:r>
          </a:p>
          <a:p>
            <a:r>
              <a:rPr lang="en-US" sz="1600" b="1" dirty="0" smtClean="0"/>
              <a:t>this</a:t>
            </a:r>
            <a:r>
              <a:rPr lang="en-US" sz="1600" dirty="0" smtClean="0"/>
              <a:t>.t=t;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b="1" dirty="0" smtClean="0"/>
              <a:t>public</a:t>
            </a:r>
            <a:r>
              <a:rPr lang="en-US" sz="1600" dirty="0" smtClean="0"/>
              <a:t> </a:t>
            </a:r>
            <a:r>
              <a:rPr lang="en-US" sz="1600" b="1" dirty="0" smtClean="0"/>
              <a:t>void</a:t>
            </a:r>
            <a:r>
              <a:rPr lang="en-US" sz="1600" dirty="0" smtClean="0"/>
              <a:t> run(){  </a:t>
            </a:r>
          </a:p>
          <a:p>
            <a:r>
              <a:rPr lang="en-US" sz="1600" dirty="0" err="1" smtClean="0"/>
              <a:t>t.printTable</a:t>
            </a:r>
            <a:r>
              <a:rPr lang="en-US" sz="1600" dirty="0" smtClean="0"/>
              <a:t>(100);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dirty="0" smtClean="0"/>
              <a:t>  </a:t>
            </a:r>
          </a:p>
          <a:p>
            <a:r>
              <a:rPr lang="en-US" sz="1600" b="1" dirty="0" smtClean="0"/>
              <a:t>class</a:t>
            </a:r>
            <a:r>
              <a:rPr lang="en-US" sz="1600" dirty="0" smtClean="0"/>
              <a:t> TestSynchronization1{  </a:t>
            </a:r>
          </a:p>
          <a:p>
            <a:r>
              <a:rPr lang="en-US" sz="1600" b="1" dirty="0" smtClean="0"/>
              <a:t>public</a:t>
            </a:r>
            <a:r>
              <a:rPr lang="en-US" sz="1600" dirty="0" smtClean="0"/>
              <a:t> </a:t>
            </a:r>
            <a:r>
              <a:rPr lang="en-US" sz="1600" b="1" dirty="0" smtClean="0"/>
              <a:t>static</a:t>
            </a:r>
            <a:r>
              <a:rPr lang="en-US" sz="1600" dirty="0" smtClean="0"/>
              <a:t> </a:t>
            </a:r>
            <a:r>
              <a:rPr lang="en-US" sz="1600" b="1" dirty="0" smtClean="0"/>
              <a:t>void</a:t>
            </a:r>
            <a:r>
              <a:rPr lang="en-US" sz="1600" dirty="0" smtClean="0"/>
              <a:t> main(String 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  </a:t>
            </a:r>
          </a:p>
          <a:p>
            <a:r>
              <a:rPr lang="en-US" sz="1600" dirty="0" smtClean="0"/>
              <a:t>Table </a:t>
            </a:r>
            <a:r>
              <a:rPr lang="en-US" sz="1600" dirty="0" err="1" smtClean="0"/>
              <a:t>obj</a:t>
            </a:r>
            <a:r>
              <a:rPr lang="en-US" sz="1600" dirty="0" smtClean="0"/>
              <a:t> = </a:t>
            </a:r>
            <a:r>
              <a:rPr lang="en-US" sz="1600" b="1" dirty="0" smtClean="0"/>
              <a:t>new</a:t>
            </a:r>
            <a:r>
              <a:rPr lang="en-US" sz="1600" dirty="0" smtClean="0"/>
              <a:t> Table();//only one object  </a:t>
            </a:r>
          </a:p>
          <a:p>
            <a:r>
              <a:rPr lang="en-US" sz="1600" dirty="0" smtClean="0"/>
              <a:t>MyThread1 t1=</a:t>
            </a:r>
            <a:r>
              <a:rPr lang="en-US" sz="1600" b="1" dirty="0" smtClean="0"/>
              <a:t>new</a:t>
            </a:r>
            <a:r>
              <a:rPr lang="en-US" sz="1600" dirty="0" smtClean="0"/>
              <a:t> MyThread1(</a:t>
            </a:r>
            <a:r>
              <a:rPr lang="en-US" sz="1600" dirty="0" err="1" smtClean="0"/>
              <a:t>obj</a:t>
            </a:r>
            <a:r>
              <a:rPr lang="en-US" sz="1600" dirty="0" smtClean="0"/>
              <a:t>);  </a:t>
            </a:r>
          </a:p>
          <a:p>
            <a:r>
              <a:rPr lang="en-US" sz="1600" dirty="0" smtClean="0"/>
              <a:t>MyThread2 t2=</a:t>
            </a:r>
            <a:r>
              <a:rPr lang="en-US" sz="1600" b="1" dirty="0" smtClean="0"/>
              <a:t>new</a:t>
            </a:r>
            <a:r>
              <a:rPr lang="en-US" sz="1600" dirty="0" smtClean="0"/>
              <a:t> MyThread2(</a:t>
            </a:r>
            <a:r>
              <a:rPr lang="en-US" sz="1600" dirty="0" err="1" smtClean="0"/>
              <a:t>obj</a:t>
            </a:r>
            <a:r>
              <a:rPr lang="en-US" sz="1600" dirty="0" smtClean="0"/>
              <a:t>);  </a:t>
            </a:r>
          </a:p>
          <a:p>
            <a:r>
              <a:rPr lang="en-US" sz="1600" dirty="0" smtClean="0"/>
              <a:t>t1.start();  </a:t>
            </a:r>
          </a:p>
          <a:p>
            <a:r>
              <a:rPr lang="en-US" sz="1600" dirty="0" smtClean="0"/>
              <a:t>t2.start();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dirty="0" smtClean="0"/>
              <a:t>}  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576959" y="3657600"/>
            <a:ext cx="9188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 5 </a:t>
            </a:r>
          </a:p>
          <a:p>
            <a:r>
              <a:rPr lang="en-US" dirty="0" smtClean="0"/>
              <a:t>10 </a:t>
            </a:r>
          </a:p>
          <a:p>
            <a:r>
              <a:rPr lang="en-US" dirty="0" smtClean="0"/>
              <a:t>15 </a:t>
            </a:r>
          </a:p>
          <a:p>
            <a:r>
              <a:rPr lang="en-US" dirty="0" smtClean="0"/>
              <a:t>20 </a:t>
            </a:r>
          </a:p>
          <a:p>
            <a:r>
              <a:rPr lang="en-US" dirty="0" smtClean="0"/>
              <a:t>25 </a:t>
            </a:r>
          </a:p>
          <a:p>
            <a:r>
              <a:rPr lang="en-US" dirty="0" smtClean="0"/>
              <a:t>100</a:t>
            </a:r>
            <a:endParaRPr lang="en-US" dirty="0" smtClean="0"/>
          </a:p>
          <a:p>
            <a:r>
              <a:rPr lang="en-US" dirty="0" smtClean="0"/>
              <a:t>200 </a:t>
            </a:r>
          </a:p>
          <a:p>
            <a:r>
              <a:rPr lang="en-US" dirty="0" smtClean="0"/>
              <a:t>300 </a:t>
            </a:r>
          </a:p>
          <a:p>
            <a:r>
              <a:rPr lang="en-US" dirty="0" smtClean="0"/>
              <a:t>400 </a:t>
            </a:r>
          </a:p>
          <a:p>
            <a:r>
              <a:rPr lang="en-US" dirty="0" smtClean="0"/>
              <a:t>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333" y="1463036"/>
            <a:ext cx="8006080" cy="2790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23304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Synchronized </a:t>
            </a:r>
            <a:r>
              <a:rPr sz="2000" dirty="0">
                <a:latin typeface="Arial"/>
                <a:cs typeface="Arial"/>
              </a:rPr>
              <a:t>statements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must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specify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object that provides the  intrinsic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lock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16865" marR="5080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a synchronized statements 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thread releases</a:t>
            </a:r>
            <a:r>
              <a:rPr sz="2000" spc="-5" dirty="0">
                <a:latin typeface="Arial"/>
                <a:cs typeface="Arial"/>
              </a:rPr>
              <a:t> the acquired lock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when the last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statement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executed</a:t>
            </a:r>
            <a:endParaRPr lang="en-US" sz="2000" u="heavy" spc="-5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5" dirty="0">
                <a:latin typeface="Arial"/>
                <a:cs typeface="Arial"/>
              </a:rPr>
              <a:t>Synchronized block is used to lock an object for any shared resource.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5" dirty="0">
                <a:latin typeface="Arial"/>
                <a:cs typeface="Arial"/>
              </a:rPr>
              <a:t>Scope of synchronized block is smaller than the method.</a:t>
            </a:r>
          </a:p>
          <a:p>
            <a:pPr marL="12700" marR="5080">
              <a:lnSpc>
                <a:spcPct val="100000"/>
              </a:lnSpc>
              <a:tabLst>
                <a:tab pos="316865" algn="l"/>
                <a:tab pos="31750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422" y="4340861"/>
            <a:ext cx="4593590" cy="17551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58470" marR="5080" indent="-446405">
              <a:lnSpc>
                <a:spcPct val="101600"/>
              </a:lnSpc>
              <a:spcBef>
                <a:spcPts val="70"/>
              </a:spcBef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public void addName(String studentName)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synchronized(this)</a:t>
            </a:r>
            <a:r>
              <a:rPr sz="1600" b="1" spc="-1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904875" marR="1116330">
              <a:lnSpc>
                <a:spcPct val="101600"/>
              </a:lnSpc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lastName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=</a:t>
            </a:r>
            <a:r>
              <a:rPr sz="1600" b="1" spc="-10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studentName;  nameCount++;</a:t>
            </a:r>
            <a:endParaRPr sz="1600" dirty="0">
              <a:latin typeface="Consolas"/>
              <a:cs typeface="Consolas"/>
            </a:endParaRPr>
          </a:p>
          <a:p>
            <a:pPr marL="458470">
              <a:lnSpc>
                <a:spcPct val="100000"/>
              </a:lnSpc>
              <a:spcBef>
                <a:spcPts val="25"/>
              </a:spcBef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45847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studentList.add(studentName);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6218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Synchronized</a:t>
            </a:r>
            <a:r>
              <a:rPr spc="-95" dirty="0"/>
              <a:t> </a:t>
            </a:r>
            <a:r>
              <a:rPr lang="en-US" spc="-5" dirty="0" smtClean="0"/>
              <a:t>Block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3733792" y="4968875"/>
            <a:ext cx="2103755" cy="365125"/>
          </a:xfrm>
          <a:custGeom>
            <a:avLst/>
            <a:gdLst/>
            <a:ahLst/>
            <a:cxnLst/>
            <a:rect l="l" t="t" r="r" b="b"/>
            <a:pathLst>
              <a:path w="2103754" h="365125">
                <a:moveTo>
                  <a:pt x="1399796" y="260824"/>
                </a:moveTo>
                <a:lnTo>
                  <a:pt x="26124" y="260824"/>
                </a:lnTo>
                <a:lnTo>
                  <a:pt x="320572" y="257382"/>
                </a:lnTo>
                <a:lnTo>
                  <a:pt x="533549" y="251120"/>
                </a:lnTo>
                <a:lnTo>
                  <a:pt x="738390" y="241881"/>
                </a:lnTo>
                <a:lnTo>
                  <a:pt x="933838" y="229826"/>
                </a:lnTo>
                <a:lnTo>
                  <a:pt x="1118632" y="215112"/>
                </a:lnTo>
                <a:lnTo>
                  <a:pt x="1235286" y="203904"/>
                </a:lnTo>
                <a:lnTo>
                  <a:pt x="1346273" y="191634"/>
                </a:lnTo>
                <a:lnTo>
                  <a:pt x="1451219" y="178348"/>
                </a:lnTo>
                <a:lnTo>
                  <a:pt x="1549751" y="164092"/>
                </a:lnTo>
                <a:lnTo>
                  <a:pt x="1596495" y="156616"/>
                </a:lnTo>
                <a:lnTo>
                  <a:pt x="1641495" y="148916"/>
                </a:lnTo>
                <a:lnTo>
                  <a:pt x="1684705" y="140997"/>
                </a:lnTo>
                <a:lnTo>
                  <a:pt x="1726078" y="132865"/>
                </a:lnTo>
                <a:lnTo>
                  <a:pt x="1765592" y="124521"/>
                </a:lnTo>
                <a:lnTo>
                  <a:pt x="1803128" y="115987"/>
                </a:lnTo>
                <a:lnTo>
                  <a:pt x="1872271" y="98330"/>
                </a:lnTo>
                <a:lnTo>
                  <a:pt x="1933134" y="79940"/>
                </a:lnTo>
                <a:lnTo>
                  <a:pt x="1985343" y="60864"/>
                </a:lnTo>
                <a:lnTo>
                  <a:pt x="2028526" y="41151"/>
                </a:lnTo>
                <a:lnTo>
                  <a:pt x="2062310" y="20847"/>
                </a:lnTo>
                <a:lnTo>
                  <a:pt x="2086320" y="0"/>
                </a:lnTo>
                <a:lnTo>
                  <a:pt x="2098691" y="18108"/>
                </a:lnTo>
                <a:lnTo>
                  <a:pt x="2103276" y="36188"/>
                </a:lnTo>
                <a:lnTo>
                  <a:pt x="2100176" y="54193"/>
                </a:lnTo>
                <a:lnTo>
                  <a:pt x="2089491" y="72075"/>
                </a:lnTo>
                <a:lnTo>
                  <a:pt x="2045761" y="107286"/>
                </a:lnTo>
                <a:lnTo>
                  <a:pt x="1972887" y="141446"/>
                </a:lnTo>
                <a:lnTo>
                  <a:pt x="1925769" y="158015"/>
                </a:lnTo>
                <a:lnTo>
                  <a:pt x="1871665" y="174181"/>
                </a:lnTo>
                <a:lnTo>
                  <a:pt x="1810673" y="189897"/>
                </a:lnTo>
                <a:lnTo>
                  <a:pt x="1742894" y="205115"/>
                </a:lnTo>
                <a:lnTo>
                  <a:pt x="1668426" y="219790"/>
                </a:lnTo>
                <a:lnTo>
                  <a:pt x="1587371" y="233874"/>
                </a:lnTo>
                <a:lnTo>
                  <a:pt x="1509069" y="245980"/>
                </a:lnTo>
                <a:lnTo>
                  <a:pt x="1426639" y="257399"/>
                </a:lnTo>
                <a:lnTo>
                  <a:pt x="1399796" y="260824"/>
                </a:lnTo>
                <a:close/>
              </a:path>
              <a:path w="2103754" h="365125">
                <a:moveTo>
                  <a:pt x="26124" y="365024"/>
                </a:moveTo>
                <a:lnTo>
                  <a:pt x="0" y="298749"/>
                </a:lnTo>
                <a:lnTo>
                  <a:pt x="26124" y="232399"/>
                </a:lnTo>
                <a:lnTo>
                  <a:pt x="26124" y="260824"/>
                </a:lnTo>
                <a:lnTo>
                  <a:pt x="1399796" y="260824"/>
                </a:lnTo>
                <a:lnTo>
                  <a:pt x="1295756" y="273205"/>
                </a:lnTo>
                <a:lnTo>
                  <a:pt x="1156878" y="287379"/>
                </a:lnTo>
                <a:lnTo>
                  <a:pt x="1010782" y="299869"/>
                </a:lnTo>
                <a:lnTo>
                  <a:pt x="806102" y="313816"/>
                </a:lnTo>
                <a:lnTo>
                  <a:pt x="591812" y="324559"/>
                </a:lnTo>
                <a:lnTo>
                  <a:pt x="369753" y="331975"/>
                </a:lnTo>
                <a:lnTo>
                  <a:pt x="84058" y="336384"/>
                </a:lnTo>
                <a:lnTo>
                  <a:pt x="26124" y="336599"/>
                </a:lnTo>
                <a:lnTo>
                  <a:pt x="26124" y="365024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3792" y="4654550"/>
            <a:ext cx="2103755" cy="374650"/>
          </a:xfrm>
          <a:custGeom>
            <a:avLst/>
            <a:gdLst/>
            <a:ahLst/>
            <a:cxnLst/>
            <a:rect l="l" t="t" r="r" b="b"/>
            <a:pathLst>
              <a:path w="2103754" h="374650">
                <a:moveTo>
                  <a:pt x="2103295" y="374524"/>
                </a:moveTo>
                <a:lnTo>
                  <a:pt x="2081481" y="331342"/>
                </a:lnTo>
                <a:lnTo>
                  <a:pt x="2037653" y="300187"/>
                </a:lnTo>
                <a:lnTo>
                  <a:pt x="1996068" y="280104"/>
                </a:lnTo>
                <a:lnTo>
                  <a:pt x="1945033" y="260633"/>
                </a:lnTo>
                <a:lnTo>
                  <a:pt x="1884929" y="241830"/>
                </a:lnTo>
                <a:lnTo>
                  <a:pt x="1816135" y="223748"/>
                </a:lnTo>
                <a:lnTo>
                  <a:pt x="1778598" y="214994"/>
                </a:lnTo>
                <a:lnTo>
                  <a:pt x="1739031" y="206441"/>
                </a:lnTo>
                <a:lnTo>
                  <a:pt x="1697483" y="198095"/>
                </a:lnTo>
                <a:lnTo>
                  <a:pt x="1653999" y="189963"/>
                </a:lnTo>
                <a:lnTo>
                  <a:pt x="1608628" y="182052"/>
                </a:lnTo>
                <a:lnTo>
                  <a:pt x="1561417" y="174368"/>
                </a:lnTo>
                <a:lnTo>
                  <a:pt x="1512415" y="166918"/>
                </a:lnTo>
                <a:lnTo>
                  <a:pt x="1409222" y="152749"/>
                </a:lnTo>
                <a:lnTo>
                  <a:pt x="1299432" y="139598"/>
                </a:lnTo>
                <a:lnTo>
                  <a:pt x="1183423" y="127519"/>
                </a:lnTo>
                <a:lnTo>
                  <a:pt x="1061575" y="116567"/>
                </a:lnTo>
                <a:lnTo>
                  <a:pt x="868689" y="102368"/>
                </a:lnTo>
                <a:lnTo>
                  <a:pt x="664805" y="91007"/>
                </a:lnTo>
                <a:lnTo>
                  <a:pt x="451207" y="82666"/>
                </a:lnTo>
                <a:lnTo>
                  <a:pt x="229178" y="77528"/>
                </a:lnTo>
                <a:lnTo>
                  <a:pt x="0" y="75774"/>
                </a:lnTo>
                <a:lnTo>
                  <a:pt x="0" y="0"/>
                </a:lnTo>
                <a:lnTo>
                  <a:pt x="229178" y="1752"/>
                </a:lnTo>
                <a:lnTo>
                  <a:pt x="451207" y="6890"/>
                </a:lnTo>
                <a:lnTo>
                  <a:pt x="664805" y="15229"/>
                </a:lnTo>
                <a:lnTo>
                  <a:pt x="868689" y="26589"/>
                </a:lnTo>
                <a:lnTo>
                  <a:pt x="1061575" y="40786"/>
                </a:lnTo>
                <a:lnTo>
                  <a:pt x="1183423" y="51738"/>
                </a:lnTo>
                <a:lnTo>
                  <a:pt x="1299432" y="63816"/>
                </a:lnTo>
                <a:lnTo>
                  <a:pt x="1409222" y="76966"/>
                </a:lnTo>
                <a:lnTo>
                  <a:pt x="1512415" y="91134"/>
                </a:lnTo>
                <a:lnTo>
                  <a:pt x="1561417" y="98583"/>
                </a:lnTo>
                <a:lnTo>
                  <a:pt x="1608628" y="106266"/>
                </a:lnTo>
                <a:lnTo>
                  <a:pt x="1653999" y="114177"/>
                </a:lnTo>
                <a:lnTo>
                  <a:pt x="1697483" y="122309"/>
                </a:lnTo>
                <a:lnTo>
                  <a:pt x="1739031" y="130655"/>
                </a:lnTo>
                <a:lnTo>
                  <a:pt x="1778598" y="139208"/>
                </a:lnTo>
                <a:lnTo>
                  <a:pt x="1816135" y="147962"/>
                </a:lnTo>
                <a:lnTo>
                  <a:pt x="1884929" y="166044"/>
                </a:lnTo>
                <a:lnTo>
                  <a:pt x="1945033" y="184848"/>
                </a:lnTo>
                <a:lnTo>
                  <a:pt x="1996068" y="204319"/>
                </a:lnTo>
                <a:lnTo>
                  <a:pt x="2037653" y="224403"/>
                </a:lnTo>
                <a:lnTo>
                  <a:pt x="2081481" y="255562"/>
                </a:lnTo>
                <a:lnTo>
                  <a:pt x="2101908" y="287796"/>
                </a:lnTo>
                <a:lnTo>
                  <a:pt x="2103295" y="298749"/>
                </a:lnTo>
                <a:lnTo>
                  <a:pt x="2103295" y="374524"/>
                </a:lnTo>
                <a:close/>
              </a:path>
            </a:pathLst>
          </a:custGeom>
          <a:solidFill>
            <a:srgbClr val="CAC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3792" y="4648200"/>
            <a:ext cx="2103755" cy="701675"/>
          </a:xfrm>
          <a:custGeom>
            <a:avLst/>
            <a:gdLst/>
            <a:ahLst/>
            <a:cxnLst/>
            <a:rect l="l" t="t" r="r" b="b"/>
            <a:pathLst>
              <a:path w="2103754" h="701675">
                <a:moveTo>
                  <a:pt x="2103295" y="374524"/>
                </a:moveTo>
                <a:lnTo>
                  <a:pt x="2081481" y="331342"/>
                </a:lnTo>
                <a:lnTo>
                  <a:pt x="2037653" y="300187"/>
                </a:lnTo>
                <a:lnTo>
                  <a:pt x="1996068" y="280104"/>
                </a:lnTo>
                <a:lnTo>
                  <a:pt x="1945033" y="260633"/>
                </a:lnTo>
                <a:lnTo>
                  <a:pt x="1884929" y="241830"/>
                </a:lnTo>
                <a:lnTo>
                  <a:pt x="1816135" y="223748"/>
                </a:lnTo>
                <a:lnTo>
                  <a:pt x="1778598" y="214994"/>
                </a:lnTo>
                <a:lnTo>
                  <a:pt x="1739031" y="206441"/>
                </a:lnTo>
                <a:lnTo>
                  <a:pt x="1697482" y="198095"/>
                </a:lnTo>
                <a:lnTo>
                  <a:pt x="1653999" y="189963"/>
                </a:lnTo>
                <a:lnTo>
                  <a:pt x="1608628" y="182052"/>
                </a:lnTo>
                <a:lnTo>
                  <a:pt x="1561417" y="174368"/>
                </a:lnTo>
                <a:lnTo>
                  <a:pt x="1512415" y="166918"/>
                </a:lnTo>
                <a:lnTo>
                  <a:pt x="1461667" y="159710"/>
                </a:lnTo>
                <a:lnTo>
                  <a:pt x="1409222" y="152749"/>
                </a:lnTo>
                <a:lnTo>
                  <a:pt x="1355128" y="146043"/>
                </a:lnTo>
                <a:lnTo>
                  <a:pt x="1299432" y="139598"/>
                </a:lnTo>
                <a:lnTo>
                  <a:pt x="1242181" y="133421"/>
                </a:lnTo>
                <a:lnTo>
                  <a:pt x="1183422" y="127519"/>
                </a:lnTo>
                <a:lnTo>
                  <a:pt x="1123205" y="121899"/>
                </a:lnTo>
                <a:lnTo>
                  <a:pt x="1061575" y="116567"/>
                </a:lnTo>
                <a:lnTo>
                  <a:pt x="998581" y="111530"/>
                </a:lnTo>
                <a:lnTo>
                  <a:pt x="934270" y="106795"/>
                </a:lnTo>
                <a:lnTo>
                  <a:pt x="868689" y="102368"/>
                </a:lnTo>
                <a:lnTo>
                  <a:pt x="801886" y="98256"/>
                </a:lnTo>
                <a:lnTo>
                  <a:pt x="733909" y="94467"/>
                </a:lnTo>
                <a:lnTo>
                  <a:pt x="664805" y="91007"/>
                </a:lnTo>
                <a:lnTo>
                  <a:pt x="594622" y="87882"/>
                </a:lnTo>
                <a:lnTo>
                  <a:pt x="523407" y="85099"/>
                </a:lnTo>
                <a:lnTo>
                  <a:pt x="451207" y="82666"/>
                </a:lnTo>
                <a:lnTo>
                  <a:pt x="378071" y="80588"/>
                </a:lnTo>
                <a:lnTo>
                  <a:pt x="304045" y="78873"/>
                </a:lnTo>
                <a:lnTo>
                  <a:pt x="229178" y="77528"/>
                </a:lnTo>
                <a:lnTo>
                  <a:pt x="153516" y="76558"/>
                </a:lnTo>
                <a:lnTo>
                  <a:pt x="77107" y="75971"/>
                </a:lnTo>
                <a:lnTo>
                  <a:pt x="0" y="75774"/>
                </a:lnTo>
                <a:lnTo>
                  <a:pt x="0" y="0"/>
                </a:lnTo>
                <a:lnTo>
                  <a:pt x="77107" y="197"/>
                </a:lnTo>
                <a:lnTo>
                  <a:pt x="153516" y="783"/>
                </a:lnTo>
                <a:lnTo>
                  <a:pt x="229178" y="1752"/>
                </a:lnTo>
                <a:lnTo>
                  <a:pt x="304045" y="3098"/>
                </a:lnTo>
                <a:lnTo>
                  <a:pt x="378071" y="4813"/>
                </a:lnTo>
                <a:lnTo>
                  <a:pt x="451207" y="6890"/>
                </a:lnTo>
                <a:lnTo>
                  <a:pt x="523407" y="9323"/>
                </a:lnTo>
                <a:lnTo>
                  <a:pt x="594622" y="12105"/>
                </a:lnTo>
                <a:lnTo>
                  <a:pt x="664805" y="15229"/>
                </a:lnTo>
                <a:lnTo>
                  <a:pt x="733909" y="18689"/>
                </a:lnTo>
                <a:lnTo>
                  <a:pt x="801886" y="22478"/>
                </a:lnTo>
                <a:lnTo>
                  <a:pt x="868689" y="26589"/>
                </a:lnTo>
                <a:lnTo>
                  <a:pt x="934270" y="31015"/>
                </a:lnTo>
                <a:lnTo>
                  <a:pt x="998581" y="35750"/>
                </a:lnTo>
                <a:lnTo>
                  <a:pt x="1061575" y="40786"/>
                </a:lnTo>
                <a:lnTo>
                  <a:pt x="1123205" y="46118"/>
                </a:lnTo>
                <a:lnTo>
                  <a:pt x="1183422" y="51738"/>
                </a:lnTo>
                <a:lnTo>
                  <a:pt x="1242181" y="57639"/>
                </a:lnTo>
                <a:lnTo>
                  <a:pt x="1299432" y="63816"/>
                </a:lnTo>
                <a:lnTo>
                  <a:pt x="1355128" y="70260"/>
                </a:lnTo>
                <a:lnTo>
                  <a:pt x="1409222" y="76966"/>
                </a:lnTo>
                <a:lnTo>
                  <a:pt x="1461667" y="83926"/>
                </a:lnTo>
                <a:lnTo>
                  <a:pt x="1512415" y="91134"/>
                </a:lnTo>
                <a:lnTo>
                  <a:pt x="1561417" y="98583"/>
                </a:lnTo>
                <a:lnTo>
                  <a:pt x="1608628" y="106266"/>
                </a:lnTo>
                <a:lnTo>
                  <a:pt x="1653999" y="114177"/>
                </a:lnTo>
                <a:lnTo>
                  <a:pt x="1697482" y="122309"/>
                </a:lnTo>
                <a:lnTo>
                  <a:pt x="1739031" y="130655"/>
                </a:lnTo>
                <a:lnTo>
                  <a:pt x="1778598" y="139208"/>
                </a:lnTo>
                <a:lnTo>
                  <a:pt x="1816135" y="147962"/>
                </a:lnTo>
                <a:lnTo>
                  <a:pt x="1884929" y="166044"/>
                </a:lnTo>
                <a:lnTo>
                  <a:pt x="1945033" y="184848"/>
                </a:lnTo>
                <a:lnTo>
                  <a:pt x="1996068" y="204319"/>
                </a:lnTo>
                <a:lnTo>
                  <a:pt x="2037653" y="224403"/>
                </a:lnTo>
                <a:lnTo>
                  <a:pt x="2081481" y="255562"/>
                </a:lnTo>
                <a:lnTo>
                  <a:pt x="2101908" y="287796"/>
                </a:lnTo>
                <a:lnTo>
                  <a:pt x="2103295" y="298749"/>
                </a:lnTo>
                <a:lnTo>
                  <a:pt x="2103295" y="374524"/>
                </a:lnTo>
                <a:lnTo>
                  <a:pt x="2080867" y="418299"/>
                </a:lnTo>
                <a:lnTo>
                  <a:pt x="2035818" y="449868"/>
                </a:lnTo>
                <a:lnTo>
                  <a:pt x="1993082" y="470206"/>
                </a:lnTo>
                <a:lnTo>
                  <a:pt x="1940646" y="489912"/>
                </a:lnTo>
                <a:lnTo>
                  <a:pt x="1878902" y="508929"/>
                </a:lnTo>
                <a:lnTo>
                  <a:pt x="1808246" y="527201"/>
                </a:lnTo>
                <a:lnTo>
                  <a:pt x="1769700" y="536039"/>
                </a:lnTo>
                <a:lnTo>
                  <a:pt x="1729073" y="544669"/>
                </a:lnTo>
                <a:lnTo>
                  <a:pt x="1686416" y="553085"/>
                </a:lnTo>
                <a:lnTo>
                  <a:pt x="1641777" y="561279"/>
                </a:lnTo>
                <a:lnTo>
                  <a:pt x="1595206" y="569244"/>
                </a:lnTo>
                <a:lnTo>
                  <a:pt x="1546752" y="576972"/>
                </a:lnTo>
                <a:lnTo>
                  <a:pt x="1496465" y="584458"/>
                </a:lnTo>
                <a:lnTo>
                  <a:pt x="1444394" y="591693"/>
                </a:lnTo>
                <a:lnTo>
                  <a:pt x="1390588" y="598671"/>
                </a:lnTo>
                <a:lnTo>
                  <a:pt x="1335097" y="605384"/>
                </a:lnTo>
                <a:lnTo>
                  <a:pt x="1277969" y="611826"/>
                </a:lnTo>
                <a:lnTo>
                  <a:pt x="1219254" y="617989"/>
                </a:lnTo>
                <a:lnTo>
                  <a:pt x="1159003" y="623866"/>
                </a:lnTo>
                <a:lnTo>
                  <a:pt x="1097262" y="629450"/>
                </a:lnTo>
                <a:lnTo>
                  <a:pt x="1034084" y="634735"/>
                </a:lnTo>
                <a:lnTo>
                  <a:pt x="969515" y="639712"/>
                </a:lnTo>
                <a:lnTo>
                  <a:pt x="903607" y="644375"/>
                </a:lnTo>
                <a:lnTo>
                  <a:pt x="836407" y="648717"/>
                </a:lnTo>
                <a:lnTo>
                  <a:pt x="767966" y="652731"/>
                </a:lnTo>
                <a:lnTo>
                  <a:pt x="698333" y="656409"/>
                </a:lnTo>
                <a:lnTo>
                  <a:pt x="627557" y="659745"/>
                </a:lnTo>
                <a:lnTo>
                  <a:pt x="555687" y="662731"/>
                </a:lnTo>
                <a:lnTo>
                  <a:pt x="482774" y="665360"/>
                </a:lnTo>
                <a:lnTo>
                  <a:pt x="408865" y="667626"/>
                </a:lnTo>
                <a:lnTo>
                  <a:pt x="334011" y="669521"/>
                </a:lnTo>
                <a:lnTo>
                  <a:pt x="258260" y="671037"/>
                </a:lnTo>
                <a:lnTo>
                  <a:pt x="181663" y="672169"/>
                </a:lnTo>
                <a:lnTo>
                  <a:pt x="104268" y="672908"/>
                </a:lnTo>
                <a:lnTo>
                  <a:pt x="26124" y="673248"/>
                </a:lnTo>
                <a:lnTo>
                  <a:pt x="26124" y="701673"/>
                </a:lnTo>
                <a:lnTo>
                  <a:pt x="0" y="635398"/>
                </a:lnTo>
                <a:lnTo>
                  <a:pt x="26124" y="569048"/>
                </a:lnTo>
                <a:lnTo>
                  <a:pt x="26124" y="597473"/>
                </a:lnTo>
                <a:lnTo>
                  <a:pt x="100719" y="597156"/>
                </a:lnTo>
                <a:lnTo>
                  <a:pt x="174689" y="596473"/>
                </a:lnTo>
                <a:lnTo>
                  <a:pt x="247989" y="595429"/>
                </a:lnTo>
                <a:lnTo>
                  <a:pt x="320572" y="594031"/>
                </a:lnTo>
                <a:lnTo>
                  <a:pt x="392390" y="592284"/>
                </a:lnTo>
                <a:lnTo>
                  <a:pt x="463398" y="590195"/>
                </a:lnTo>
                <a:lnTo>
                  <a:pt x="533549" y="587769"/>
                </a:lnTo>
                <a:lnTo>
                  <a:pt x="602795" y="585013"/>
                </a:lnTo>
                <a:lnTo>
                  <a:pt x="671091" y="581931"/>
                </a:lnTo>
                <a:lnTo>
                  <a:pt x="738390" y="578531"/>
                </a:lnTo>
                <a:lnTo>
                  <a:pt x="804646" y="574817"/>
                </a:lnTo>
                <a:lnTo>
                  <a:pt x="869810" y="570797"/>
                </a:lnTo>
                <a:lnTo>
                  <a:pt x="933838" y="566475"/>
                </a:lnTo>
                <a:lnTo>
                  <a:pt x="996682" y="561858"/>
                </a:lnTo>
                <a:lnTo>
                  <a:pt x="1058295" y="556951"/>
                </a:lnTo>
                <a:lnTo>
                  <a:pt x="1118632" y="551761"/>
                </a:lnTo>
                <a:lnTo>
                  <a:pt x="1177644" y="546293"/>
                </a:lnTo>
                <a:lnTo>
                  <a:pt x="1235286" y="540554"/>
                </a:lnTo>
                <a:lnTo>
                  <a:pt x="1291512" y="534548"/>
                </a:lnTo>
                <a:lnTo>
                  <a:pt x="1346273" y="528283"/>
                </a:lnTo>
                <a:lnTo>
                  <a:pt x="1399525" y="521764"/>
                </a:lnTo>
                <a:lnTo>
                  <a:pt x="1451219" y="514997"/>
                </a:lnTo>
                <a:lnTo>
                  <a:pt x="1501310" y="507987"/>
                </a:lnTo>
                <a:lnTo>
                  <a:pt x="1549751" y="500742"/>
                </a:lnTo>
                <a:lnTo>
                  <a:pt x="1596495" y="493266"/>
                </a:lnTo>
                <a:lnTo>
                  <a:pt x="1641495" y="485565"/>
                </a:lnTo>
                <a:lnTo>
                  <a:pt x="1684705" y="477646"/>
                </a:lnTo>
                <a:lnTo>
                  <a:pt x="1726078" y="469514"/>
                </a:lnTo>
                <a:lnTo>
                  <a:pt x="1765568" y="461176"/>
                </a:lnTo>
                <a:lnTo>
                  <a:pt x="1803128" y="452636"/>
                </a:lnTo>
                <a:lnTo>
                  <a:pt x="1872271" y="434979"/>
                </a:lnTo>
                <a:lnTo>
                  <a:pt x="1933134" y="416589"/>
                </a:lnTo>
                <a:lnTo>
                  <a:pt x="1985343" y="397514"/>
                </a:lnTo>
                <a:lnTo>
                  <a:pt x="2028526" y="377800"/>
                </a:lnTo>
                <a:lnTo>
                  <a:pt x="2062310" y="357496"/>
                </a:lnTo>
                <a:lnTo>
                  <a:pt x="2075560" y="347138"/>
                </a:lnTo>
                <a:lnTo>
                  <a:pt x="2086320" y="3366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7088" y="4748551"/>
            <a:ext cx="1676400" cy="409575"/>
          </a:xfrm>
          <a:custGeom>
            <a:avLst/>
            <a:gdLst/>
            <a:ahLst/>
            <a:cxnLst/>
            <a:rect l="l" t="t" r="r" b="b"/>
            <a:pathLst>
              <a:path w="1676400" h="409575">
                <a:moveTo>
                  <a:pt x="1608146" y="409499"/>
                </a:moveTo>
                <a:lnTo>
                  <a:pt x="68249" y="409499"/>
                </a:lnTo>
                <a:lnTo>
                  <a:pt x="41681" y="404136"/>
                </a:lnTo>
                <a:lnTo>
                  <a:pt x="19987" y="389511"/>
                </a:lnTo>
                <a:lnTo>
                  <a:pt x="5362" y="367818"/>
                </a:lnTo>
                <a:lnTo>
                  <a:pt x="0" y="341249"/>
                </a:lnTo>
                <a:lnTo>
                  <a:pt x="0" y="68274"/>
                </a:lnTo>
                <a:lnTo>
                  <a:pt x="5362" y="41702"/>
                </a:lnTo>
                <a:lnTo>
                  <a:pt x="19987" y="19999"/>
                </a:lnTo>
                <a:lnTo>
                  <a:pt x="41681" y="5366"/>
                </a:lnTo>
                <a:lnTo>
                  <a:pt x="68249" y="0"/>
                </a:lnTo>
                <a:lnTo>
                  <a:pt x="1608146" y="0"/>
                </a:lnTo>
                <a:lnTo>
                  <a:pt x="1646002" y="11474"/>
                </a:lnTo>
                <a:lnTo>
                  <a:pt x="1671196" y="42140"/>
                </a:lnTo>
                <a:lnTo>
                  <a:pt x="1676396" y="68274"/>
                </a:lnTo>
                <a:lnTo>
                  <a:pt x="1676396" y="341249"/>
                </a:lnTo>
                <a:lnTo>
                  <a:pt x="1671034" y="367818"/>
                </a:lnTo>
                <a:lnTo>
                  <a:pt x="1656409" y="389511"/>
                </a:lnTo>
                <a:lnTo>
                  <a:pt x="1634715" y="404136"/>
                </a:lnTo>
                <a:lnTo>
                  <a:pt x="1608146" y="40949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7088" y="4772025"/>
            <a:ext cx="68580" cy="409575"/>
          </a:xfrm>
          <a:custGeom>
            <a:avLst/>
            <a:gdLst/>
            <a:ahLst/>
            <a:cxnLst/>
            <a:rect l="l" t="t" r="r" b="b"/>
            <a:pathLst>
              <a:path w="68579" h="409575">
                <a:moveTo>
                  <a:pt x="68249" y="409499"/>
                </a:moveTo>
                <a:lnTo>
                  <a:pt x="41681" y="404136"/>
                </a:lnTo>
                <a:lnTo>
                  <a:pt x="19987" y="389511"/>
                </a:lnTo>
                <a:lnTo>
                  <a:pt x="5362" y="367818"/>
                </a:lnTo>
                <a:lnTo>
                  <a:pt x="0" y="341249"/>
                </a:lnTo>
                <a:lnTo>
                  <a:pt x="0" y="68274"/>
                </a:lnTo>
                <a:lnTo>
                  <a:pt x="5362" y="41702"/>
                </a:lnTo>
                <a:lnTo>
                  <a:pt x="19987" y="19999"/>
                </a:lnTo>
                <a:lnTo>
                  <a:pt x="41681" y="5366"/>
                </a:lnTo>
                <a:lnTo>
                  <a:pt x="6824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5234" y="4772025"/>
            <a:ext cx="68580" cy="409575"/>
          </a:xfrm>
          <a:custGeom>
            <a:avLst/>
            <a:gdLst/>
            <a:ahLst/>
            <a:cxnLst/>
            <a:rect l="l" t="t" r="r" b="b"/>
            <a:pathLst>
              <a:path w="68579" h="409575">
                <a:moveTo>
                  <a:pt x="0" y="0"/>
                </a:moveTo>
                <a:lnTo>
                  <a:pt x="37856" y="11474"/>
                </a:lnTo>
                <a:lnTo>
                  <a:pt x="63049" y="42140"/>
                </a:lnTo>
                <a:lnTo>
                  <a:pt x="68249" y="68274"/>
                </a:lnTo>
                <a:lnTo>
                  <a:pt x="68249" y="341249"/>
                </a:lnTo>
                <a:lnTo>
                  <a:pt x="62887" y="367818"/>
                </a:lnTo>
                <a:lnTo>
                  <a:pt x="48262" y="389511"/>
                </a:lnTo>
                <a:lnTo>
                  <a:pt x="26568" y="404136"/>
                </a:lnTo>
                <a:lnTo>
                  <a:pt x="0" y="4094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0107" y="4816830"/>
            <a:ext cx="135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Intrinsic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216022" y="1311653"/>
            <a:ext cx="6388735" cy="51466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3525" marR="852805" indent="-25146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public class SynThread implements Runnable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private String holdA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"This is</a:t>
            </a:r>
            <a:r>
              <a:rPr sz="1800" spc="-4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";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private int[] holdB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=</a:t>
            </a:r>
            <a:r>
              <a:rPr sz="1800" spc="-5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{1,2,3,4,5,6,7,8,9,10};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263525" marR="2355850">
              <a:lnSpc>
                <a:spcPct val="100699"/>
              </a:lnSpc>
            </a:pP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//without synchronized</a:t>
            </a:r>
            <a:r>
              <a:rPr sz="1800" spc="-9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keyword  public void run()</a:t>
            </a:r>
            <a:r>
              <a:rPr sz="1800" spc="-2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5175" marR="224154" indent="-251460">
              <a:lnSpc>
                <a:spcPct val="100699"/>
              </a:lnSpc>
            </a:pP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for(int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w =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0;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w &lt;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10; w++)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System.out.println(holdA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+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holdB[w]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+</a:t>
            </a:r>
            <a:r>
              <a:rPr sz="1800" spc="-10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".");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1102995" indent="-251460">
              <a:lnSpc>
                <a:spcPct val="100699"/>
              </a:lnSpc>
              <a:spcBef>
                <a:spcPts val="5"/>
              </a:spcBef>
            </a:pP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public static void main(String args[])</a:t>
            </a:r>
            <a:r>
              <a:rPr sz="1800" spc="-8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SynThread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z =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new</a:t>
            </a:r>
            <a:r>
              <a:rPr sz="1800" spc="-4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SynThread();</a:t>
            </a:r>
            <a:endParaRPr sz="1800">
              <a:latin typeface="Consolas"/>
              <a:cs typeface="Consolas"/>
            </a:endParaRPr>
          </a:p>
          <a:p>
            <a:pPr marL="514350" marR="3105150">
              <a:lnSpc>
                <a:spcPct val="100699"/>
              </a:lnSpc>
            </a:pP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new</a:t>
            </a:r>
            <a:r>
              <a:rPr sz="1800" spc="-9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Thread(z).start();  new</a:t>
            </a:r>
            <a:r>
              <a:rPr sz="1800" spc="-9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nsolas"/>
                <a:cs typeface="Consolas"/>
              </a:rPr>
              <a:t>Thread(z).start();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 marR="5080">
              <a:lnSpc>
                <a:spcPts val="1650"/>
              </a:lnSpc>
              <a:spcBef>
                <a:spcPts val="110"/>
              </a:spcBef>
            </a:pPr>
            <a:r>
              <a:rPr sz="1400" spc="-5" dirty="0">
                <a:latin typeface="Arial"/>
                <a:cs typeface="Arial"/>
              </a:rPr>
              <a:t>Run this </a:t>
            </a:r>
            <a:r>
              <a:rPr sz="1400" dirty="0">
                <a:latin typeface="Arial"/>
                <a:cs typeface="Arial"/>
              </a:rPr>
              <a:t>code </a:t>
            </a:r>
            <a:r>
              <a:rPr sz="1400" spc="-5" dirty="0">
                <a:latin typeface="Arial"/>
                <a:cs typeface="Arial"/>
              </a:rPr>
              <a:t>twice: 1. as is, and 2. add </a:t>
            </a:r>
            <a:r>
              <a:rPr sz="1400" b="1" spc="-5" dirty="0">
                <a:solidFill>
                  <a:srgbClr val="0000CC"/>
                </a:solidFill>
                <a:latin typeface="Consolas"/>
                <a:cs typeface="Consolas"/>
              </a:rPr>
              <a:t>synchronized </a:t>
            </a:r>
            <a:r>
              <a:rPr sz="1400" dirty="0">
                <a:latin typeface="Arial"/>
                <a:cs typeface="Arial"/>
              </a:rPr>
              <a:t>keyword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0000CC"/>
                </a:solidFill>
                <a:latin typeface="Consolas"/>
                <a:cs typeface="Consolas"/>
              </a:rPr>
              <a:t>run</a:t>
            </a:r>
            <a:r>
              <a:rPr sz="1400" b="1" spc="-32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Arial"/>
                <a:cs typeface="Arial"/>
              </a:rPr>
              <a:t>method.  Can </a:t>
            </a:r>
            <a:r>
              <a:rPr sz="1400" dirty="0">
                <a:latin typeface="Arial"/>
                <a:cs typeface="Arial"/>
              </a:rPr>
              <a:t>you see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difference?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7513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 Synchronized</a:t>
            </a:r>
            <a:r>
              <a:rPr spc="-95" dirty="0"/>
              <a:t> </a:t>
            </a:r>
            <a:r>
              <a:rPr spc="-5" dirty="0"/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09576" y="1463036"/>
            <a:ext cx="832484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If you make any static method as synchronized, the lock will be on the class not on object.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57181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Static Synchronization</a:t>
            </a:r>
            <a:endParaRPr spc="-5" dirty="0"/>
          </a:p>
        </p:txBody>
      </p:sp>
      <p:pic>
        <p:nvPicPr>
          <p:cNvPr id="1026" name="Picture 2" descr="static synchro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24802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1" y="2209800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Suppose there are two objects of a shared class(e.g. Table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named object1 and object2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of synchronized method and synchronized block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cannot be interference between t1 and t2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t3 and t4 because t1 and t2 both refers to a common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have a single lock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can be interference between t1 and t3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t2 and t4 because t1 acquires another lock and t3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acquires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lock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want no interference between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t3 or t2 and t4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synchronization solves this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426251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 Table{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</a:t>
            </a:r>
            <a:r>
              <a:rPr lang="en-US" b="1" dirty="0"/>
              <a:t>synchronized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printTable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n){  </a:t>
            </a:r>
          </a:p>
          <a:p>
            <a:r>
              <a:rPr lang="en-US" dirty="0"/>
              <a:t>   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=1;i&lt;=10;i++){  </a:t>
            </a:r>
          </a:p>
          <a:p>
            <a:r>
              <a:rPr lang="en-US" dirty="0"/>
              <a:t>     </a:t>
            </a:r>
            <a:r>
              <a:rPr lang="en-US" dirty="0" err="1"/>
              <a:t>System.out.println</a:t>
            </a:r>
            <a:r>
              <a:rPr lang="en-US" dirty="0"/>
              <a:t>(n*</a:t>
            </a:r>
            <a:r>
              <a:rPr lang="en-US" dirty="0" err="1"/>
              <a:t>i</a:t>
            </a:r>
            <a:r>
              <a:rPr lang="en-US" dirty="0"/>
              <a:t>);  </a:t>
            </a:r>
          </a:p>
          <a:p>
            <a:r>
              <a:rPr lang="en-US" dirty="0"/>
              <a:t>     </a:t>
            </a:r>
            <a:r>
              <a:rPr lang="en-US" b="1" dirty="0"/>
              <a:t>try</a:t>
            </a:r>
            <a:r>
              <a:rPr lang="en-US" dirty="0"/>
              <a:t>{  </a:t>
            </a:r>
          </a:p>
          <a:p>
            <a:r>
              <a:rPr lang="en-US" dirty="0"/>
              <a:t>       </a:t>
            </a:r>
            <a:r>
              <a:rPr lang="en-US" dirty="0" err="1"/>
              <a:t>Thread.sleep</a:t>
            </a:r>
            <a:r>
              <a:rPr lang="en-US" dirty="0"/>
              <a:t>(400);  </a:t>
            </a:r>
          </a:p>
          <a:p>
            <a:r>
              <a:rPr lang="en-US" dirty="0"/>
              <a:t>     }</a:t>
            </a:r>
            <a:r>
              <a:rPr lang="en-US" b="1" dirty="0"/>
              <a:t>catch</a:t>
            </a:r>
            <a:r>
              <a:rPr lang="en-US" dirty="0"/>
              <a:t>(Exception e){}  </a:t>
            </a:r>
          </a:p>
          <a:p>
            <a:r>
              <a:rPr lang="en-US" dirty="0"/>
              <a:t>   }  </a:t>
            </a:r>
          </a:p>
          <a:p>
            <a:r>
              <a:rPr lang="en-US" dirty="0"/>
              <a:t> 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  </a:t>
            </a:r>
          </a:p>
          <a:p>
            <a:r>
              <a:rPr lang="en-US" b="1" dirty="0"/>
              <a:t>class</a:t>
            </a:r>
            <a:r>
              <a:rPr lang="en-US" dirty="0"/>
              <a:t> MyThread1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r>
              <a:rPr lang="en-US" dirty="0" err="1"/>
              <a:t>Table.printTable</a:t>
            </a:r>
            <a:r>
              <a:rPr lang="en-US" dirty="0"/>
              <a:t>(1);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  </a:t>
            </a:r>
            <a:r>
              <a:rPr lang="en-US" b="1" dirty="0" smtClean="0"/>
              <a:t>class</a:t>
            </a:r>
            <a:r>
              <a:rPr lang="en-US" dirty="0" smtClean="0"/>
              <a:t> MyThread2 </a:t>
            </a:r>
            <a:r>
              <a:rPr lang="en-US" b="1" dirty="0" smtClean="0"/>
              <a:t>extends</a:t>
            </a:r>
            <a:r>
              <a:rPr lang="en-US" dirty="0" smtClean="0"/>
              <a:t> Thread{ 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run(){  </a:t>
            </a:r>
          </a:p>
          <a:p>
            <a:r>
              <a:rPr lang="en-US" dirty="0" err="1" smtClean="0"/>
              <a:t>Table.printTable</a:t>
            </a:r>
            <a:r>
              <a:rPr lang="en-US" dirty="0" smtClean="0"/>
              <a:t>(10);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} 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228600"/>
            <a:ext cx="347531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</a:t>
            </a:r>
            <a:r>
              <a:rPr lang="en-US" dirty="0" smtClean="0"/>
              <a:t> MyThread3 </a:t>
            </a:r>
            <a:r>
              <a:rPr lang="en-US" b="1" dirty="0" smtClean="0"/>
              <a:t>extends</a:t>
            </a:r>
            <a:r>
              <a:rPr lang="en-US" dirty="0" smtClean="0"/>
              <a:t> Thread{ 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run(){  </a:t>
            </a:r>
          </a:p>
          <a:p>
            <a:r>
              <a:rPr lang="en-US" dirty="0" err="1" smtClean="0"/>
              <a:t>Table.printTable</a:t>
            </a:r>
            <a:r>
              <a:rPr lang="en-US" dirty="0" smtClean="0"/>
              <a:t>(100);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 MyThread4 </a:t>
            </a:r>
            <a:r>
              <a:rPr lang="en-US" b="1" dirty="0" smtClean="0"/>
              <a:t>extends</a:t>
            </a:r>
            <a:r>
              <a:rPr lang="en-US" dirty="0" smtClean="0"/>
              <a:t> Thread{ 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run(){  </a:t>
            </a:r>
          </a:p>
          <a:p>
            <a:r>
              <a:rPr lang="en-US" dirty="0" err="1" smtClean="0"/>
              <a:t>Table.printTable</a:t>
            </a:r>
            <a:r>
              <a:rPr lang="en-US" dirty="0" smtClean="0"/>
              <a:t>(1000);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TestSynchronization4{ 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t[]){  </a:t>
            </a:r>
          </a:p>
          <a:p>
            <a:r>
              <a:rPr lang="en-US" dirty="0" smtClean="0"/>
              <a:t>MyThread1 t1=</a:t>
            </a:r>
            <a:r>
              <a:rPr lang="en-US" b="1" dirty="0" smtClean="0"/>
              <a:t>new</a:t>
            </a:r>
            <a:r>
              <a:rPr lang="en-US" dirty="0" smtClean="0"/>
              <a:t> MyThread1();  </a:t>
            </a:r>
          </a:p>
          <a:p>
            <a:r>
              <a:rPr lang="en-US" dirty="0" smtClean="0"/>
              <a:t>MyThread2 t2=</a:t>
            </a:r>
            <a:r>
              <a:rPr lang="en-US" b="1" dirty="0" smtClean="0"/>
              <a:t>new</a:t>
            </a:r>
            <a:r>
              <a:rPr lang="en-US" dirty="0" smtClean="0"/>
              <a:t> MyThread2();  </a:t>
            </a:r>
          </a:p>
          <a:p>
            <a:r>
              <a:rPr lang="en-US" dirty="0" smtClean="0"/>
              <a:t>MyThread3 t3=</a:t>
            </a:r>
            <a:r>
              <a:rPr lang="en-US" b="1" dirty="0" smtClean="0"/>
              <a:t>new</a:t>
            </a:r>
            <a:r>
              <a:rPr lang="en-US" dirty="0" smtClean="0"/>
              <a:t> MyThread3();  </a:t>
            </a:r>
          </a:p>
          <a:p>
            <a:r>
              <a:rPr lang="en-US" dirty="0" smtClean="0"/>
              <a:t>MyThread4 t4=</a:t>
            </a:r>
            <a:r>
              <a:rPr lang="en-US" b="1" dirty="0" smtClean="0"/>
              <a:t>new</a:t>
            </a:r>
            <a:r>
              <a:rPr lang="en-US" dirty="0" smtClean="0"/>
              <a:t> MyThread4();  </a:t>
            </a:r>
          </a:p>
          <a:p>
            <a:r>
              <a:rPr lang="en-US" dirty="0" smtClean="0"/>
              <a:t>t1.start();  </a:t>
            </a:r>
          </a:p>
          <a:p>
            <a:r>
              <a:rPr lang="en-US" dirty="0" smtClean="0"/>
              <a:t>t2.start();  </a:t>
            </a:r>
          </a:p>
          <a:p>
            <a:r>
              <a:rPr lang="en-US" dirty="0" smtClean="0"/>
              <a:t>t3.start();  </a:t>
            </a:r>
          </a:p>
          <a:p>
            <a:r>
              <a:rPr lang="en-US" dirty="0" smtClean="0"/>
              <a:t>t4.start();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}  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228600"/>
            <a:ext cx="97174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</a:p>
          <a:p>
            <a:r>
              <a:rPr lang="en-US" dirty="0" smtClean="0"/>
              <a:t>1 </a:t>
            </a:r>
          </a:p>
          <a:p>
            <a:r>
              <a:rPr lang="en-US" dirty="0" smtClean="0"/>
              <a:t>2 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… </a:t>
            </a:r>
          </a:p>
          <a:p>
            <a:r>
              <a:rPr lang="en-US" dirty="0" smtClean="0"/>
              <a:t>10 </a:t>
            </a:r>
          </a:p>
          <a:p>
            <a:r>
              <a:rPr lang="en-US" dirty="0" smtClean="0"/>
              <a:t>10 </a:t>
            </a:r>
          </a:p>
          <a:p>
            <a:r>
              <a:rPr lang="en-US" dirty="0" smtClean="0"/>
              <a:t>20 </a:t>
            </a:r>
          </a:p>
          <a:p>
            <a:r>
              <a:rPr lang="en-US" dirty="0" smtClean="0"/>
              <a:t>30 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100 </a:t>
            </a:r>
          </a:p>
          <a:p>
            <a:r>
              <a:rPr lang="en-US" dirty="0" smtClean="0"/>
              <a:t>100 </a:t>
            </a:r>
          </a:p>
          <a:p>
            <a:r>
              <a:rPr lang="en-US" dirty="0" smtClean="0"/>
              <a:t>200 </a:t>
            </a:r>
          </a:p>
          <a:p>
            <a:r>
              <a:rPr lang="en-US" dirty="0" smtClean="0"/>
              <a:t>300 </a:t>
            </a:r>
          </a:p>
          <a:p>
            <a:r>
              <a:rPr lang="en-US" dirty="0" smtClean="0"/>
              <a:t>….</a:t>
            </a:r>
            <a:endParaRPr lang="en-US" dirty="0"/>
          </a:p>
          <a:p>
            <a:r>
              <a:rPr lang="en-US" dirty="0" smtClean="0"/>
              <a:t>1000 </a:t>
            </a:r>
          </a:p>
          <a:p>
            <a:r>
              <a:rPr lang="en-US" dirty="0" smtClean="0"/>
              <a:t>1000 </a:t>
            </a:r>
          </a:p>
          <a:p>
            <a:r>
              <a:rPr lang="en-US" dirty="0" smtClean="0"/>
              <a:t>2000 </a:t>
            </a:r>
          </a:p>
          <a:p>
            <a:r>
              <a:rPr lang="en-US" dirty="0" smtClean="0"/>
              <a:t>3000 </a:t>
            </a:r>
          </a:p>
          <a:p>
            <a:r>
              <a:rPr lang="en-US" dirty="0" smtClean="0"/>
              <a:t>…..</a:t>
            </a:r>
            <a:endParaRPr lang="en-US" dirty="0"/>
          </a:p>
          <a:p>
            <a:r>
              <a:rPr lang="en-US" dirty="0" smtClean="0"/>
              <a:t>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3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Arial"/>
                <a:cs typeface="Arial"/>
              </a:rPr>
              <a:t>Liveness </a:t>
            </a:r>
            <a:r>
              <a:rPr spc="-5" dirty="0"/>
              <a:t>is the property of </a:t>
            </a:r>
            <a:r>
              <a:rPr dirty="0"/>
              <a:t>a concurrent </a:t>
            </a:r>
            <a:r>
              <a:rPr spc="-5" dirty="0"/>
              <a:t>application to execute in </a:t>
            </a:r>
            <a:r>
              <a:rPr dirty="0"/>
              <a:t>a </a:t>
            </a:r>
            <a:r>
              <a:rPr spc="-5" dirty="0"/>
              <a:t>timely  manner.</a:t>
            </a:r>
          </a:p>
          <a:p>
            <a:pPr marL="120014"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</a:pPr>
            <a:r>
              <a:rPr spc="-5" dirty="0"/>
              <a:t>Liveness</a:t>
            </a:r>
            <a:r>
              <a:rPr spc="-10" dirty="0"/>
              <a:t> </a:t>
            </a:r>
            <a:r>
              <a:rPr spc="-5" dirty="0"/>
              <a:t>Problems:</a:t>
            </a:r>
          </a:p>
          <a:p>
            <a:pPr marL="120014"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589915" indent="-440690">
              <a:lnSpc>
                <a:spcPct val="100000"/>
              </a:lnSpc>
              <a:buAutoNum type="arabicPeriod"/>
              <a:tabLst>
                <a:tab pos="589915" algn="l"/>
                <a:tab pos="590550" algn="l"/>
              </a:tabLst>
            </a:pPr>
            <a:r>
              <a:rPr i="1" spc="-5" dirty="0">
                <a:latin typeface="Arial"/>
                <a:cs typeface="Arial"/>
              </a:rPr>
              <a:t>Deadlock</a:t>
            </a:r>
          </a:p>
          <a:p>
            <a:pPr marL="589280" marR="492125">
              <a:lnSpc>
                <a:spcPct val="100000"/>
              </a:lnSpc>
            </a:pPr>
            <a:r>
              <a:rPr spc="-5" dirty="0"/>
              <a:t>Deadlock occurs when multiple threads need the </a:t>
            </a:r>
            <a:r>
              <a:rPr dirty="0"/>
              <a:t>same </a:t>
            </a:r>
            <a:r>
              <a:rPr spc="-5" dirty="0"/>
              <a:t>locks but  obtain them in different</a:t>
            </a:r>
            <a:r>
              <a:rPr spc="-15" dirty="0"/>
              <a:t> </a:t>
            </a:r>
            <a:r>
              <a:rPr spc="-5" dirty="0"/>
              <a:t>order</a:t>
            </a:r>
          </a:p>
          <a:p>
            <a:pPr marL="120014"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589915" indent="-440690">
              <a:lnSpc>
                <a:spcPct val="100000"/>
              </a:lnSpc>
              <a:buAutoNum type="arabicPeriod" startAt="2"/>
              <a:tabLst>
                <a:tab pos="589915" algn="l"/>
                <a:tab pos="590550" algn="l"/>
              </a:tabLst>
            </a:pPr>
            <a:r>
              <a:rPr i="1" spc="-5" dirty="0">
                <a:latin typeface="Arial"/>
                <a:cs typeface="Arial"/>
              </a:rPr>
              <a:t>Starvation</a:t>
            </a:r>
          </a:p>
          <a:p>
            <a:pPr marL="589280" marR="172085">
              <a:lnSpc>
                <a:spcPct val="100000"/>
              </a:lnSpc>
            </a:pPr>
            <a:r>
              <a:rPr spc="-5" dirty="0"/>
              <a:t>Starvation occurs when </a:t>
            </a:r>
            <a:r>
              <a:rPr dirty="0"/>
              <a:t>a </a:t>
            </a:r>
            <a:r>
              <a:rPr spc="-5" dirty="0"/>
              <a:t>thread is unable to gain regular access to  </a:t>
            </a:r>
            <a:r>
              <a:rPr dirty="0"/>
              <a:t>shared </a:t>
            </a:r>
            <a:r>
              <a:rPr spc="-5" dirty="0"/>
              <a:t>resources and is</a:t>
            </a:r>
            <a:r>
              <a:rPr spc="-20" dirty="0"/>
              <a:t> </a:t>
            </a:r>
            <a:r>
              <a:rPr spc="-5" dirty="0"/>
              <a:t>unable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2196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Liveness</a:t>
            </a:r>
          </a:p>
        </p:txBody>
      </p:sp>
    </p:spTree>
    <p:extLst>
      <p:ext uri="{BB962C8B-B14F-4D97-AF65-F5344CB8AC3E}">
        <p14:creationId xmlns:p14="http://schemas.microsoft.com/office/powerpoint/2010/main" val="28685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9517" y="6607477"/>
            <a:ext cx="5010785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4857115" algn="l"/>
              </a:tabLst>
            </a:pP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Jorda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n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Anastasiad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–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Jav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a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Programmin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g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Languag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Cours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	</a:t>
            </a:r>
            <a:r>
              <a:rPr sz="1000" b="1" spc="-5" dirty="0">
                <a:solidFill>
                  <a:srgbClr val="0066FF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199" y="1219197"/>
            <a:ext cx="8534400" cy="5508625"/>
          </a:xfrm>
          <a:custGeom>
            <a:avLst/>
            <a:gdLst/>
            <a:ahLst/>
            <a:cxnLst/>
            <a:rect l="l" t="t" r="r" b="b"/>
            <a:pathLst>
              <a:path w="8534400" h="5508625">
                <a:moveTo>
                  <a:pt x="0" y="0"/>
                </a:moveTo>
                <a:lnTo>
                  <a:pt x="8534383" y="0"/>
                </a:lnTo>
                <a:lnTo>
                  <a:pt x="8534383" y="5508614"/>
                </a:lnTo>
                <a:lnTo>
                  <a:pt x="0" y="55086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3" y="1234437"/>
            <a:ext cx="8068309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350770" algn="l"/>
              </a:tabLst>
            </a:pPr>
            <a:r>
              <a:rPr sz="2000" spc="-5" dirty="0">
                <a:latin typeface="Arial"/>
                <a:cs typeface="Arial"/>
              </a:rPr>
              <a:t>The threads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t1</a:t>
            </a:r>
            <a:r>
              <a:rPr sz="2000" spc="-5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and	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t2</a:t>
            </a:r>
            <a:r>
              <a:rPr sz="2000" spc="-6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are blocked forever, waiting for each other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this  problem is defined as being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i="1" spc="-5" dirty="0">
                <a:latin typeface="Arial"/>
                <a:cs typeface="Arial"/>
              </a:rPr>
              <a:t>deadlock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45097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Deadlock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2050" name="Picture 2" descr="Deadlock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0"/>
            <a:ext cx="33147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0"/>
            <a:ext cx="4876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class</a:t>
            </a:r>
            <a:r>
              <a:rPr lang="en-US" sz="1600" dirty="0"/>
              <a:t> TestDeadlockExample1 {  </a:t>
            </a:r>
          </a:p>
          <a:p>
            <a:r>
              <a:rPr lang="en-US" sz="1600" dirty="0"/>
              <a:t>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main(String[] </a:t>
            </a:r>
            <a:r>
              <a:rPr lang="en-US" sz="1600" dirty="0" err="1"/>
              <a:t>args</a:t>
            </a:r>
            <a:r>
              <a:rPr lang="en-US" sz="1600" dirty="0"/>
              <a:t>) {  </a:t>
            </a:r>
          </a:p>
          <a:p>
            <a:r>
              <a:rPr lang="en-US" sz="1600" dirty="0"/>
              <a:t>    </a:t>
            </a:r>
            <a:r>
              <a:rPr lang="en-US" sz="1600" b="1" dirty="0"/>
              <a:t>final</a:t>
            </a:r>
            <a:r>
              <a:rPr lang="en-US" sz="1600" dirty="0"/>
              <a:t> String resource1 = </a:t>
            </a:r>
            <a:r>
              <a:rPr lang="en-US" sz="1600" dirty="0" smtClean="0"/>
              <a:t>“Some Name";</a:t>
            </a:r>
            <a:r>
              <a:rPr lang="en-US" sz="1600" dirty="0"/>
              <a:t>  </a:t>
            </a:r>
          </a:p>
          <a:p>
            <a:r>
              <a:rPr lang="en-US" sz="1600" dirty="0"/>
              <a:t>    </a:t>
            </a:r>
            <a:r>
              <a:rPr lang="en-US" sz="1600" b="1" dirty="0"/>
              <a:t>final</a:t>
            </a:r>
            <a:r>
              <a:rPr lang="en-US" sz="1600" dirty="0"/>
              <a:t> String resource2 = </a:t>
            </a:r>
            <a:r>
              <a:rPr lang="en-US" sz="1600" dirty="0" smtClean="0"/>
              <a:t>“Other Name";</a:t>
            </a:r>
            <a:r>
              <a:rPr lang="en-US" sz="1600" dirty="0"/>
              <a:t>  </a:t>
            </a:r>
          </a:p>
          <a:p>
            <a:endParaRPr lang="en-US" sz="1600" dirty="0" smtClean="0"/>
          </a:p>
          <a:p>
            <a:r>
              <a:rPr lang="en-US" sz="1600" dirty="0"/>
              <a:t>    // t1 tries to lock resource1 then resource2  </a:t>
            </a:r>
          </a:p>
          <a:p>
            <a:r>
              <a:rPr lang="en-US" sz="1600" dirty="0"/>
              <a:t>    Thread t1 = </a:t>
            </a:r>
            <a:r>
              <a:rPr lang="en-US" sz="1600" b="1" dirty="0"/>
              <a:t>new</a:t>
            </a:r>
            <a:r>
              <a:rPr lang="en-US" sz="1600" dirty="0"/>
              <a:t> Thread() {  </a:t>
            </a:r>
          </a:p>
          <a:p>
            <a:r>
              <a:rPr lang="en-US" sz="1600" dirty="0"/>
              <a:t>    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run() {  </a:t>
            </a:r>
          </a:p>
          <a:p>
            <a:r>
              <a:rPr lang="en-US" sz="1600" dirty="0"/>
              <a:t>          </a:t>
            </a:r>
            <a:r>
              <a:rPr lang="en-US" sz="1600" b="1" dirty="0"/>
              <a:t>synchronized</a:t>
            </a:r>
            <a:r>
              <a:rPr lang="en-US" sz="1600" dirty="0"/>
              <a:t> (resource1) {  </a:t>
            </a:r>
          </a:p>
          <a:p>
            <a:r>
              <a:rPr lang="en-US" sz="1600" dirty="0"/>
              <a:t>           </a:t>
            </a:r>
            <a:r>
              <a:rPr lang="en-US" sz="1600" dirty="0" err="1"/>
              <a:t>System.out.println</a:t>
            </a:r>
            <a:r>
              <a:rPr lang="en-US" sz="1600" dirty="0"/>
              <a:t>("Thread 1: locked resource 1");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           </a:t>
            </a:r>
            <a:r>
              <a:rPr lang="en-US" sz="1600" b="1" dirty="0"/>
              <a:t>try</a:t>
            </a:r>
            <a:r>
              <a:rPr lang="en-US" sz="1600" dirty="0"/>
              <a:t> { </a:t>
            </a:r>
            <a:r>
              <a:rPr lang="en-US" sz="1600" dirty="0" err="1"/>
              <a:t>Thread.sleep</a:t>
            </a:r>
            <a:r>
              <a:rPr lang="en-US" sz="1600" dirty="0"/>
              <a:t>(100);} </a:t>
            </a:r>
            <a:r>
              <a:rPr lang="en-US" sz="1600" b="1" dirty="0"/>
              <a:t>catch</a:t>
            </a:r>
            <a:r>
              <a:rPr lang="en-US" sz="1600" dirty="0"/>
              <a:t> (Exception e) {}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           </a:t>
            </a:r>
            <a:r>
              <a:rPr lang="en-US" sz="1600" b="1" dirty="0"/>
              <a:t>synchronized</a:t>
            </a:r>
            <a:r>
              <a:rPr lang="en-US" sz="1600" dirty="0"/>
              <a:t> (resource2) {  </a:t>
            </a:r>
          </a:p>
          <a:p>
            <a:r>
              <a:rPr lang="en-US" sz="1600" dirty="0"/>
              <a:t>            </a:t>
            </a:r>
            <a:r>
              <a:rPr lang="en-US" sz="1600" dirty="0" err="1"/>
              <a:t>System.out.println</a:t>
            </a:r>
            <a:r>
              <a:rPr lang="en-US" sz="1600" dirty="0"/>
              <a:t>("Thread 1: locked resource 2");  </a:t>
            </a:r>
          </a:p>
          <a:p>
            <a:r>
              <a:rPr lang="en-US" sz="1600" dirty="0"/>
              <a:t>           }  </a:t>
            </a:r>
          </a:p>
          <a:p>
            <a:r>
              <a:rPr lang="en-US" sz="1600" dirty="0"/>
              <a:t>         }  </a:t>
            </a:r>
          </a:p>
          <a:p>
            <a:r>
              <a:rPr lang="en-US" sz="1600" dirty="0"/>
              <a:t>      }  </a:t>
            </a:r>
          </a:p>
          <a:p>
            <a:r>
              <a:rPr lang="en-US" sz="1600" dirty="0"/>
              <a:t>    };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609600"/>
            <a:ext cx="441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 t2 tries to lock resource2 then resource1  </a:t>
            </a:r>
          </a:p>
          <a:p>
            <a:r>
              <a:rPr lang="en-US" sz="1600" dirty="0"/>
              <a:t>    Thread t2 = </a:t>
            </a:r>
            <a:r>
              <a:rPr lang="en-US" sz="1600" b="1" dirty="0"/>
              <a:t>new</a:t>
            </a:r>
            <a:r>
              <a:rPr lang="en-US" sz="1600" dirty="0"/>
              <a:t> Thread() {  </a:t>
            </a:r>
          </a:p>
          <a:p>
            <a:r>
              <a:rPr lang="en-US" sz="1600" dirty="0"/>
              <a:t>    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run() {  </a:t>
            </a:r>
          </a:p>
          <a:p>
            <a:r>
              <a:rPr lang="en-US" sz="1600" dirty="0"/>
              <a:t>        </a:t>
            </a:r>
            <a:r>
              <a:rPr lang="en-US" sz="1600" b="1" dirty="0"/>
              <a:t>synchronized</a:t>
            </a:r>
            <a:r>
              <a:rPr lang="en-US" sz="1600" dirty="0"/>
              <a:t> (resource2) {  </a:t>
            </a:r>
          </a:p>
          <a:p>
            <a:r>
              <a:rPr lang="en-US" sz="1600" dirty="0"/>
              <a:t>          </a:t>
            </a:r>
            <a:r>
              <a:rPr lang="en-US" sz="1600" dirty="0" err="1"/>
              <a:t>System.out.println</a:t>
            </a:r>
            <a:r>
              <a:rPr lang="en-US" sz="1600" dirty="0"/>
              <a:t>("Thread 2: 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locked</a:t>
            </a:r>
            <a:r>
              <a:rPr lang="en-US" sz="1600" dirty="0"/>
              <a:t> resource 2");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          </a:t>
            </a:r>
            <a:r>
              <a:rPr lang="en-US" sz="1600" b="1" dirty="0"/>
              <a:t>try</a:t>
            </a:r>
            <a:r>
              <a:rPr lang="en-US" sz="1600" dirty="0"/>
              <a:t> { </a:t>
            </a:r>
            <a:r>
              <a:rPr lang="en-US" sz="1600" dirty="0" err="1"/>
              <a:t>Thread.sleep</a:t>
            </a:r>
            <a:r>
              <a:rPr lang="en-US" sz="1600" dirty="0"/>
              <a:t>(100);} </a:t>
            </a:r>
            <a:endParaRPr lang="en-US" sz="1600" dirty="0" smtClean="0"/>
          </a:p>
          <a:p>
            <a:r>
              <a:rPr lang="en-US" sz="1600" b="1" dirty="0" smtClean="0"/>
              <a:t>	catch</a:t>
            </a:r>
            <a:r>
              <a:rPr lang="en-US" sz="1600" dirty="0"/>
              <a:t> (Exception e) {}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          </a:t>
            </a:r>
            <a:r>
              <a:rPr lang="en-US" sz="1600" b="1" dirty="0"/>
              <a:t>synchronized</a:t>
            </a:r>
            <a:r>
              <a:rPr lang="en-US" sz="1600" dirty="0"/>
              <a:t> (resource1) {  </a:t>
            </a:r>
          </a:p>
          <a:p>
            <a:r>
              <a:rPr lang="en-US" sz="1600" dirty="0"/>
              <a:t>            </a:t>
            </a:r>
            <a:r>
              <a:rPr lang="en-US" sz="1600" dirty="0" err="1"/>
              <a:t>System.out.println</a:t>
            </a:r>
            <a:r>
              <a:rPr lang="en-US" sz="1600" dirty="0"/>
              <a:t>("Thread 2: 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locked</a:t>
            </a:r>
            <a:r>
              <a:rPr lang="en-US" sz="1600" dirty="0"/>
              <a:t> resource 1");  </a:t>
            </a:r>
          </a:p>
          <a:p>
            <a:r>
              <a:rPr lang="en-US" sz="1600" dirty="0"/>
              <a:t>          }  </a:t>
            </a:r>
          </a:p>
          <a:p>
            <a:r>
              <a:rPr lang="en-US" sz="1600" dirty="0"/>
              <a:t>        }  </a:t>
            </a:r>
          </a:p>
          <a:p>
            <a:r>
              <a:rPr lang="en-US" sz="1600" dirty="0"/>
              <a:t>      }  </a:t>
            </a:r>
          </a:p>
          <a:p>
            <a:r>
              <a:rPr lang="en-US" sz="1600" dirty="0"/>
              <a:t>    };  </a:t>
            </a:r>
          </a:p>
          <a:p>
            <a:r>
              <a:rPr lang="en-US" sz="1600" dirty="0"/>
              <a:t>t1.start();  </a:t>
            </a:r>
          </a:p>
          <a:p>
            <a:r>
              <a:rPr lang="en-US" sz="1600" dirty="0"/>
              <a:t>    t2.start();  </a:t>
            </a:r>
          </a:p>
          <a:p>
            <a:r>
              <a:rPr lang="en-US" sz="1600" dirty="0"/>
              <a:t>  }  </a:t>
            </a:r>
          </a:p>
          <a:p>
            <a:r>
              <a:rPr lang="en-US" sz="1600" dirty="0"/>
              <a:t>}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399" y="6172200"/>
            <a:ext cx="3614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Thread 1: locked resource 1 </a:t>
            </a:r>
          </a:p>
          <a:p>
            <a:r>
              <a:rPr lang="en-US" dirty="0" smtClean="0"/>
              <a:t>Thread 2: locked resource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2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24" y="386079"/>
            <a:ext cx="1998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308605"/>
            <a:ext cx="6002655" cy="381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In this section you will be learning</a:t>
            </a:r>
            <a:r>
              <a:rPr sz="2400" b="1" spc="-9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about: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Synchronization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Synchronized</a:t>
            </a:r>
            <a:r>
              <a:rPr sz="24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Deadlock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Starvation and</a:t>
            </a:r>
            <a:r>
              <a:rPr sz="2400" spc="-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Livelock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8333" y="1463036"/>
            <a:ext cx="8190865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Synchronization is built around the </a:t>
            </a:r>
            <a:r>
              <a:rPr sz="2000" dirty="0">
                <a:latin typeface="Arial"/>
                <a:cs typeface="Arial"/>
              </a:rPr>
              <a:t>concept known </a:t>
            </a:r>
            <a:r>
              <a:rPr sz="2000" spc="-5" dirty="0">
                <a:latin typeface="Arial"/>
                <a:cs typeface="Arial"/>
              </a:rPr>
              <a:t>as the </a:t>
            </a:r>
            <a:r>
              <a:rPr sz="20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intrinsic</a:t>
            </a: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lock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Every object has an intrinsic lock associated with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16865" marR="478790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thread that needs access to an object's fields has to </a:t>
            </a:r>
            <a:r>
              <a:rPr sz="2000" i="1" spc="-5" dirty="0">
                <a:latin typeface="Arial"/>
                <a:cs typeface="Arial"/>
              </a:rPr>
              <a:t>acquire </a:t>
            </a:r>
            <a:r>
              <a:rPr sz="2000" spc="-5" dirty="0">
                <a:latin typeface="Arial"/>
                <a:cs typeface="Arial"/>
              </a:rPr>
              <a:t>the  object's intrinsic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lock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thread has to </a:t>
            </a:r>
            <a:r>
              <a:rPr sz="2000" i="1" spc="-5" dirty="0">
                <a:latin typeface="Arial"/>
                <a:cs typeface="Arial"/>
              </a:rPr>
              <a:t>release </a:t>
            </a:r>
            <a:r>
              <a:rPr sz="2000" spc="-5" dirty="0">
                <a:latin typeface="Arial"/>
                <a:cs typeface="Arial"/>
              </a:rPr>
              <a:t>the intrinsic lock when it's done with 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object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16865" marR="160020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thread is </a:t>
            </a:r>
            <a:r>
              <a:rPr sz="2000" dirty="0">
                <a:latin typeface="Arial"/>
                <a:cs typeface="Arial"/>
              </a:rPr>
              <a:t>said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i="1" spc="-5" dirty="0">
                <a:latin typeface="Arial"/>
                <a:cs typeface="Arial"/>
              </a:rPr>
              <a:t>own the intrinsic lock </a:t>
            </a:r>
            <a:r>
              <a:rPr sz="2000" dirty="0">
                <a:latin typeface="Arial"/>
                <a:cs typeface="Arial"/>
              </a:rPr>
              <a:t>since </a:t>
            </a:r>
            <a:r>
              <a:rPr sz="2000" spc="-5" dirty="0">
                <a:latin typeface="Arial"/>
                <a:cs typeface="Arial"/>
              </a:rPr>
              <a:t>acquires until releases  the object's intrinsic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lock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16865" marR="454025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Any </a:t>
            </a:r>
            <a:r>
              <a:rPr sz="2000" i="1" spc="-5" dirty="0">
                <a:latin typeface="Arial"/>
                <a:cs typeface="Arial"/>
              </a:rPr>
              <a:t>other thread will block </a:t>
            </a:r>
            <a:r>
              <a:rPr sz="2000" spc="-5" dirty="0">
                <a:latin typeface="Arial"/>
                <a:cs typeface="Arial"/>
              </a:rPr>
              <a:t>when it attempts to acquire the object's  intrinsic lock, if the lock is owned by another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thread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6416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Synchronization</a:t>
            </a:r>
            <a:r>
              <a:rPr spc="-95" dirty="0"/>
              <a:t> </a:t>
            </a:r>
            <a:r>
              <a:rPr spc="-5" dirty="0"/>
              <a:t>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8333" y="1463036"/>
            <a:ext cx="819086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dirty="0"/>
              <a:t>The synchronization is mainly used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prevent thread interference.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prevent consistency problem.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64166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Why </a:t>
            </a:r>
            <a:r>
              <a:rPr spc="-10" dirty="0" smtClean="0"/>
              <a:t>Synchronization</a:t>
            </a:r>
            <a:r>
              <a:rPr lang="en-US" spc="-95" dirty="0"/>
              <a:t>?</a:t>
            </a:r>
            <a:endParaRPr spc="-5" dirty="0"/>
          </a:p>
        </p:txBody>
      </p:sp>
      <p:sp>
        <p:nvSpPr>
          <p:cNvPr id="6" name="TextBox 5"/>
          <p:cNvSpPr txBox="1"/>
          <p:nvPr/>
        </p:nvSpPr>
        <p:spPr>
          <a:xfrm>
            <a:off x="568333" y="2667000"/>
            <a:ext cx="5137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Synchronization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333" y="3733800"/>
            <a:ext cx="3830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two types of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Synchronization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8333" y="1463036"/>
            <a:ext cx="81908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There are two types of thread synchronization mutual exclusive and inter-thread communication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Mutual Exclusive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Synchronized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Synchronized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static synchronization.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Cooperation (Inter-thread communication in java)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64166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Thread </a:t>
            </a:r>
            <a:r>
              <a:rPr spc="-10" dirty="0" smtClean="0"/>
              <a:t>Synchronization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628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8333" y="1463036"/>
            <a:ext cx="819086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Mutual Exclusive helps keep threads from interfering with one another while sharing data. This can be done by three ways in java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synchronized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synchronized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static synchronization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64166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/>
            <a:r>
              <a:rPr lang="en-US" dirty="0"/>
              <a:t>Mutual Exclusive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9517" y="6607477"/>
            <a:ext cx="5010785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4933315" algn="l"/>
              </a:tabLst>
            </a:pP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Jorda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n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Anastasiad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–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Jav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a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Programmin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g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Languag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Cours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	</a:t>
            </a:r>
            <a:r>
              <a:rPr sz="1000" b="1" dirty="0">
                <a:solidFill>
                  <a:srgbClr val="0066FF"/>
                </a:solidFill>
                <a:latin typeface="Courier New"/>
                <a:cs typeface="Courier New"/>
              </a:rPr>
              <a:t>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8" y="1295397"/>
            <a:ext cx="4091163" cy="3218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423" y="386079"/>
            <a:ext cx="7569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Thread State </a:t>
            </a:r>
            <a:r>
              <a:rPr spc="-5" dirty="0"/>
              <a:t>and </a:t>
            </a:r>
            <a:r>
              <a:rPr spc="-10" dirty="0"/>
              <a:t>Intrinsic</a:t>
            </a:r>
            <a:r>
              <a:rPr spc="-85" dirty="0"/>
              <a:t> </a:t>
            </a:r>
            <a:r>
              <a:rPr spc="-5" dirty="0"/>
              <a:t>Lock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11813" y="4307831"/>
            <a:ext cx="1395095" cy="17462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295275" algn="l"/>
              </a:tabLst>
            </a:pPr>
            <a:r>
              <a:rPr sz="2000" spc="-5" dirty="0">
                <a:latin typeface="Arial"/>
                <a:cs typeface="Arial"/>
              </a:rPr>
              <a:t>Initial</a:t>
            </a:r>
            <a:endParaRPr sz="20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95275" algn="l"/>
              </a:tabLst>
            </a:pPr>
            <a:r>
              <a:rPr sz="2000" spc="-5" dirty="0">
                <a:latin typeface="Arial"/>
                <a:cs typeface="Arial"/>
              </a:rPr>
              <a:t>Runnable</a:t>
            </a:r>
            <a:endParaRPr sz="20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295275" algn="l"/>
              </a:tabLst>
            </a:pPr>
            <a:r>
              <a:rPr sz="2000" spc="-5" dirty="0">
                <a:latin typeface="Arial"/>
                <a:cs typeface="Arial"/>
              </a:rPr>
              <a:t>Blocked</a:t>
            </a:r>
            <a:endParaRPr sz="20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295275" algn="l"/>
              </a:tabLst>
            </a:pPr>
            <a:r>
              <a:rPr sz="2000" spc="-5" dirty="0">
                <a:latin typeface="Arial"/>
                <a:cs typeface="Arial"/>
              </a:rPr>
              <a:t>Dead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389" y="441959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9F4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389" y="441959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8" y="312419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19" y="375967"/>
                </a:lnTo>
                <a:lnTo>
                  <a:pt x="106722" y="361634"/>
                </a:lnTo>
                <a:lnTo>
                  <a:pt x="71351" y="339145"/>
                </a:lnTo>
                <a:lnTo>
                  <a:pt x="41850" y="309643"/>
                </a:lnTo>
                <a:lnTo>
                  <a:pt x="19362" y="274272"/>
                </a:lnTo>
                <a:lnTo>
                  <a:pt x="5031" y="234176"/>
                </a:lnTo>
                <a:lnTo>
                  <a:pt x="0" y="190499"/>
                </a:lnTo>
                <a:lnTo>
                  <a:pt x="5031" y="146823"/>
                </a:lnTo>
                <a:lnTo>
                  <a:pt x="19362" y="106727"/>
                </a:lnTo>
                <a:lnTo>
                  <a:pt x="41850" y="71356"/>
                </a:lnTo>
                <a:lnTo>
                  <a:pt x="71351" y="41853"/>
                </a:lnTo>
                <a:lnTo>
                  <a:pt x="106722" y="19364"/>
                </a:lnTo>
                <a:lnTo>
                  <a:pt x="146819" y="5031"/>
                </a:lnTo>
                <a:lnTo>
                  <a:pt x="190499" y="0"/>
                </a:lnTo>
                <a:lnTo>
                  <a:pt x="227838" y="3694"/>
                </a:lnTo>
                <a:lnTo>
                  <a:pt x="296189" y="32009"/>
                </a:lnTo>
                <a:lnTo>
                  <a:pt x="348993" y="84813"/>
                </a:lnTo>
                <a:lnTo>
                  <a:pt x="377305" y="153161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6" y="274272"/>
                </a:lnTo>
                <a:lnTo>
                  <a:pt x="339148" y="309643"/>
                </a:lnTo>
                <a:lnTo>
                  <a:pt x="309647" y="339145"/>
                </a:lnTo>
                <a:lnTo>
                  <a:pt x="274276" y="361634"/>
                </a:lnTo>
                <a:lnTo>
                  <a:pt x="234179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9F4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98" y="312419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2" y="106727"/>
                </a:lnTo>
                <a:lnTo>
                  <a:pt x="41850" y="71356"/>
                </a:lnTo>
                <a:lnTo>
                  <a:pt x="71351" y="41853"/>
                </a:lnTo>
                <a:lnTo>
                  <a:pt x="106722" y="19364"/>
                </a:lnTo>
                <a:lnTo>
                  <a:pt x="146819" y="5031"/>
                </a:lnTo>
                <a:lnTo>
                  <a:pt x="190499" y="0"/>
                </a:lnTo>
                <a:lnTo>
                  <a:pt x="263401" y="14503"/>
                </a:lnTo>
                <a:lnTo>
                  <a:pt x="325204" y="55799"/>
                </a:lnTo>
                <a:lnTo>
                  <a:pt x="366498" y="117599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6" y="274272"/>
                </a:lnTo>
                <a:lnTo>
                  <a:pt x="339148" y="309643"/>
                </a:lnTo>
                <a:lnTo>
                  <a:pt x="309647" y="339145"/>
                </a:lnTo>
                <a:lnTo>
                  <a:pt x="274276" y="361634"/>
                </a:lnTo>
                <a:lnTo>
                  <a:pt x="234179" y="375967"/>
                </a:lnTo>
                <a:lnTo>
                  <a:pt x="190499" y="380999"/>
                </a:lnTo>
                <a:lnTo>
                  <a:pt x="146819" y="375967"/>
                </a:lnTo>
                <a:lnTo>
                  <a:pt x="106722" y="361634"/>
                </a:lnTo>
                <a:lnTo>
                  <a:pt x="71351" y="339145"/>
                </a:lnTo>
                <a:lnTo>
                  <a:pt x="41850" y="309643"/>
                </a:lnTo>
                <a:lnTo>
                  <a:pt x="19362" y="274272"/>
                </a:lnTo>
                <a:lnTo>
                  <a:pt x="5031" y="234176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9394" y="274319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9394" y="274319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389" y="487679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05389" y="487679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5389" y="533398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5389" y="533398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0794" y="137159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7"/>
                </a:lnTo>
                <a:lnTo>
                  <a:pt x="106727" y="361636"/>
                </a:lnTo>
                <a:lnTo>
                  <a:pt x="71356" y="339148"/>
                </a:lnTo>
                <a:lnTo>
                  <a:pt x="41853" y="309647"/>
                </a:lnTo>
                <a:lnTo>
                  <a:pt x="19364" y="274276"/>
                </a:lnTo>
                <a:lnTo>
                  <a:pt x="5031" y="234179"/>
                </a:lnTo>
                <a:lnTo>
                  <a:pt x="0" y="190499"/>
                </a:lnTo>
                <a:lnTo>
                  <a:pt x="5031" y="146819"/>
                </a:lnTo>
                <a:lnTo>
                  <a:pt x="19364" y="106722"/>
                </a:lnTo>
                <a:lnTo>
                  <a:pt x="41853" y="71351"/>
                </a:lnTo>
                <a:lnTo>
                  <a:pt x="71356" y="41850"/>
                </a:lnTo>
                <a:lnTo>
                  <a:pt x="106727" y="19362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5"/>
                </a:lnTo>
                <a:lnTo>
                  <a:pt x="348989" y="84810"/>
                </a:lnTo>
                <a:lnTo>
                  <a:pt x="377304" y="153162"/>
                </a:lnTo>
                <a:lnTo>
                  <a:pt x="380999" y="190499"/>
                </a:lnTo>
                <a:lnTo>
                  <a:pt x="375967" y="234179"/>
                </a:lnTo>
                <a:lnTo>
                  <a:pt x="361634" y="274276"/>
                </a:lnTo>
                <a:lnTo>
                  <a:pt x="339145" y="309647"/>
                </a:lnTo>
                <a:lnTo>
                  <a:pt x="309643" y="339148"/>
                </a:lnTo>
                <a:lnTo>
                  <a:pt x="274272" y="361636"/>
                </a:lnTo>
                <a:lnTo>
                  <a:pt x="234176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0794" y="137159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19"/>
                </a:lnTo>
                <a:lnTo>
                  <a:pt x="19364" y="106722"/>
                </a:lnTo>
                <a:lnTo>
                  <a:pt x="41853" y="71351"/>
                </a:lnTo>
                <a:lnTo>
                  <a:pt x="71356" y="41850"/>
                </a:lnTo>
                <a:lnTo>
                  <a:pt x="106727" y="19362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0"/>
                </a:lnTo>
                <a:lnTo>
                  <a:pt x="325199" y="55794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79"/>
                </a:lnTo>
                <a:lnTo>
                  <a:pt x="361634" y="274276"/>
                </a:lnTo>
                <a:lnTo>
                  <a:pt x="339145" y="309647"/>
                </a:lnTo>
                <a:lnTo>
                  <a:pt x="309643" y="339148"/>
                </a:lnTo>
                <a:lnTo>
                  <a:pt x="274272" y="361636"/>
                </a:lnTo>
                <a:lnTo>
                  <a:pt x="234176" y="375967"/>
                </a:lnTo>
                <a:lnTo>
                  <a:pt x="190499" y="380999"/>
                </a:lnTo>
                <a:lnTo>
                  <a:pt x="146823" y="375967"/>
                </a:lnTo>
                <a:lnTo>
                  <a:pt x="106727" y="361636"/>
                </a:lnTo>
                <a:lnTo>
                  <a:pt x="71356" y="339148"/>
                </a:lnTo>
                <a:lnTo>
                  <a:pt x="41853" y="309647"/>
                </a:lnTo>
                <a:lnTo>
                  <a:pt x="19364" y="274276"/>
                </a:lnTo>
                <a:lnTo>
                  <a:pt x="5031" y="234179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5389" y="579118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27837" y="3694"/>
                </a:lnTo>
                <a:lnTo>
                  <a:pt x="296186" y="32009"/>
                </a:lnTo>
                <a:lnTo>
                  <a:pt x="348989" y="84813"/>
                </a:lnTo>
                <a:lnTo>
                  <a:pt x="377304" y="153161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5389" y="579118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3"/>
                </a:lnTo>
                <a:lnTo>
                  <a:pt x="19364" y="106727"/>
                </a:lnTo>
                <a:lnTo>
                  <a:pt x="41853" y="71356"/>
                </a:lnTo>
                <a:lnTo>
                  <a:pt x="71356" y="41853"/>
                </a:lnTo>
                <a:lnTo>
                  <a:pt x="106727" y="19364"/>
                </a:lnTo>
                <a:lnTo>
                  <a:pt x="146823" y="5031"/>
                </a:lnTo>
                <a:lnTo>
                  <a:pt x="190499" y="0"/>
                </a:lnTo>
                <a:lnTo>
                  <a:pt x="263399" y="14503"/>
                </a:lnTo>
                <a:lnTo>
                  <a:pt x="325199" y="55799"/>
                </a:lnTo>
                <a:lnTo>
                  <a:pt x="366496" y="117599"/>
                </a:lnTo>
                <a:lnTo>
                  <a:pt x="380999" y="190499"/>
                </a:lnTo>
                <a:lnTo>
                  <a:pt x="375967" y="234176"/>
                </a:lnTo>
                <a:lnTo>
                  <a:pt x="361634" y="274272"/>
                </a:lnTo>
                <a:lnTo>
                  <a:pt x="339145" y="309643"/>
                </a:lnTo>
                <a:lnTo>
                  <a:pt x="309643" y="339145"/>
                </a:lnTo>
                <a:lnTo>
                  <a:pt x="274272" y="361634"/>
                </a:lnTo>
                <a:lnTo>
                  <a:pt x="234176" y="375967"/>
                </a:lnTo>
                <a:lnTo>
                  <a:pt x="190499" y="380999"/>
                </a:lnTo>
                <a:lnTo>
                  <a:pt x="146823" y="375967"/>
                </a:lnTo>
                <a:lnTo>
                  <a:pt x="106727" y="361634"/>
                </a:lnTo>
                <a:lnTo>
                  <a:pt x="71356" y="339145"/>
                </a:lnTo>
                <a:lnTo>
                  <a:pt x="41853" y="309643"/>
                </a:lnTo>
                <a:lnTo>
                  <a:pt x="19364" y="274272"/>
                </a:lnTo>
                <a:lnTo>
                  <a:pt x="5031" y="234176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6797" y="1676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6819" y="375967"/>
                </a:lnTo>
                <a:lnTo>
                  <a:pt x="106722" y="361636"/>
                </a:lnTo>
                <a:lnTo>
                  <a:pt x="71351" y="339148"/>
                </a:lnTo>
                <a:lnTo>
                  <a:pt x="41850" y="309647"/>
                </a:lnTo>
                <a:lnTo>
                  <a:pt x="19362" y="274276"/>
                </a:lnTo>
                <a:lnTo>
                  <a:pt x="5031" y="234179"/>
                </a:lnTo>
                <a:lnTo>
                  <a:pt x="0" y="190499"/>
                </a:lnTo>
                <a:lnTo>
                  <a:pt x="5031" y="146819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19" y="5031"/>
                </a:lnTo>
                <a:lnTo>
                  <a:pt x="190499" y="0"/>
                </a:lnTo>
                <a:lnTo>
                  <a:pt x="227838" y="3694"/>
                </a:lnTo>
                <a:lnTo>
                  <a:pt x="296189" y="32005"/>
                </a:lnTo>
                <a:lnTo>
                  <a:pt x="348993" y="84809"/>
                </a:lnTo>
                <a:lnTo>
                  <a:pt x="377305" y="153160"/>
                </a:lnTo>
                <a:lnTo>
                  <a:pt x="380999" y="190499"/>
                </a:lnTo>
                <a:lnTo>
                  <a:pt x="375967" y="234179"/>
                </a:lnTo>
                <a:lnTo>
                  <a:pt x="361636" y="274276"/>
                </a:lnTo>
                <a:lnTo>
                  <a:pt x="339148" y="309647"/>
                </a:lnTo>
                <a:lnTo>
                  <a:pt x="309647" y="339148"/>
                </a:lnTo>
                <a:lnTo>
                  <a:pt x="274276" y="361636"/>
                </a:lnTo>
                <a:lnTo>
                  <a:pt x="234179" y="375967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6797" y="167639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19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19" y="5031"/>
                </a:lnTo>
                <a:lnTo>
                  <a:pt x="190499" y="0"/>
                </a:lnTo>
                <a:lnTo>
                  <a:pt x="263401" y="14500"/>
                </a:lnTo>
                <a:lnTo>
                  <a:pt x="325204" y="55794"/>
                </a:lnTo>
                <a:lnTo>
                  <a:pt x="366498" y="117598"/>
                </a:lnTo>
                <a:lnTo>
                  <a:pt x="380999" y="190499"/>
                </a:lnTo>
                <a:lnTo>
                  <a:pt x="375967" y="234179"/>
                </a:lnTo>
                <a:lnTo>
                  <a:pt x="361636" y="274276"/>
                </a:lnTo>
                <a:lnTo>
                  <a:pt x="339148" y="309647"/>
                </a:lnTo>
                <a:lnTo>
                  <a:pt x="309647" y="339148"/>
                </a:lnTo>
                <a:lnTo>
                  <a:pt x="274276" y="361636"/>
                </a:lnTo>
                <a:lnTo>
                  <a:pt x="234179" y="375967"/>
                </a:lnTo>
                <a:lnTo>
                  <a:pt x="190499" y="380999"/>
                </a:lnTo>
                <a:lnTo>
                  <a:pt x="146819" y="375967"/>
                </a:lnTo>
                <a:lnTo>
                  <a:pt x="106722" y="361636"/>
                </a:lnTo>
                <a:lnTo>
                  <a:pt x="71351" y="339148"/>
                </a:lnTo>
                <a:lnTo>
                  <a:pt x="41850" y="309647"/>
                </a:lnTo>
                <a:lnTo>
                  <a:pt x="19362" y="274276"/>
                </a:lnTo>
                <a:lnTo>
                  <a:pt x="5031" y="234179"/>
                </a:lnTo>
                <a:lnTo>
                  <a:pt x="0" y="190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29907" y="5197845"/>
            <a:ext cx="207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Object Intrinsic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34410" y="3690217"/>
            <a:ext cx="37465" cy="1491615"/>
          </a:xfrm>
          <a:custGeom>
            <a:avLst/>
            <a:gdLst/>
            <a:ahLst/>
            <a:cxnLst/>
            <a:rect l="l" t="t" r="r" b="b"/>
            <a:pathLst>
              <a:path w="37464" h="1491614">
                <a:moveTo>
                  <a:pt x="37284" y="1491371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23970" y="3671517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0" y="29674"/>
                </a:moveTo>
                <a:lnTo>
                  <a:pt x="9972" y="0"/>
                </a:lnTo>
                <a:lnTo>
                  <a:pt x="17314" y="18699"/>
                </a:lnTo>
                <a:lnTo>
                  <a:pt x="10439" y="18699"/>
                </a:lnTo>
                <a:lnTo>
                  <a:pt x="0" y="29674"/>
                </a:lnTo>
                <a:close/>
              </a:path>
              <a:path w="21589" h="29845">
                <a:moveTo>
                  <a:pt x="21417" y="29149"/>
                </a:moveTo>
                <a:lnTo>
                  <a:pt x="10439" y="18699"/>
                </a:lnTo>
                <a:lnTo>
                  <a:pt x="17314" y="18699"/>
                </a:lnTo>
                <a:lnTo>
                  <a:pt x="21417" y="29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23970" y="3671517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10439" y="18699"/>
                </a:moveTo>
                <a:lnTo>
                  <a:pt x="21417" y="29149"/>
                </a:lnTo>
                <a:lnTo>
                  <a:pt x="9972" y="0"/>
                </a:lnTo>
                <a:lnTo>
                  <a:pt x="0" y="29674"/>
                </a:lnTo>
                <a:lnTo>
                  <a:pt x="10439" y="186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20706" y="2683250"/>
            <a:ext cx="227330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Unsynchronized</a:t>
            </a:r>
            <a:r>
              <a:rPr sz="1800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Synchronized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70960" y="2895594"/>
            <a:ext cx="3244215" cy="226695"/>
          </a:xfrm>
          <a:custGeom>
            <a:avLst/>
            <a:gdLst/>
            <a:ahLst/>
            <a:cxnLst/>
            <a:rect l="l" t="t" r="r" b="b"/>
            <a:pathLst>
              <a:path w="3244215" h="226694">
                <a:moveTo>
                  <a:pt x="3244028" y="0"/>
                </a:moveTo>
                <a:lnTo>
                  <a:pt x="0" y="2263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52285" y="3110493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80" h="21589">
                <a:moveTo>
                  <a:pt x="30104" y="21374"/>
                </a:moveTo>
                <a:lnTo>
                  <a:pt x="0" y="12724"/>
                </a:lnTo>
                <a:lnTo>
                  <a:pt x="28614" y="0"/>
                </a:lnTo>
                <a:lnTo>
                  <a:pt x="18674" y="11424"/>
                </a:lnTo>
                <a:lnTo>
                  <a:pt x="30104" y="2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2285" y="3110493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80" h="21589">
                <a:moveTo>
                  <a:pt x="18674" y="11424"/>
                </a:moveTo>
                <a:lnTo>
                  <a:pt x="28614" y="0"/>
                </a:lnTo>
                <a:lnTo>
                  <a:pt x="0" y="12724"/>
                </a:lnTo>
                <a:lnTo>
                  <a:pt x="30104" y="21374"/>
                </a:lnTo>
                <a:lnTo>
                  <a:pt x="18674" y="114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99594" y="3809992"/>
            <a:ext cx="3091815" cy="151130"/>
          </a:xfrm>
          <a:custGeom>
            <a:avLst/>
            <a:gdLst/>
            <a:ahLst/>
            <a:cxnLst/>
            <a:rect l="l" t="t" r="r" b="b"/>
            <a:pathLst>
              <a:path w="3091815" h="151129">
                <a:moveTo>
                  <a:pt x="3091593" y="0"/>
                </a:moveTo>
                <a:lnTo>
                  <a:pt x="0" y="150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80894" y="3949592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80" h="21589">
                <a:moveTo>
                  <a:pt x="29924" y="21374"/>
                </a:moveTo>
                <a:lnTo>
                  <a:pt x="0" y="12124"/>
                </a:lnTo>
                <a:lnTo>
                  <a:pt x="28874" y="0"/>
                </a:lnTo>
                <a:lnTo>
                  <a:pt x="18699" y="11199"/>
                </a:lnTo>
                <a:lnTo>
                  <a:pt x="29924" y="2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80894" y="3949591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80" h="21589">
                <a:moveTo>
                  <a:pt x="18699" y="11199"/>
                </a:moveTo>
                <a:lnTo>
                  <a:pt x="28874" y="0"/>
                </a:lnTo>
                <a:lnTo>
                  <a:pt x="0" y="12124"/>
                </a:lnTo>
                <a:lnTo>
                  <a:pt x="29924" y="21374"/>
                </a:lnTo>
                <a:lnTo>
                  <a:pt x="18699" y="11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55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333" y="1463036"/>
            <a:ext cx="821817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779780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When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thread invokes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synchronized </a:t>
            </a:r>
            <a:r>
              <a:rPr sz="2000" spc="-5" dirty="0">
                <a:latin typeface="Arial"/>
                <a:cs typeface="Arial"/>
              </a:rPr>
              <a:t>method, it automatically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acquires the intrinsic lock</a:t>
            </a:r>
            <a:r>
              <a:rPr sz="2000" spc="-5" dirty="0">
                <a:latin typeface="Arial"/>
                <a:cs typeface="Arial"/>
              </a:rPr>
              <a:t> for that method's object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16865" marR="5080" indent="-304165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a synchronized </a:t>
            </a:r>
            <a:r>
              <a:rPr sz="2000" spc="-5" dirty="0">
                <a:latin typeface="Arial"/>
                <a:cs typeface="Arial"/>
              </a:rPr>
              <a:t>method, the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thread releases</a:t>
            </a:r>
            <a:r>
              <a:rPr sz="2000" spc="-5" dirty="0">
                <a:latin typeface="Arial"/>
                <a:cs typeface="Arial"/>
              </a:rPr>
              <a:t> the acquired lock when  the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method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returns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4622" y="3293865"/>
            <a:ext cx="3702685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class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X 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extends Thread</a:t>
            </a:r>
            <a:r>
              <a:rPr sz="1600" b="1" spc="-4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synchronized void method(...)</a:t>
            </a:r>
            <a:r>
              <a:rPr sz="1600" b="1" spc="-8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return;</a:t>
            </a:r>
            <a:endParaRPr sz="16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458470" marR="116205" indent="-223520">
              <a:lnSpc>
                <a:spcPct val="101600"/>
              </a:lnSpc>
            </a:pP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public static void main(...)</a:t>
            </a:r>
            <a:r>
              <a:rPr sz="1600" b="1" spc="-8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{  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Thread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t = 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new X();  t.method();</a:t>
            </a:r>
            <a:endParaRPr sz="16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5573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Synchronized</a:t>
            </a:r>
            <a:r>
              <a:rPr spc="-95" dirty="0"/>
              <a:t> </a:t>
            </a:r>
            <a:r>
              <a:rPr spc="-5" dirty="0"/>
              <a:t>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5218764" y="4360816"/>
            <a:ext cx="648970" cy="400685"/>
          </a:xfrm>
          <a:custGeom>
            <a:avLst/>
            <a:gdLst/>
            <a:ahLst/>
            <a:cxnLst/>
            <a:rect l="l" t="t" r="r" b="b"/>
            <a:pathLst>
              <a:path w="648970" h="400685">
                <a:moveTo>
                  <a:pt x="394208" y="304324"/>
                </a:moveTo>
                <a:lnTo>
                  <a:pt x="24149" y="304324"/>
                </a:lnTo>
                <a:lnTo>
                  <a:pt x="83965" y="301716"/>
                </a:lnTo>
                <a:lnTo>
                  <a:pt x="142166" y="296340"/>
                </a:lnTo>
                <a:lnTo>
                  <a:pt x="198498" y="288318"/>
                </a:lnTo>
                <a:lnTo>
                  <a:pt x="252707" y="277776"/>
                </a:lnTo>
                <a:lnTo>
                  <a:pt x="304538" y="264837"/>
                </a:lnTo>
                <a:lnTo>
                  <a:pt x="353739" y="249628"/>
                </a:lnTo>
                <a:lnTo>
                  <a:pt x="400054" y="232272"/>
                </a:lnTo>
                <a:lnTo>
                  <a:pt x="443230" y="212893"/>
                </a:lnTo>
                <a:lnTo>
                  <a:pt x="483013" y="191616"/>
                </a:lnTo>
                <a:lnTo>
                  <a:pt x="519148" y="168566"/>
                </a:lnTo>
                <a:lnTo>
                  <a:pt x="551383" y="143868"/>
                </a:lnTo>
                <a:lnTo>
                  <a:pt x="579462" y="117645"/>
                </a:lnTo>
                <a:lnTo>
                  <a:pt x="622140" y="61124"/>
                </a:lnTo>
                <a:lnTo>
                  <a:pt x="645148" y="0"/>
                </a:lnTo>
                <a:lnTo>
                  <a:pt x="648538" y="39975"/>
                </a:lnTo>
                <a:lnTo>
                  <a:pt x="643005" y="79544"/>
                </a:lnTo>
                <a:lnTo>
                  <a:pt x="628784" y="118317"/>
                </a:lnTo>
                <a:lnTo>
                  <a:pt x="606109" y="155905"/>
                </a:lnTo>
                <a:lnTo>
                  <a:pt x="575214" y="191920"/>
                </a:lnTo>
                <a:lnTo>
                  <a:pt x="536332" y="225973"/>
                </a:lnTo>
                <a:lnTo>
                  <a:pt x="489699" y="257674"/>
                </a:lnTo>
                <a:lnTo>
                  <a:pt x="452910" y="278088"/>
                </a:lnTo>
                <a:lnTo>
                  <a:pt x="413309" y="296720"/>
                </a:lnTo>
                <a:lnTo>
                  <a:pt x="394208" y="304324"/>
                </a:lnTo>
                <a:close/>
              </a:path>
              <a:path w="648970" h="400685">
                <a:moveTo>
                  <a:pt x="24149" y="400649"/>
                </a:moveTo>
                <a:lnTo>
                  <a:pt x="0" y="339574"/>
                </a:lnTo>
                <a:lnTo>
                  <a:pt x="24149" y="278049"/>
                </a:lnTo>
                <a:lnTo>
                  <a:pt x="24149" y="304324"/>
                </a:lnTo>
                <a:lnTo>
                  <a:pt x="394208" y="304324"/>
                </a:lnTo>
                <a:lnTo>
                  <a:pt x="326635" y="328395"/>
                </a:lnTo>
                <a:lnTo>
                  <a:pt x="280043" y="341318"/>
                </a:lnTo>
                <a:lnTo>
                  <a:pt x="231601" y="352217"/>
                </a:lnTo>
                <a:lnTo>
                  <a:pt x="181550" y="361033"/>
                </a:lnTo>
                <a:lnTo>
                  <a:pt x="130130" y="367704"/>
                </a:lnTo>
                <a:lnTo>
                  <a:pt x="77583" y="372171"/>
                </a:lnTo>
                <a:lnTo>
                  <a:pt x="24149" y="374374"/>
                </a:lnTo>
                <a:lnTo>
                  <a:pt x="24149" y="40064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8764" y="3986191"/>
            <a:ext cx="648970" cy="410209"/>
          </a:xfrm>
          <a:custGeom>
            <a:avLst/>
            <a:gdLst/>
            <a:ahLst/>
            <a:cxnLst/>
            <a:rect l="l" t="t" r="r" b="b"/>
            <a:pathLst>
              <a:path w="648970" h="410210">
                <a:moveTo>
                  <a:pt x="648598" y="409649"/>
                </a:moveTo>
                <a:lnTo>
                  <a:pt x="636903" y="345119"/>
                </a:lnTo>
                <a:lnTo>
                  <a:pt x="603266" y="284675"/>
                </a:lnTo>
                <a:lnTo>
                  <a:pt x="549862" y="229457"/>
                </a:lnTo>
                <a:lnTo>
                  <a:pt x="516427" y="204164"/>
                </a:lnTo>
                <a:lnTo>
                  <a:pt x="478866" y="180604"/>
                </a:lnTo>
                <a:lnTo>
                  <a:pt x="437451" y="158919"/>
                </a:lnTo>
                <a:lnTo>
                  <a:pt x="392454" y="139253"/>
                </a:lnTo>
                <a:lnTo>
                  <a:pt x="344146" y="121747"/>
                </a:lnTo>
                <a:lnTo>
                  <a:pt x="292799" y="106543"/>
                </a:lnTo>
                <a:lnTo>
                  <a:pt x="238685" y="93785"/>
                </a:lnTo>
                <a:lnTo>
                  <a:pt x="182077" y="83614"/>
                </a:lnTo>
                <a:lnTo>
                  <a:pt x="123245" y="76173"/>
                </a:lnTo>
                <a:lnTo>
                  <a:pt x="62462" y="71604"/>
                </a:lnTo>
                <a:lnTo>
                  <a:pt x="0" y="70049"/>
                </a:lnTo>
                <a:lnTo>
                  <a:pt x="0" y="0"/>
                </a:lnTo>
                <a:lnTo>
                  <a:pt x="62462" y="1554"/>
                </a:lnTo>
                <a:lnTo>
                  <a:pt x="123245" y="6123"/>
                </a:lnTo>
                <a:lnTo>
                  <a:pt x="182077" y="13564"/>
                </a:lnTo>
                <a:lnTo>
                  <a:pt x="238685" y="23735"/>
                </a:lnTo>
                <a:lnTo>
                  <a:pt x="292799" y="36493"/>
                </a:lnTo>
                <a:lnTo>
                  <a:pt x="344146" y="51697"/>
                </a:lnTo>
                <a:lnTo>
                  <a:pt x="392454" y="69203"/>
                </a:lnTo>
                <a:lnTo>
                  <a:pt x="437451" y="88869"/>
                </a:lnTo>
                <a:lnTo>
                  <a:pt x="478866" y="110554"/>
                </a:lnTo>
                <a:lnTo>
                  <a:pt x="516427" y="134114"/>
                </a:lnTo>
                <a:lnTo>
                  <a:pt x="549862" y="159407"/>
                </a:lnTo>
                <a:lnTo>
                  <a:pt x="578899" y="186292"/>
                </a:lnTo>
                <a:lnTo>
                  <a:pt x="622691" y="244265"/>
                </a:lnTo>
                <a:lnTo>
                  <a:pt x="645629" y="306894"/>
                </a:lnTo>
                <a:lnTo>
                  <a:pt x="648598" y="339599"/>
                </a:lnTo>
                <a:lnTo>
                  <a:pt x="648598" y="409649"/>
                </a:lnTo>
                <a:close/>
              </a:path>
            </a:pathLst>
          </a:custGeom>
          <a:solidFill>
            <a:srgbClr val="CAC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8764" y="3986191"/>
            <a:ext cx="648970" cy="775335"/>
          </a:xfrm>
          <a:custGeom>
            <a:avLst/>
            <a:gdLst/>
            <a:ahLst/>
            <a:cxnLst/>
            <a:rect l="l" t="t" r="r" b="b"/>
            <a:pathLst>
              <a:path w="648970" h="775335">
                <a:moveTo>
                  <a:pt x="648598" y="409649"/>
                </a:moveTo>
                <a:lnTo>
                  <a:pt x="645629" y="376944"/>
                </a:lnTo>
                <a:lnTo>
                  <a:pt x="636903" y="345119"/>
                </a:lnTo>
                <a:lnTo>
                  <a:pt x="603265" y="284675"/>
                </a:lnTo>
                <a:lnTo>
                  <a:pt x="549862" y="229457"/>
                </a:lnTo>
                <a:lnTo>
                  <a:pt x="516427" y="204164"/>
                </a:lnTo>
                <a:lnTo>
                  <a:pt x="478866" y="180604"/>
                </a:lnTo>
                <a:lnTo>
                  <a:pt x="437451" y="158919"/>
                </a:lnTo>
                <a:lnTo>
                  <a:pt x="392454" y="139253"/>
                </a:lnTo>
                <a:lnTo>
                  <a:pt x="344146" y="121747"/>
                </a:lnTo>
                <a:lnTo>
                  <a:pt x="292799" y="106543"/>
                </a:lnTo>
                <a:lnTo>
                  <a:pt x="238685" y="93785"/>
                </a:lnTo>
                <a:lnTo>
                  <a:pt x="182077" y="83614"/>
                </a:lnTo>
                <a:lnTo>
                  <a:pt x="123245" y="76173"/>
                </a:lnTo>
                <a:lnTo>
                  <a:pt x="62462" y="71604"/>
                </a:lnTo>
                <a:lnTo>
                  <a:pt x="0" y="70049"/>
                </a:lnTo>
                <a:lnTo>
                  <a:pt x="0" y="0"/>
                </a:lnTo>
                <a:lnTo>
                  <a:pt x="62462" y="1554"/>
                </a:lnTo>
                <a:lnTo>
                  <a:pt x="123245" y="6123"/>
                </a:lnTo>
                <a:lnTo>
                  <a:pt x="182077" y="13564"/>
                </a:lnTo>
                <a:lnTo>
                  <a:pt x="238685" y="23735"/>
                </a:lnTo>
                <a:lnTo>
                  <a:pt x="292799" y="36493"/>
                </a:lnTo>
                <a:lnTo>
                  <a:pt x="344146" y="51697"/>
                </a:lnTo>
                <a:lnTo>
                  <a:pt x="392454" y="69203"/>
                </a:lnTo>
                <a:lnTo>
                  <a:pt x="437451" y="88869"/>
                </a:lnTo>
                <a:lnTo>
                  <a:pt x="478866" y="110554"/>
                </a:lnTo>
                <a:lnTo>
                  <a:pt x="516427" y="134114"/>
                </a:lnTo>
                <a:lnTo>
                  <a:pt x="549862" y="159407"/>
                </a:lnTo>
                <a:lnTo>
                  <a:pt x="578899" y="186292"/>
                </a:lnTo>
                <a:lnTo>
                  <a:pt x="622691" y="244265"/>
                </a:lnTo>
                <a:lnTo>
                  <a:pt x="645629" y="306894"/>
                </a:lnTo>
                <a:lnTo>
                  <a:pt x="648598" y="339599"/>
                </a:lnTo>
                <a:lnTo>
                  <a:pt x="648598" y="409649"/>
                </a:lnTo>
                <a:lnTo>
                  <a:pt x="637474" y="472567"/>
                </a:lnTo>
                <a:lnTo>
                  <a:pt x="605425" y="531691"/>
                </a:lnTo>
                <a:lnTo>
                  <a:pt x="554436" y="585941"/>
                </a:lnTo>
                <a:lnTo>
                  <a:pt x="522459" y="610902"/>
                </a:lnTo>
                <a:lnTo>
                  <a:pt x="486492" y="634239"/>
                </a:lnTo>
                <a:lnTo>
                  <a:pt x="446782" y="655819"/>
                </a:lnTo>
                <a:lnTo>
                  <a:pt x="403578" y="675507"/>
                </a:lnTo>
                <a:lnTo>
                  <a:pt x="357127" y="693167"/>
                </a:lnTo>
                <a:lnTo>
                  <a:pt x="307679" y="708664"/>
                </a:lnTo>
                <a:lnTo>
                  <a:pt x="255480" y="721865"/>
                </a:lnTo>
                <a:lnTo>
                  <a:pt x="200780" y="732633"/>
                </a:lnTo>
                <a:lnTo>
                  <a:pt x="143826" y="740835"/>
                </a:lnTo>
                <a:lnTo>
                  <a:pt x="84867" y="746335"/>
                </a:lnTo>
                <a:lnTo>
                  <a:pt x="24149" y="748998"/>
                </a:lnTo>
                <a:lnTo>
                  <a:pt x="24149" y="775273"/>
                </a:lnTo>
                <a:lnTo>
                  <a:pt x="0" y="714198"/>
                </a:lnTo>
                <a:lnTo>
                  <a:pt x="24149" y="652673"/>
                </a:lnTo>
                <a:lnTo>
                  <a:pt x="24149" y="678948"/>
                </a:lnTo>
                <a:lnTo>
                  <a:pt x="83965" y="676341"/>
                </a:lnTo>
                <a:lnTo>
                  <a:pt x="142166" y="670964"/>
                </a:lnTo>
                <a:lnTo>
                  <a:pt x="198498" y="662942"/>
                </a:lnTo>
                <a:lnTo>
                  <a:pt x="252707" y="652400"/>
                </a:lnTo>
                <a:lnTo>
                  <a:pt x="304538" y="639462"/>
                </a:lnTo>
                <a:lnTo>
                  <a:pt x="353739" y="624252"/>
                </a:lnTo>
                <a:lnTo>
                  <a:pt x="400054" y="606896"/>
                </a:lnTo>
                <a:lnTo>
                  <a:pt x="443230" y="587517"/>
                </a:lnTo>
                <a:lnTo>
                  <a:pt x="483013" y="566240"/>
                </a:lnTo>
                <a:lnTo>
                  <a:pt x="519148" y="543191"/>
                </a:lnTo>
                <a:lnTo>
                  <a:pt x="551383" y="518492"/>
                </a:lnTo>
                <a:lnTo>
                  <a:pt x="579462" y="492269"/>
                </a:lnTo>
                <a:lnTo>
                  <a:pt x="622140" y="435748"/>
                </a:lnTo>
                <a:lnTo>
                  <a:pt x="636230" y="405699"/>
                </a:lnTo>
                <a:lnTo>
                  <a:pt x="645148" y="3746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588" y="4138591"/>
            <a:ext cx="1676400" cy="409575"/>
          </a:xfrm>
          <a:custGeom>
            <a:avLst/>
            <a:gdLst/>
            <a:ahLst/>
            <a:cxnLst/>
            <a:rect l="l" t="t" r="r" b="b"/>
            <a:pathLst>
              <a:path w="1676400" h="409575">
                <a:moveTo>
                  <a:pt x="1608146" y="409499"/>
                </a:moveTo>
                <a:lnTo>
                  <a:pt x="68249" y="409499"/>
                </a:lnTo>
                <a:lnTo>
                  <a:pt x="41681" y="404136"/>
                </a:lnTo>
                <a:lnTo>
                  <a:pt x="19987" y="389511"/>
                </a:lnTo>
                <a:lnTo>
                  <a:pt x="5362" y="367818"/>
                </a:lnTo>
                <a:lnTo>
                  <a:pt x="0" y="341249"/>
                </a:lnTo>
                <a:lnTo>
                  <a:pt x="0" y="68274"/>
                </a:lnTo>
                <a:lnTo>
                  <a:pt x="5362" y="41702"/>
                </a:lnTo>
                <a:lnTo>
                  <a:pt x="19987" y="19999"/>
                </a:lnTo>
                <a:lnTo>
                  <a:pt x="41681" y="5366"/>
                </a:lnTo>
                <a:lnTo>
                  <a:pt x="68249" y="0"/>
                </a:lnTo>
                <a:lnTo>
                  <a:pt x="1608146" y="0"/>
                </a:lnTo>
                <a:lnTo>
                  <a:pt x="1646002" y="11474"/>
                </a:lnTo>
                <a:lnTo>
                  <a:pt x="1671196" y="42140"/>
                </a:lnTo>
                <a:lnTo>
                  <a:pt x="1676396" y="68274"/>
                </a:lnTo>
                <a:lnTo>
                  <a:pt x="1676396" y="341249"/>
                </a:lnTo>
                <a:lnTo>
                  <a:pt x="1671034" y="367818"/>
                </a:lnTo>
                <a:lnTo>
                  <a:pt x="1656409" y="389511"/>
                </a:lnTo>
                <a:lnTo>
                  <a:pt x="1634715" y="404136"/>
                </a:lnTo>
                <a:lnTo>
                  <a:pt x="1608146" y="40949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3587" y="4138591"/>
            <a:ext cx="68580" cy="409575"/>
          </a:xfrm>
          <a:custGeom>
            <a:avLst/>
            <a:gdLst/>
            <a:ahLst/>
            <a:cxnLst/>
            <a:rect l="l" t="t" r="r" b="b"/>
            <a:pathLst>
              <a:path w="68579" h="409575">
                <a:moveTo>
                  <a:pt x="68249" y="409499"/>
                </a:moveTo>
                <a:lnTo>
                  <a:pt x="41681" y="404136"/>
                </a:lnTo>
                <a:lnTo>
                  <a:pt x="19987" y="389511"/>
                </a:lnTo>
                <a:lnTo>
                  <a:pt x="5362" y="367818"/>
                </a:lnTo>
                <a:lnTo>
                  <a:pt x="0" y="341249"/>
                </a:lnTo>
                <a:lnTo>
                  <a:pt x="0" y="68274"/>
                </a:lnTo>
                <a:lnTo>
                  <a:pt x="5362" y="41702"/>
                </a:lnTo>
                <a:lnTo>
                  <a:pt x="19987" y="19999"/>
                </a:lnTo>
                <a:lnTo>
                  <a:pt x="41681" y="5366"/>
                </a:lnTo>
                <a:lnTo>
                  <a:pt x="6824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1735" y="4138591"/>
            <a:ext cx="68580" cy="409575"/>
          </a:xfrm>
          <a:custGeom>
            <a:avLst/>
            <a:gdLst/>
            <a:ahLst/>
            <a:cxnLst/>
            <a:rect l="l" t="t" r="r" b="b"/>
            <a:pathLst>
              <a:path w="68579" h="409575">
                <a:moveTo>
                  <a:pt x="0" y="0"/>
                </a:moveTo>
                <a:lnTo>
                  <a:pt x="37856" y="11474"/>
                </a:lnTo>
                <a:lnTo>
                  <a:pt x="63049" y="42140"/>
                </a:lnTo>
                <a:lnTo>
                  <a:pt x="68249" y="68274"/>
                </a:lnTo>
                <a:lnTo>
                  <a:pt x="68249" y="341249"/>
                </a:lnTo>
                <a:lnTo>
                  <a:pt x="62887" y="367818"/>
                </a:lnTo>
                <a:lnTo>
                  <a:pt x="48262" y="389511"/>
                </a:lnTo>
                <a:lnTo>
                  <a:pt x="26568" y="404136"/>
                </a:lnTo>
                <a:lnTo>
                  <a:pt x="0" y="4094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36605" y="4183400"/>
            <a:ext cx="135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Intrinsic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2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4383636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 Table{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void</a:t>
            </a:r>
            <a:r>
              <a:rPr lang="en-US" sz="1600" dirty="0"/>
              <a:t> </a:t>
            </a:r>
            <a:r>
              <a:rPr lang="en-US" sz="1600" dirty="0" err="1"/>
              <a:t>printTable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 n){//method not synchronized  </a:t>
            </a:r>
          </a:p>
          <a:p>
            <a:r>
              <a:rPr lang="en-US" sz="1600" dirty="0"/>
              <a:t>   </a:t>
            </a: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 </a:t>
            </a:r>
            <a:r>
              <a:rPr lang="en-US" sz="1600" dirty="0" err="1"/>
              <a:t>i</a:t>
            </a:r>
            <a:r>
              <a:rPr lang="en-US" sz="1600" dirty="0"/>
              <a:t>=1;i&lt;=5;i++){  </a:t>
            </a:r>
          </a:p>
          <a:p>
            <a:r>
              <a:rPr lang="en-US" sz="1600" dirty="0"/>
              <a:t>     </a:t>
            </a:r>
            <a:r>
              <a:rPr lang="en-US" sz="1600" dirty="0" err="1"/>
              <a:t>System.out.println</a:t>
            </a:r>
            <a:r>
              <a:rPr lang="en-US" sz="1600" dirty="0"/>
              <a:t>(n*</a:t>
            </a:r>
            <a:r>
              <a:rPr lang="en-US" sz="1600" dirty="0" err="1"/>
              <a:t>i</a:t>
            </a:r>
            <a:r>
              <a:rPr lang="en-US" sz="1600" dirty="0"/>
              <a:t>);  </a:t>
            </a:r>
          </a:p>
          <a:p>
            <a:r>
              <a:rPr lang="en-US" sz="1600" dirty="0"/>
              <a:t>     </a:t>
            </a:r>
            <a:r>
              <a:rPr lang="en-US" sz="1600" b="1" dirty="0"/>
              <a:t>try</a:t>
            </a:r>
            <a:r>
              <a:rPr lang="en-US" sz="1600" dirty="0"/>
              <a:t>{  </a:t>
            </a:r>
          </a:p>
          <a:p>
            <a:r>
              <a:rPr lang="en-US" sz="1600" dirty="0"/>
              <a:t>      </a:t>
            </a:r>
            <a:r>
              <a:rPr lang="en-US" sz="1600" dirty="0" err="1"/>
              <a:t>Thread.sleep</a:t>
            </a:r>
            <a:r>
              <a:rPr lang="en-US" sz="1600" dirty="0"/>
              <a:t>(400);  </a:t>
            </a:r>
          </a:p>
          <a:p>
            <a:r>
              <a:rPr lang="en-US" sz="1600" dirty="0"/>
              <a:t>     }</a:t>
            </a:r>
            <a:r>
              <a:rPr lang="en-US" sz="1600" b="1" dirty="0"/>
              <a:t>catch</a:t>
            </a:r>
            <a:r>
              <a:rPr lang="en-US" sz="1600" dirty="0"/>
              <a:t>(Exception e){</a:t>
            </a:r>
            <a:r>
              <a:rPr lang="en-US" sz="1600" dirty="0" err="1"/>
              <a:t>System.out.println</a:t>
            </a:r>
            <a:r>
              <a:rPr lang="en-US" sz="1600" dirty="0"/>
              <a:t>(e);}  </a:t>
            </a:r>
          </a:p>
          <a:p>
            <a:r>
              <a:rPr lang="en-US" sz="1600" dirty="0"/>
              <a:t>   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 }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b="1" dirty="0"/>
              <a:t>class</a:t>
            </a:r>
            <a:r>
              <a:rPr lang="en-US" sz="1600" dirty="0"/>
              <a:t> MyThread1 </a:t>
            </a:r>
            <a:r>
              <a:rPr lang="en-US" sz="1600" b="1" dirty="0"/>
              <a:t>extends</a:t>
            </a:r>
            <a:r>
              <a:rPr lang="en-US" sz="1600" dirty="0"/>
              <a:t> Thread{  </a:t>
            </a:r>
          </a:p>
          <a:p>
            <a:r>
              <a:rPr lang="en-US" sz="1600" dirty="0"/>
              <a:t>Table t;  </a:t>
            </a:r>
          </a:p>
          <a:p>
            <a:r>
              <a:rPr lang="en-US" sz="1600" dirty="0"/>
              <a:t>MyThread1(Table t){  </a:t>
            </a:r>
          </a:p>
          <a:p>
            <a:r>
              <a:rPr lang="en-US" sz="1600" b="1" dirty="0"/>
              <a:t>this</a:t>
            </a:r>
            <a:r>
              <a:rPr lang="en-US" sz="1600" dirty="0"/>
              <a:t>.t=t;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run(){  </a:t>
            </a:r>
          </a:p>
          <a:p>
            <a:r>
              <a:rPr lang="en-US" sz="1600" dirty="0" err="1"/>
              <a:t>t.printTable</a:t>
            </a:r>
            <a:r>
              <a:rPr lang="en-US" sz="1600" dirty="0"/>
              <a:t>(5);  </a:t>
            </a:r>
          </a:p>
          <a:p>
            <a:r>
              <a:rPr lang="en-US" sz="1600" dirty="0"/>
              <a:t>}  </a:t>
            </a:r>
          </a:p>
          <a:p>
            <a:r>
              <a:rPr lang="en-US" sz="1600" dirty="0"/>
              <a:t>  </a:t>
            </a:r>
          </a:p>
          <a:p>
            <a:r>
              <a:rPr lang="en-US" sz="1600" dirty="0"/>
              <a:t>}  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228600"/>
            <a:ext cx="369710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class</a:t>
            </a:r>
            <a:r>
              <a:rPr lang="en-US" sz="1600" dirty="0" smtClean="0"/>
              <a:t> MyThread2 </a:t>
            </a:r>
            <a:r>
              <a:rPr lang="en-US" sz="1600" b="1" dirty="0" smtClean="0"/>
              <a:t>extends</a:t>
            </a:r>
            <a:r>
              <a:rPr lang="en-US" sz="1600" dirty="0" smtClean="0"/>
              <a:t> Thread{  </a:t>
            </a:r>
          </a:p>
          <a:p>
            <a:r>
              <a:rPr lang="en-US" sz="1600" dirty="0" smtClean="0"/>
              <a:t>Table t;  </a:t>
            </a:r>
          </a:p>
          <a:p>
            <a:r>
              <a:rPr lang="en-US" sz="1600" dirty="0" smtClean="0"/>
              <a:t>MyThread2(Table t){  </a:t>
            </a:r>
          </a:p>
          <a:p>
            <a:r>
              <a:rPr lang="en-US" sz="1600" b="1" dirty="0" smtClean="0"/>
              <a:t>this</a:t>
            </a:r>
            <a:r>
              <a:rPr lang="en-US" sz="1600" dirty="0" smtClean="0"/>
              <a:t>.t=t;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b="1" dirty="0" smtClean="0"/>
              <a:t>public</a:t>
            </a:r>
            <a:r>
              <a:rPr lang="en-US" sz="1600" dirty="0" smtClean="0"/>
              <a:t> </a:t>
            </a:r>
            <a:r>
              <a:rPr lang="en-US" sz="1600" b="1" dirty="0" smtClean="0"/>
              <a:t>void</a:t>
            </a:r>
            <a:r>
              <a:rPr lang="en-US" sz="1600" dirty="0" smtClean="0"/>
              <a:t> run(){  </a:t>
            </a:r>
          </a:p>
          <a:p>
            <a:r>
              <a:rPr lang="en-US" sz="1600" dirty="0" err="1" smtClean="0"/>
              <a:t>t.printTable</a:t>
            </a:r>
            <a:r>
              <a:rPr lang="en-US" sz="1600" dirty="0" smtClean="0"/>
              <a:t>(100);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dirty="0" smtClean="0"/>
              <a:t>  </a:t>
            </a:r>
          </a:p>
          <a:p>
            <a:r>
              <a:rPr lang="en-US" sz="1600" b="1" dirty="0" smtClean="0"/>
              <a:t>class</a:t>
            </a:r>
            <a:r>
              <a:rPr lang="en-US" sz="1600" dirty="0" smtClean="0"/>
              <a:t> TestSynchronization1{  </a:t>
            </a:r>
          </a:p>
          <a:p>
            <a:r>
              <a:rPr lang="en-US" sz="1600" b="1" dirty="0" smtClean="0"/>
              <a:t>public</a:t>
            </a:r>
            <a:r>
              <a:rPr lang="en-US" sz="1600" dirty="0" smtClean="0"/>
              <a:t> </a:t>
            </a:r>
            <a:r>
              <a:rPr lang="en-US" sz="1600" b="1" dirty="0" smtClean="0"/>
              <a:t>static</a:t>
            </a:r>
            <a:r>
              <a:rPr lang="en-US" sz="1600" dirty="0" smtClean="0"/>
              <a:t> </a:t>
            </a:r>
            <a:r>
              <a:rPr lang="en-US" sz="1600" b="1" dirty="0" smtClean="0"/>
              <a:t>void</a:t>
            </a:r>
            <a:r>
              <a:rPr lang="en-US" sz="1600" dirty="0" smtClean="0"/>
              <a:t> main(String 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  </a:t>
            </a:r>
          </a:p>
          <a:p>
            <a:r>
              <a:rPr lang="en-US" sz="1600" dirty="0" smtClean="0"/>
              <a:t>Table </a:t>
            </a:r>
            <a:r>
              <a:rPr lang="en-US" sz="1600" dirty="0" err="1" smtClean="0"/>
              <a:t>obj</a:t>
            </a:r>
            <a:r>
              <a:rPr lang="en-US" sz="1600" dirty="0" smtClean="0"/>
              <a:t> = </a:t>
            </a:r>
            <a:r>
              <a:rPr lang="en-US" sz="1600" b="1" dirty="0" smtClean="0"/>
              <a:t>new</a:t>
            </a:r>
            <a:r>
              <a:rPr lang="en-US" sz="1600" dirty="0" smtClean="0"/>
              <a:t> Table();//only one object  </a:t>
            </a:r>
          </a:p>
          <a:p>
            <a:r>
              <a:rPr lang="en-US" sz="1600" dirty="0" smtClean="0"/>
              <a:t>MyThread1 t1=</a:t>
            </a:r>
            <a:r>
              <a:rPr lang="en-US" sz="1600" b="1" dirty="0" smtClean="0"/>
              <a:t>new</a:t>
            </a:r>
            <a:r>
              <a:rPr lang="en-US" sz="1600" dirty="0" smtClean="0"/>
              <a:t> MyThread1(</a:t>
            </a:r>
            <a:r>
              <a:rPr lang="en-US" sz="1600" dirty="0" err="1" smtClean="0"/>
              <a:t>obj</a:t>
            </a:r>
            <a:r>
              <a:rPr lang="en-US" sz="1600" dirty="0" smtClean="0"/>
              <a:t>);  </a:t>
            </a:r>
          </a:p>
          <a:p>
            <a:r>
              <a:rPr lang="en-US" sz="1600" dirty="0" smtClean="0"/>
              <a:t>MyThread2 t2=</a:t>
            </a:r>
            <a:r>
              <a:rPr lang="en-US" sz="1600" b="1" dirty="0" smtClean="0"/>
              <a:t>new</a:t>
            </a:r>
            <a:r>
              <a:rPr lang="en-US" sz="1600" dirty="0" smtClean="0"/>
              <a:t> MyThread2(</a:t>
            </a:r>
            <a:r>
              <a:rPr lang="en-US" sz="1600" dirty="0" err="1" smtClean="0"/>
              <a:t>obj</a:t>
            </a:r>
            <a:r>
              <a:rPr lang="en-US" sz="1600" dirty="0" smtClean="0"/>
              <a:t>);  </a:t>
            </a:r>
          </a:p>
          <a:p>
            <a:r>
              <a:rPr lang="en-US" sz="1600" dirty="0" smtClean="0"/>
              <a:t>t1.start();  </a:t>
            </a:r>
          </a:p>
          <a:p>
            <a:r>
              <a:rPr lang="en-US" sz="1600" dirty="0" smtClean="0"/>
              <a:t>t2.start();  </a:t>
            </a:r>
          </a:p>
          <a:p>
            <a:r>
              <a:rPr lang="en-US" sz="1600" dirty="0" smtClean="0"/>
              <a:t>}  </a:t>
            </a:r>
          </a:p>
          <a:p>
            <a:r>
              <a:rPr lang="en-US" sz="1600" dirty="0" smtClean="0"/>
              <a:t>}  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576959" y="3657600"/>
            <a:ext cx="9188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 5 </a:t>
            </a:r>
          </a:p>
          <a:p>
            <a:r>
              <a:rPr lang="en-US" dirty="0" smtClean="0"/>
              <a:t>100 </a:t>
            </a:r>
          </a:p>
          <a:p>
            <a:r>
              <a:rPr lang="en-US" dirty="0" smtClean="0"/>
              <a:t>10 </a:t>
            </a:r>
          </a:p>
          <a:p>
            <a:r>
              <a:rPr lang="en-US" dirty="0" smtClean="0"/>
              <a:t>200 </a:t>
            </a:r>
          </a:p>
          <a:p>
            <a:r>
              <a:rPr lang="en-US" dirty="0" smtClean="0"/>
              <a:t>15 </a:t>
            </a:r>
          </a:p>
          <a:p>
            <a:r>
              <a:rPr lang="en-US" dirty="0" smtClean="0"/>
              <a:t>300 </a:t>
            </a:r>
          </a:p>
          <a:p>
            <a:r>
              <a:rPr lang="en-US" dirty="0" smtClean="0"/>
              <a:t>20 </a:t>
            </a:r>
          </a:p>
          <a:p>
            <a:r>
              <a:rPr lang="en-US" dirty="0" smtClean="0"/>
              <a:t>400 </a:t>
            </a:r>
          </a:p>
          <a:p>
            <a:r>
              <a:rPr lang="en-US" dirty="0" smtClean="0"/>
              <a:t>25 </a:t>
            </a:r>
          </a:p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599" y="5486400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Inconsistent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 flipV="1">
            <a:off x="4495800" y="5227261"/>
            <a:ext cx="1447799" cy="443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831</Words>
  <Application>Microsoft Office PowerPoint</Application>
  <PresentationFormat>On-screen Show (4:3)</PresentationFormat>
  <Paragraphs>358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JAC444 - Lecture 5</vt:lpstr>
      <vt:lpstr>Threads</vt:lpstr>
      <vt:lpstr>Synchronization Concepts</vt:lpstr>
      <vt:lpstr>Why Synchronization?</vt:lpstr>
      <vt:lpstr>Thread Synchronization</vt:lpstr>
      <vt:lpstr>Mutual Exclusive</vt:lpstr>
      <vt:lpstr>Thread State and Intrinsic Lock</vt:lpstr>
      <vt:lpstr>Synchronized Methods</vt:lpstr>
      <vt:lpstr>PowerPoint Presentation</vt:lpstr>
      <vt:lpstr>PowerPoint Presentation</vt:lpstr>
      <vt:lpstr>Synchronized Block</vt:lpstr>
      <vt:lpstr>Example Synchronized Method</vt:lpstr>
      <vt:lpstr>Static Synchronization</vt:lpstr>
      <vt:lpstr>PowerPoint Presentation</vt:lpstr>
      <vt:lpstr>Liveness</vt:lpstr>
      <vt:lpstr>Deadlock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5</dc:title>
  <cp:lastModifiedBy>m_gurru007@hotmail.com</cp:lastModifiedBy>
  <cp:revision>7</cp:revision>
  <dcterms:created xsi:type="dcterms:W3CDTF">2017-10-02T14:39:38Z</dcterms:created>
  <dcterms:modified xsi:type="dcterms:W3CDTF">2017-10-02T15:17:44Z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2017-10-02T00:00:00Z</vt:filetime>
  </property>
</Properties>
</file>