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4D1C6-548C-41CC-B55C-1E3C7CDB1B9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0D35-FA8E-47CF-89F3-4E2D14625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0D35-FA8E-47CF-89F3-4E2D146253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12FD-8659-4D5E-ACA3-1ABD80CAE74C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37-A980-4B7F-8FD0-401C8E8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Mahboob</a:t>
            </a:r>
            <a:r>
              <a:rPr lang="en-US" sz="1800" dirty="0" smtClean="0"/>
              <a:t> Ali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96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that is transmitted over the internet also carries information regarding which computer and port it will deliver to.</a:t>
            </a:r>
          </a:p>
          <a:p>
            <a:r>
              <a:rPr lang="en-US" dirty="0" smtClean="0"/>
              <a:t>32-bit IP address identifies which computer to deliver the message.</a:t>
            </a:r>
          </a:p>
          <a:p>
            <a:r>
              <a:rPr lang="en-US" dirty="0" smtClean="0"/>
              <a:t>16-bit number identify the Port, which TCP and UDP uses to deliver the data to the correct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Connection-based communication </a:t>
            </a:r>
            <a:r>
              <a:rPr lang="en-US" dirty="0" smtClean="0"/>
              <a:t>like TCP, a server application binds a socket 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specific port number.</a:t>
            </a:r>
            <a:r>
              <a:rPr lang="en-US" dirty="0" smtClean="0"/>
              <a:t> (continuous communication)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Datagram-based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 </a:t>
            </a:r>
            <a:r>
              <a:rPr lang="en-US" dirty="0"/>
              <a:t>such as UDP, the datagram packet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the port </a:t>
            </a:r>
            <a:r>
              <a:rPr lang="en-US" dirty="0"/>
              <a:t>number of its destination and UDP routes the packet to the appropriate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3800"/>
            <a:ext cx="5237934" cy="2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 </a:t>
            </a:r>
            <a:r>
              <a:rPr lang="en-US" dirty="0"/>
              <a:t>numbers range 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 to 65,535 </a:t>
            </a:r>
            <a:r>
              <a:rPr lang="en-US" dirty="0"/>
              <a:t>because ports are represented by 16-bit numbers. </a:t>
            </a:r>
            <a:endParaRPr lang="en-US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Well-known</a:t>
            </a:r>
            <a:r>
              <a:rPr lang="en-US" b="1" u="sng" dirty="0" smtClean="0"/>
              <a:t>:</a:t>
            </a:r>
            <a:r>
              <a:rPr lang="en-US" dirty="0" smtClean="0"/>
              <a:t>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port</a:t>
            </a:r>
            <a:r>
              <a:rPr lang="en-US" dirty="0"/>
              <a:t> numbers ranging 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0 - 1023</a:t>
            </a:r>
            <a:r>
              <a:rPr lang="en-US" dirty="0"/>
              <a:t> are restricted; </a:t>
            </a:r>
            <a:r>
              <a:rPr lang="en-US" dirty="0" smtClean="0"/>
              <a:t>reserved </a:t>
            </a:r>
            <a:r>
              <a:rPr lang="en-US" dirty="0"/>
              <a:t>for use by well-known services such as HTTP and FTP and other system services. 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>
                <a:solidFill>
                  <a:srgbClr val="FF0000"/>
                </a:solidFill>
              </a:rPr>
              <a:t>applications should not attempt to bind to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2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Networking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IP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Port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MAC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Connection-oriented and connection-less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Socket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dirty="0" smtClean="0"/>
              <a:t> (Uniform Resource Locator)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US" dirty="0" smtClean="0"/>
              <a:t> to a source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providing the URL’s to your favorite Web browser it locate files on the internet, similarly when you provide address on your letter so that post office can locate the correspondent.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URL has two main components.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host name contain one or more of the following components,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Host name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File name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Port number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Reference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86000"/>
            <a:ext cx="254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http://google.ca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212758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0045" y="3183260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651170" y="2596450"/>
            <a:ext cx="381000" cy="8065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4002210" y="2272365"/>
            <a:ext cx="371004" cy="150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myURL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new URL(“http://google.ca”)</a:t>
            </a:r>
          </a:p>
          <a:p>
            <a:pPr marL="0" indent="0">
              <a:buNone/>
            </a:pPr>
            <a:r>
              <a:rPr lang="en-US" b="1" i="1" dirty="0" smtClean="0"/>
              <a:t>Absolute URL: </a:t>
            </a:r>
            <a:r>
              <a:rPr lang="en-US" dirty="0" smtClean="0"/>
              <a:t>contains </a:t>
            </a:r>
            <a:r>
              <a:rPr lang="en-US" dirty="0"/>
              <a:t>all of the information necessary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reach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resource </a:t>
            </a:r>
            <a:r>
              <a:rPr lang="en-US" dirty="0" smtClean="0"/>
              <a:t>like above.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Relative URL: </a:t>
            </a:r>
            <a:r>
              <a:rPr lang="en-US" dirty="0" smtClean="0"/>
              <a:t>A </a:t>
            </a:r>
            <a:r>
              <a:rPr lang="en-US" dirty="0"/>
              <a:t>relative URL contains only enough information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reach the resource relative to </a:t>
            </a:r>
            <a:r>
              <a:rPr lang="en-US" dirty="0"/>
              <a:t>(or in the context of) another URL</a:t>
            </a:r>
            <a:r>
              <a:rPr lang="en-US" dirty="0" smtClean="0"/>
              <a:t>. Like a page contain links to other pages.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21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URL(URL </a:t>
            </a:r>
            <a:r>
              <a:rPr lang="en-US" sz="2000" i="1" dirty="0" err="1" smtClean="0"/>
              <a:t>baseURL</a:t>
            </a:r>
            <a:r>
              <a:rPr lang="en-US" sz="2000" dirty="0" smtClean="0"/>
              <a:t>, String </a:t>
            </a:r>
            <a:r>
              <a:rPr lang="en-US" sz="2000" i="1" dirty="0" err="1" smtClean="0"/>
              <a:t>relativeURL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Case 1 ---------------</a:t>
            </a:r>
            <a:r>
              <a:rPr lang="en-US" sz="2000" dirty="0" smtClean="0">
                <a:sym typeface="Wingdings" panose="05000000000000000000" pitchFamily="2" charset="2"/>
              </a:rPr>
              <a:t>&gt; </a:t>
            </a:r>
            <a:r>
              <a:rPr lang="en-US" sz="2000" i="1" dirty="0" err="1" smtClean="0"/>
              <a:t>relativeURL</a:t>
            </a:r>
            <a:r>
              <a:rPr lang="en-US" sz="2000" i="1" dirty="0" smtClean="0"/>
              <a:t> </a:t>
            </a:r>
            <a:r>
              <a:rPr lang="en-US" sz="2000" dirty="0" smtClean="0"/>
              <a:t>is treated as absolute URL specification.</a:t>
            </a:r>
          </a:p>
          <a:p>
            <a:pPr marL="0" indent="0">
              <a:buNone/>
            </a:pPr>
            <a:r>
              <a:rPr lang="en-US" sz="2000" dirty="0" smtClean="0"/>
              <a:t>	URL </a:t>
            </a:r>
            <a:r>
              <a:rPr lang="en-US" sz="2000" dirty="0" err="1" smtClean="0"/>
              <a:t>myURL</a:t>
            </a:r>
            <a:r>
              <a:rPr lang="en-US" sz="2000" dirty="0" smtClean="0"/>
              <a:t> = new URL(“http://example.com/pages/”);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Case 2 ---------------</a:t>
            </a:r>
            <a:r>
              <a:rPr lang="en-US" sz="2000" dirty="0" smtClean="0">
                <a:sym typeface="Wingdings" panose="05000000000000000000" pitchFamily="2" charset="2"/>
              </a:rPr>
              <a:t>&gt; </a:t>
            </a:r>
            <a:r>
              <a:rPr lang="en-US" sz="2000" dirty="0" smtClean="0"/>
              <a:t>URL(URL </a:t>
            </a:r>
            <a:r>
              <a:rPr lang="en-US" sz="2000" i="1" dirty="0" smtClean="0"/>
              <a:t>context</a:t>
            </a:r>
            <a:r>
              <a:rPr lang="en-US" sz="2000" dirty="0" smtClean="0"/>
              <a:t>, String </a:t>
            </a:r>
            <a:r>
              <a:rPr lang="en-US" sz="2000" i="1" dirty="0" smtClean="0"/>
              <a:t>spec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URL page1URL = new URL(</a:t>
            </a:r>
            <a:r>
              <a:rPr lang="en-US" sz="2000" dirty="0" err="1" smtClean="0"/>
              <a:t>myURL</a:t>
            </a:r>
            <a:r>
              <a:rPr lang="en-US" sz="2000" dirty="0" smtClean="0"/>
              <a:t>, “page1.html);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3 ----------------&gt; URL(String </a:t>
            </a:r>
            <a:r>
              <a:rPr lang="en-US" sz="2000" i="1" dirty="0" smtClean="0"/>
              <a:t>protocol</a:t>
            </a:r>
            <a:r>
              <a:rPr lang="en-US" sz="2000" dirty="0" smtClean="0"/>
              <a:t>, String </a:t>
            </a:r>
            <a:r>
              <a:rPr lang="en-US" sz="2000" i="1" dirty="0" smtClean="0"/>
              <a:t>host</a:t>
            </a:r>
            <a:r>
              <a:rPr lang="en-US" sz="2000" dirty="0" smtClean="0"/>
              <a:t>, String </a:t>
            </a:r>
            <a:r>
              <a:rPr lang="en-US" sz="2000" i="1" dirty="0" smtClean="0"/>
              <a:t>file)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URL page2URL = new URL(“http”, “example.com”, “/pages/myfile.txt”)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4 ----------------&gt; URL(String </a:t>
            </a:r>
            <a:r>
              <a:rPr lang="en-US" sz="2000" i="1" dirty="0" smtClean="0"/>
              <a:t>protocol</a:t>
            </a:r>
            <a:r>
              <a:rPr lang="en-US" sz="2000" dirty="0" smtClean="0"/>
              <a:t>, String </a:t>
            </a:r>
            <a:r>
              <a:rPr lang="en-US" sz="2000" i="1" dirty="0" smtClean="0"/>
              <a:t>host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smtClean="0"/>
              <a:t>port, </a:t>
            </a:r>
            <a:r>
              <a:rPr lang="en-US" sz="2000" dirty="0" smtClean="0"/>
              <a:t>String </a:t>
            </a:r>
            <a:r>
              <a:rPr lang="en-US" sz="2000" i="1" dirty="0" smtClean="0"/>
              <a:t>file)</a:t>
            </a:r>
          </a:p>
          <a:p>
            <a:pPr marL="0" indent="0">
              <a:buNone/>
            </a:pPr>
            <a:r>
              <a:rPr lang="en-US" sz="2000" dirty="0" smtClean="0"/>
              <a:t>       URL page2URL = new URL(“http”, “example.com”, 80, “/pages/myfile.txt”)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324100" y="571501"/>
            <a:ext cx="381001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2602" y="1758435"/>
            <a:ext cx="48974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URL</a:t>
            </a:r>
            <a:r>
              <a:rPr lang="en-US" dirty="0"/>
              <a:t> object that specifies the base of the new </a:t>
            </a:r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1"/>
          </p:cNvCxnSpPr>
          <p:nvPr/>
        </p:nvCxnSpPr>
        <p:spPr>
          <a:xfrm flipH="1">
            <a:off x="2514600" y="1447801"/>
            <a:ext cx="1" cy="31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4057919" y="361682"/>
            <a:ext cx="381001" cy="17912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389035"/>
            <a:ext cx="67316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String</a:t>
            </a:r>
            <a:r>
              <a:rPr lang="en-US" dirty="0"/>
              <a:t> that specifies the rest of the resource name relative to the base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4248419" y="1447801"/>
            <a:ext cx="1213446" cy="930503"/>
          </a:xfrm>
          <a:prstGeom prst="bentConnector3">
            <a:avLst>
              <a:gd name="adj1" fmla="val 76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Parsing a URL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913588"/>
              </p:ext>
            </p:extLst>
          </p:nvPr>
        </p:nvGraphicFramePr>
        <p:xfrm>
          <a:off x="457200" y="1600200"/>
          <a:ext cx="8229600" cy="35052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/>
                <a:gridCol w="6629400"/>
              </a:tblGrid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getProtocol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protocol identifier component of the URL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getAuthority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authority component of the URL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getHost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host name component of the URL</a:t>
                      </a:r>
                      <a:endParaRPr lang="en-US" dirty="0"/>
                    </a:p>
                  </a:txBody>
                  <a:tcPr/>
                </a:tc>
              </a:tr>
              <a:tr h="693336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port number component of the URL, returns -1 otherwise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getPath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path component of this URL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query component of this URL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filename component of the URL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getRef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reference component of the 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1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java.net.*;</a:t>
            </a:r>
          </a:p>
          <a:p>
            <a:pPr marL="0" indent="0">
              <a:buNone/>
            </a:pPr>
            <a:r>
              <a:rPr lang="en-US" dirty="0" smtClean="0"/>
              <a:t>import java.io.*;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ParseURL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URL </a:t>
            </a:r>
            <a:r>
              <a:rPr lang="en-US" dirty="0" err="1" smtClean="0"/>
              <a:t>aURL</a:t>
            </a:r>
            <a:r>
              <a:rPr lang="en-US" dirty="0" smtClean="0"/>
              <a:t> = new URL("https://ict.senecacollege.ca/course/jav745?q=course/jav745");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("protocol = " + </a:t>
            </a:r>
            <a:r>
              <a:rPr lang="en-US" dirty="0" err="1" smtClean="0"/>
              <a:t>aURL.getProtocol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("authority = " + </a:t>
            </a:r>
            <a:r>
              <a:rPr lang="en-US" dirty="0" err="1" smtClean="0"/>
              <a:t>aURL.getAuthority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("host = " + </a:t>
            </a:r>
            <a:r>
              <a:rPr lang="en-US" dirty="0" err="1" smtClean="0"/>
              <a:t>aURL.getHost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("port = " + </a:t>
            </a:r>
            <a:r>
              <a:rPr lang="en-US" dirty="0" err="1" smtClean="0"/>
              <a:t>aURL.getPort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("path = " + </a:t>
            </a:r>
            <a:r>
              <a:rPr lang="en-US" dirty="0" err="1" smtClean="0"/>
              <a:t>aURL.getPath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("query = " + </a:t>
            </a:r>
            <a:r>
              <a:rPr lang="en-US" dirty="0" err="1" smtClean="0"/>
              <a:t>aURL.getQuery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("filename = " + </a:t>
            </a:r>
            <a:r>
              <a:rPr lang="en-US" dirty="0" err="1" smtClean="0"/>
              <a:t>aURL.getFile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("ref = " + </a:t>
            </a:r>
            <a:r>
              <a:rPr lang="en-US" dirty="0" err="1" smtClean="0"/>
              <a:t>aURL.getRef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 Networking </a:t>
            </a:r>
            <a:r>
              <a:rPr lang="en-US" dirty="0"/>
              <a:t>is a concept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connecting two or more computing devices </a:t>
            </a:r>
            <a:r>
              <a:rPr lang="en-US" dirty="0"/>
              <a:t>together so that we can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share resources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 socket programming </a:t>
            </a:r>
            <a:r>
              <a:rPr lang="en-US" dirty="0"/>
              <a:t>provides facility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share data between different computing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URL’s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URL's</a:t>
            </a:r>
            <a:r>
              <a:rPr lang="en-US" dirty="0"/>
              <a:t>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method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get a stream from which you can read the contents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URL.</a:t>
            </a:r>
          </a:p>
          <a:p>
            <a:r>
              <a:rPr lang="en-US" dirty="0" err="1" smtClean="0"/>
              <a:t>openStream</a:t>
            </a:r>
            <a:r>
              <a:rPr lang="en-US" dirty="0" smtClean="0"/>
              <a:t>()</a:t>
            </a:r>
            <a:r>
              <a:rPr lang="en-US" dirty="0"/>
              <a:t> method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returns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java.io.InputStream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object</a:t>
            </a:r>
          </a:p>
        </p:txBody>
      </p:sp>
    </p:spTree>
    <p:extLst>
      <p:ext uri="{BB962C8B-B14F-4D97-AF65-F5344CB8AC3E}">
        <p14:creationId xmlns:p14="http://schemas.microsoft.com/office/powerpoint/2010/main" val="2041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 java.net.*;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import java.io.*; 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URLReader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 throws Exception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seneca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URL(" https://ict.senecacollege.ca/course/jav745?q=course/jav745 "); 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BufferedReader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 = new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BufferedReader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 new 						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InputStreamReader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seneca.openStream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()));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inputLine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while ((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inputLine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in.readLine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()) != null)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inputLine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in.close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java.net.*;</a:t>
            </a:r>
          </a:p>
          <a:p>
            <a:pPr marL="0" indent="0">
              <a:buNone/>
            </a:pPr>
            <a:r>
              <a:rPr lang="en-US" dirty="0" smtClean="0"/>
              <a:t>import java.io.*;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ReadSites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	            try {</a:t>
            </a:r>
          </a:p>
          <a:p>
            <a:pPr marL="0" indent="0">
              <a:buNone/>
            </a:pPr>
            <a:r>
              <a:rPr lang="en-US" dirty="0" smtClean="0"/>
              <a:t> 		URL u = new URL(</a:t>
            </a:r>
            <a:r>
              <a:rPr lang="en-US" dirty="0" err="1" smtClean="0"/>
              <a:t>args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URLConnection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connn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u.openConnection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isr</a:t>
            </a:r>
            <a:r>
              <a:rPr lang="en-US" dirty="0" smtClean="0"/>
              <a:t> = 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connn.getInputStream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</a:t>
            </a:r>
            <a:r>
              <a:rPr lang="en-US" dirty="0" err="1" smtClean="0"/>
              <a:t>isr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		String s;</a:t>
            </a:r>
          </a:p>
          <a:p>
            <a:pPr marL="0" indent="0">
              <a:buNone/>
            </a:pPr>
            <a:r>
              <a:rPr lang="en-US" dirty="0" smtClean="0"/>
              <a:t> 		while ((s = </a:t>
            </a:r>
            <a:r>
              <a:rPr lang="en-US" dirty="0" err="1" smtClean="0"/>
              <a:t>br.readLine</a:t>
            </a:r>
            <a:r>
              <a:rPr lang="en-US" dirty="0" smtClean="0"/>
              <a:t>()) != null)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(s); 	</a:t>
            </a:r>
          </a:p>
          <a:p>
            <a:pPr marL="0" indent="0">
              <a:buNone/>
            </a:pPr>
            <a:r>
              <a:rPr lang="en-US" dirty="0" smtClean="0"/>
              <a:t>		} catch (</a:t>
            </a:r>
            <a:r>
              <a:rPr lang="en-US" dirty="0" err="1" smtClean="0"/>
              <a:t>MalformedURLException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smtClean="0"/>
              <a:t> 			</a:t>
            </a:r>
            <a:r>
              <a:rPr lang="en-US" dirty="0" err="1" smtClean="0"/>
              <a:t>System.err.println</a:t>
            </a:r>
            <a:r>
              <a:rPr lang="en-US" dirty="0" smtClean="0"/>
              <a:t>(e);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catch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 marL="0" indent="0">
              <a:buNone/>
            </a:pPr>
            <a:r>
              <a:rPr lang="en-US" dirty="0" smtClean="0"/>
              <a:t>			 </a:t>
            </a:r>
            <a:r>
              <a:rPr lang="en-US" dirty="0" err="1" smtClean="0"/>
              <a:t>System.err.println</a:t>
            </a:r>
            <a:r>
              <a:rPr lang="en-US" dirty="0" smtClean="0"/>
              <a:t>(e); }</a:t>
            </a:r>
          </a:p>
          <a:p>
            <a:pPr marL="0" indent="0">
              <a:buNone/>
            </a:pPr>
            <a:r>
              <a:rPr lang="en-US" dirty="0" smtClean="0"/>
              <a:t> 	       }</a:t>
            </a:r>
          </a:p>
          <a:p>
            <a:pPr marL="0" indent="0">
              <a:buNone/>
            </a:pPr>
            <a:r>
              <a:rPr lang="en-US" dirty="0" smtClean="0"/>
              <a:t> 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638800"/>
            <a:ext cx="8654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do this you are initializing a communication link between your Java program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URL over the network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of</a:t>
            </a:r>
            <a:r>
              <a:rPr lang="en-US" dirty="0"/>
              <a:t> 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URLConnection</a:t>
            </a:r>
            <a:r>
              <a:rPr lang="en-US" dirty="0"/>
              <a:t> object to perform actions such as reading from or writing to the </a:t>
            </a:r>
            <a:endParaRPr lang="en-US" dirty="0" smtClean="0"/>
          </a:p>
          <a:p>
            <a:r>
              <a:rPr lang="en-US" dirty="0" smtClean="0"/>
              <a:t>connection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3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u="sng" dirty="0" smtClean="0"/>
          </a:p>
          <a:p>
            <a:r>
              <a:rPr lang="en-US" b="1" u="sng" dirty="0" smtClean="0"/>
              <a:t>Definition:</a:t>
            </a:r>
            <a:r>
              <a:rPr lang="en-US" dirty="0" smtClean="0"/>
              <a:t> </a:t>
            </a:r>
            <a:r>
              <a:rPr lang="en-US" dirty="0"/>
              <a:t>A </a:t>
            </a:r>
            <a:r>
              <a:rPr lang="en-US" i="1" dirty="0"/>
              <a:t>socket</a:t>
            </a:r>
            <a:r>
              <a:rPr lang="en-US" dirty="0"/>
              <a:t> is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one endpoint of a two-way communication link between two programs running on the 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Socket programming can be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connection-oriented (TCP)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connection-less (UDP).</a:t>
            </a:r>
            <a:endParaRPr 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Socket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URL’s and </a:t>
            </a:r>
            <a:r>
              <a:rPr lang="en-US" dirty="0" err="1" smtClean="0"/>
              <a:t>URLConnection’s</a:t>
            </a:r>
            <a:r>
              <a:rPr lang="en-US" dirty="0" smtClean="0"/>
              <a:t> provide high-level mechanism for accessing resources on internet.</a:t>
            </a:r>
          </a:p>
          <a:p>
            <a:r>
              <a:rPr lang="en-US" dirty="0" smtClean="0"/>
              <a:t>Socket programming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provides low-level network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writing </a:t>
            </a:r>
            <a:r>
              <a:rPr lang="en-US" i="1" dirty="0" smtClean="0"/>
              <a:t>client-server </a:t>
            </a:r>
            <a:r>
              <a:rPr lang="en-US" dirty="0" smtClean="0"/>
              <a:t>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server provides some </a:t>
            </a:r>
            <a:r>
              <a:rPr lang="en-US" dirty="0" smtClean="0"/>
              <a:t>service like performing </a:t>
            </a:r>
            <a:r>
              <a:rPr lang="en-US" dirty="0"/>
              <a:t> </a:t>
            </a:r>
            <a:r>
              <a:rPr lang="en-US" dirty="0" smtClean="0"/>
              <a:t>database queries or sending out current stock prices.</a:t>
            </a:r>
          </a:p>
          <a:p>
            <a:r>
              <a:rPr lang="en-US" dirty="0"/>
              <a:t>The client uses the service provided by the </a:t>
            </a:r>
            <a:r>
              <a:rPr lang="en-US" dirty="0" smtClean="0"/>
              <a:t>server.</a:t>
            </a:r>
          </a:p>
          <a:p>
            <a:r>
              <a:rPr lang="en-US" dirty="0"/>
              <a:t>The communication that occurs between the client and the server must be </a:t>
            </a:r>
            <a:r>
              <a:rPr lang="en-US" dirty="0" smtClean="0"/>
              <a:t>reliable.</a:t>
            </a:r>
          </a:p>
          <a:p>
            <a:r>
              <a:rPr lang="en-US" dirty="0" smtClean="0"/>
              <a:t>No </a:t>
            </a:r>
            <a:r>
              <a:rPr lang="en-US" dirty="0"/>
              <a:t>data can be </a:t>
            </a:r>
            <a:r>
              <a:rPr lang="en-US" dirty="0" smtClean="0"/>
              <a:t>dropped.</a:t>
            </a:r>
          </a:p>
          <a:p>
            <a:r>
              <a:rPr lang="en-US" dirty="0" smtClean="0"/>
              <a:t>Data must </a:t>
            </a:r>
            <a:r>
              <a:rPr lang="en-US" dirty="0"/>
              <a:t>arrive on the client side in the same order in which the server sent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/>
              <a:t>runs on a specific computer and has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socket that is bound to a specific port number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server just waits</a:t>
            </a:r>
            <a:r>
              <a:rPr lang="en-US" dirty="0"/>
              <a:t>, listening to the socket for a client to make a connection </a:t>
            </a:r>
            <a:r>
              <a:rPr lang="en-US" dirty="0" smtClean="0"/>
              <a:t>request.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r>
              <a:rPr lang="en-US" dirty="0"/>
              <a:t> knows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hostname</a:t>
            </a:r>
            <a:r>
              <a:rPr lang="en-US" dirty="0"/>
              <a:t> of the machine on which the server is running and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port number </a:t>
            </a:r>
            <a:r>
              <a:rPr lang="en-US" dirty="0"/>
              <a:t>on which the server is listening.</a:t>
            </a:r>
          </a:p>
        </p:txBody>
      </p:sp>
    </p:spTree>
    <p:extLst>
      <p:ext uri="{BB962C8B-B14F-4D97-AF65-F5344CB8AC3E}">
        <p14:creationId xmlns:p14="http://schemas.microsoft.com/office/powerpoint/2010/main" val="33543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make connection,</a:t>
            </a:r>
          </a:p>
          <a:p>
            <a:pPr lvl="2"/>
            <a:r>
              <a:rPr lang="en-US" dirty="0" smtClean="0"/>
              <a:t>Client exchange information with server.</a:t>
            </a: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Once client identification is done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Local port is also assigned for communication during connection.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all goes well,</a:t>
            </a:r>
          </a:p>
          <a:p>
            <a:pPr lvl="2"/>
            <a:r>
              <a:rPr lang="en-US" dirty="0"/>
              <a:t> server accepts the </a:t>
            </a:r>
            <a:r>
              <a:rPr lang="en-US" dirty="0" smtClean="0"/>
              <a:t>connection.</a:t>
            </a:r>
          </a:p>
          <a:p>
            <a:pPr lvl="2"/>
            <a:r>
              <a:rPr lang="en-US" dirty="0"/>
              <a:t> server gets a new socket bound to the same local </a:t>
            </a:r>
            <a:r>
              <a:rPr lang="en-US" dirty="0" smtClean="0"/>
              <a:t>port.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its remote endpoint set </a:t>
            </a:r>
            <a:r>
              <a:rPr lang="en-US" dirty="0"/>
              <a:t>to the address and port of the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4575460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server needed new socket?</a:t>
            </a:r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 it can continue to listen to the original socket for connection </a:t>
            </a:r>
            <a:r>
              <a:rPr lang="en-US" dirty="0" smtClean="0"/>
              <a:t>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On the client side, if the connection is accepted, a socket is successfully created and the client can use the socket to communicate with the server.</a:t>
            </a:r>
          </a:p>
          <a:p>
            <a:r>
              <a:rPr lang="en-US" dirty="0"/>
              <a:t>The client and server can now communicate by writing to or reading from their sockets.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45069"/>
            <a:ext cx="508245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Advantages o</a:t>
            </a:r>
            <a:r>
              <a:rPr lang="en-US" dirty="0" smtClean="0"/>
              <a:t>f Java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Sharing resources.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Centralize Software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socket is simply an endpoint for communications between the machines.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Socket class can be used to create a socket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72164"/>
              </p:ext>
            </p:extLst>
          </p:nvPr>
        </p:nvGraphicFramePr>
        <p:xfrm>
          <a:off x="457200" y="4114800"/>
          <a:ext cx="8382000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38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attached with this socket.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getOutputStream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attached with this socket.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this socket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ServerSocket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class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ServerSocket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class can be used to create a server socket.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is used to establish communication with the clients.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03356"/>
              </p:ext>
            </p:extLst>
          </p:nvPr>
        </p:nvGraphicFramePr>
        <p:xfrm>
          <a:off x="685800" y="4114800"/>
          <a:ext cx="815340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Socket accept()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socket and establish a connection between server and client.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the server socket.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MyClient.java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MyClient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pPr marL="0" indent="0">
              <a:buNone/>
            </a:pPr>
            <a:r>
              <a:rPr lang="en-US" b="1" dirty="0" smtClean="0"/>
              <a:t>	try</a:t>
            </a:r>
            <a:r>
              <a:rPr lang="en-US" dirty="0"/>
              <a:t>{    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Socket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s=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Socket("localhost",6666);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DataOutputStream</a:t>
            </a:r>
            <a:r>
              <a:rPr lang="en-US" dirty="0"/>
              <a:t> </a:t>
            </a:r>
            <a:r>
              <a:rPr lang="en-US" dirty="0" err="1"/>
              <a:t>dout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DataOutputStream</a:t>
            </a:r>
            <a:r>
              <a:rPr lang="en-US" dirty="0"/>
              <a:t>(</a:t>
            </a:r>
            <a:r>
              <a:rPr lang="en-US" dirty="0" err="1"/>
              <a:t>s.getOutputStream</a:t>
            </a:r>
            <a:r>
              <a:rPr lang="en-US" dirty="0"/>
              <a:t>());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dout.writeUTF</a:t>
            </a:r>
            <a:r>
              <a:rPr lang="en-US" dirty="0"/>
              <a:t>("Hello Server");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dout.flush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dout.close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s.close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438400"/>
            <a:ext cx="11519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hostName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0" y="2807732"/>
            <a:ext cx="80455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44282" y="2438400"/>
            <a:ext cx="1358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portNumber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57559" y="2807732"/>
            <a:ext cx="1465755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MyServer.java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java.net.*;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MyServer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ServerSocket</a:t>
            </a:r>
            <a:r>
              <a:rPr lang="en-US" dirty="0"/>
              <a:t> </a:t>
            </a:r>
            <a:r>
              <a:rPr lang="en-US" dirty="0" err="1"/>
              <a:t>ss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ServerSocket</a:t>
            </a:r>
            <a:r>
              <a:rPr lang="en-US" dirty="0"/>
              <a:t>(6666);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//establishes connection  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Socket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s=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ss.accept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 </a:t>
            </a:r>
            <a:r>
              <a:rPr lang="en-US" dirty="0" smtClean="0"/>
              <a:t>					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DataInputStream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dis=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DataInputStream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s.getInputStream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());  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String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=(String)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dis.readUTF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();  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("message= "+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ss.close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();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(Exception</a:t>
            </a:r>
            <a:r>
              <a:rPr lang="en-US" dirty="0"/>
              <a:t>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40544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 and Write both side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Server side</a:t>
            </a:r>
          </a:p>
          <a:p>
            <a:pPr marL="0" indent="0">
              <a:buNone/>
            </a:pPr>
            <a:r>
              <a:rPr lang="en-US" dirty="0" smtClean="0"/>
              <a:t>import java.net.*;  </a:t>
            </a:r>
          </a:p>
          <a:p>
            <a:pPr marL="0" indent="0">
              <a:buNone/>
            </a:pPr>
            <a:r>
              <a:rPr lang="en-US" dirty="0" smtClean="0"/>
              <a:t>import java.io.*;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MyServer</a:t>
            </a:r>
            <a:r>
              <a:rPr lang="en-US" dirty="0" smtClean="0"/>
              <a:t>{  </a:t>
            </a:r>
          </a:p>
          <a:p>
            <a:pPr marL="0" indent="0"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[])throws Exception{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 smtClean="0"/>
              <a:t>ss</a:t>
            </a:r>
            <a:r>
              <a:rPr lang="en-US" dirty="0" smtClean="0"/>
              <a:t>=new </a:t>
            </a:r>
            <a:r>
              <a:rPr lang="en-US" dirty="0" err="1" smtClean="0"/>
              <a:t>ServerSocket</a:t>
            </a:r>
            <a:r>
              <a:rPr lang="en-US" dirty="0" smtClean="0"/>
              <a:t>(3333);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("Server is listening for the connections... ");</a:t>
            </a:r>
          </a:p>
          <a:p>
            <a:pPr marL="0" indent="0">
              <a:buNone/>
            </a:pPr>
            <a:r>
              <a:rPr lang="en-US" dirty="0" smtClean="0"/>
              <a:t>	Socket s=</a:t>
            </a:r>
            <a:r>
              <a:rPr lang="en-US" dirty="0" err="1" smtClean="0"/>
              <a:t>ss.accept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DataInputStream</a:t>
            </a:r>
            <a:r>
              <a:rPr lang="en-US" dirty="0" smtClean="0"/>
              <a:t> din=new </a:t>
            </a:r>
            <a:r>
              <a:rPr lang="en-US" dirty="0" err="1" smtClean="0"/>
              <a:t>DataInputStream</a:t>
            </a:r>
            <a:r>
              <a:rPr lang="en-US" dirty="0" smtClean="0"/>
              <a:t>(</a:t>
            </a:r>
            <a:r>
              <a:rPr lang="en-US" dirty="0" err="1" smtClean="0"/>
              <a:t>s.getInputStream</a:t>
            </a:r>
            <a:r>
              <a:rPr lang="en-US" dirty="0" smtClean="0"/>
              <a:t>());  </a:t>
            </a:r>
          </a:p>
          <a:p>
            <a:pPr marL="0" indent="0">
              <a:buNone/>
            </a:pPr>
            <a:r>
              <a:rPr lang="en-US" dirty="0" err="1" smtClean="0"/>
              <a:t>DataOutputStream</a:t>
            </a:r>
            <a:r>
              <a:rPr lang="en-US" dirty="0" smtClean="0"/>
              <a:t> </a:t>
            </a:r>
            <a:r>
              <a:rPr lang="en-US" dirty="0" err="1" smtClean="0"/>
              <a:t>dout</a:t>
            </a:r>
            <a:r>
              <a:rPr lang="en-US" dirty="0" smtClean="0"/>
              <a:t>=new </a:t>
            </a:r>
            <a:r>
              <a:rPr lang="en-US" dirty="0" err="1" smtClean="0"/>
              <a:t>DataOutputStream</a:t>
            </a:r>
            <a:r>
              <a:rPr lang="en-US" dirty="0" smtClean="0"/>
              <a:t>(</a:t>
            </a:r>
            <a:r>
              <a:rPr lang="en-US" dirty="0" err="1" smtClean="0"/>
              <a:t>s.getOutputStream</a:t>
            </a:r>
            <a:r>
              <a:rPr lang="en-US" dirty="0" smtClean="0"/>
              <a:t>());  </a:t>
            </a:r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510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="",str2="";  </a:t>
            </a:r>
          </a:p>
          <a:p>
            <a:pPr marL="0" indent="0">
              <a:buNone/>
            </a:pPr>
            <a:r>
              <a:rPr lang="en-US" dirty="0" smtClean="0"/>
              <a:t>	while(!</a:t>
            </a:r>
            <a:r>
              <a:rPr lang="en-US" dirty="0" err="1" smtClean="0"/>
              <a:t>str.equals</a:t>
            </a:r>
            <a:r>
              <a:rPr lang="en-US" dirty="0" smtClean="0"/>
              <a:t>("stop")){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("Waiting message from </a:t>
            </a:r>
            <a:r>
              <a:rPr lang="en-US" dirty="0" err="1" smtClean="0"/>
              <a:t>clinet</a:t>
            </a:r>
            <a:r>
              <a:rPr lang="en-US" dirty="0" smtClean="0"/>
              <a:t>...:");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din.readUTF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("client says: "+</a:t>
            </a:r>
            <a:r>
              <a:rPr lang="en-US" dirty="0" err="1" smtClean="0"/>
              <a:t>str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("Write message back to client (stop 					to close connection): 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str2=</a:t>
            </a:r>
            <a:r>
              <a:rPr lang="en-US" dirty="0" err="1" smtClean="0"/>
              <a:t>br.readLine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dout.writeUTF</a:t>
            </a:r>
            <a:r>
              <a:rPr lang="en-US" dirty="0" smtClean="0"/>
              <a:t>(str2);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dout.flush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	}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din.close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s.close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ss.close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Client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java.net.*;  </a:t>
            </a:r>
          </a:p>
          <a:p>
            <a:pPr marL="0" indent="0">
              <a:buNone/>
            </a:pPr>
            <a:r>
              <a:rPr lang="en-US" dirty="0" smtClean="0"/>
              <a:t>import java.io.*;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MyClient</a:t>
            </a:r>
            <a:r>
              <a:rPr lang="en-US" dirty="0" smtClean="0"/>
              <a:t>{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[])throws 							Exception{  </a:t>
            </a:r>
          </a:p>
          <a:p>
            <a:pPr marL="0" indent="0">
              <a:buNone/>
            </a:pPr>
            <a:r>
              <a:rPr lang="en-US" dirty="0" smtClean="0"/>
              <a:t>	Socket s=new Socket("localhost",3333);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DataInputStream</a:t>
            </a:r>
            <a:r>
              <a:rPr lang="en-US" dirty="0" smtClean="0"/>
              <a:t> din=new </a:t>
            </a:r>
            <a:r>
              <a:rPr lang="en-US" dirty="0" err="1" smtClean="0"/>
              <a:t>DataInputStream</a:t>
            </a:r>
            <a:r>
              <a:rPr lang="en-US" dirty="0" smtClean="0"/>
              <a:t>(</a:t>
            </a:r>
            <a:r>
              <a:rPr lang="en-US" dirty="0" err="1" smtClean="0"/>
              <a:t>s.getInputStream</a:t>
            </a:r>
            <a:r>
              <a:rPr lang="en-US" dirty="0" smtClean="0"/>
              <a:t>());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DataOutputStream</a:t>
            </a:r>
            <a:r>
              <a:rPr lang="en-US" dirty="0" smtClean="0"/>
              <a:t> </a:t>
            </a:r>
            <a:r>
              <a:rPr lang="en-US" dirty="0" err="1" smtClean="0"/>
              <a:t>dout</a:t>
            </a:r>
            <a:r>
              <a:rPr lang="en-US" dirty="0" smtClean="0"/>
              <a:t>=new </a:t>
            </a:r>
            <a:r>
              <a:rPr lang="en-US" dirty="0" err="1" smtClean="0"/>
              <a:t>DataOutputStream</a:t>
            </a:r>
            <a:r>
              <a:rPr lang="en-US" dirty="0" smtClean="0"/>
              <a:t>(</a:t>
            </a:r>
            <a:r>
              <a:rPr lang="en-US" dirty="0" err="1" smtClean="0"/>
              <a:t>s.getOutputStream</a:t>
            </a:r>
            <a:r>
              <a:rPr lang="en-US" dirty="0" smtClean="0"/>
              <a:t>());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90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="",str2="";  </a:t>
            </a:r>
          </a:p>
          <a:p>
            <a:pPr marL="0" indent="0">
              <a:buNone/>
            </a:pPr>
            <a:r>
              <a:rPr lang="en-US" dirty="0" smtClean="0"/>
              <a:t>	while(!</a:t>
            </a:r>
            <a:r>
              <a:rPr lang="en-US" dirty="0" err="1" smtClean="0"/>
              <a:t>str.equals</a:t>
            </a:r>
            <a:r>
              <a:rPr lang="en-US" dirty="0" smtClean="0"/>
              <a:t>("stop")){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("Write your message to server: ");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br.readLine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dout.writeUTF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dout.flush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("Waiting message from server...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(stop to close connection)  ");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str2=</a:t>
            </a:r>
            <a:r>
              <a:rPr lang="en-US" dirty="0" err="1" smtClean="0"/>
              <a:t>din.readUTF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("Server says: "+str2);  </a:t>
            </a:r>
          </a:p>
          <a:p>
            <a:pPr marL="0" indent="0">
              <a:buNone/>
            </a:pPr>
            <a:r>
              <a:rPr lang="en-US" dirty="0" smtClean="0"/>
              <a:t>		}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dout.close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s.close</a:t>
            </a:r>
            <a:r>
              <a:rPr lang="en-US" dirty="0" smtClean="0"/>
              <a:t>(); 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perform connection-oriented Socket Programming in networking ?</a:t>
            </a:r>
          </a:p>
          <a:p>
            <a:r>
              <a:rPr lang="en-US" dirty="0">
                <a:solidFill>
                  <a:srgbClr val="FF0000"/>
                </a:solidFill>
              </a:rPr>
              <a:t>How to display the data of any online web page ?</a:t>
            </a:r>
          </a:p>
          <a:p>
            <a:r>
              <a:rPr lang="en-US" dirty="0">
                <a:solidFill>
                  <a:srgbClr val="FF0000"/>
                </a:solidFill>
              </a:rPr>
              <a:t>How to get the IP address of any host name e.g. www.google.com ?</a:t>
            </a:r>
          </a:p>
          <a:p>
            <a:r>
              <a:rPr lang="en-US" dirty="0">
                <a:solidFill>
                  <a:srgbClr val="FF0000"/>
                </a:solidFill>
              </a:rPr>
              <a:t>How to perform connection-less socket programming in networking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/>
              <a:t>Computers running on the Internet communicate to each other </a:t>
            </a:r>
            <a:r>
              <a:rPr lang="en-US" dirty="0" smtClean="0"/>
              <a:t>using either,</a:t>
            </a:r>
          </a:p>
          <a:p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TCP (Transmission Control Protocol)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UDP (User Datagram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 Conti…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981200"/>
            <a:ext cx="2050241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(HTTP, telnet, ftp,…)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Transport</a:t>
            </a:r>
          </a:p>
          <a:p>
            <a:pPr algn="ctr"/>
            <a:r>
              <a:rPr lang="en-US" dirty="0" smtClean="0"/>
              <a:t>(TCP, UDP….)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(IP,…)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Link</a:t>
            </a:r>
          </a:p>
          <a:p>
            <a:pPr algn="ctr"/>
            <a:r>
              <a:rPr lang="en-US" dirty="0" smtClean="0"/>
              <a:t>(Device driver, …)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2743200"/>
            <a:ext cx="2050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31359" y="3505200"/>
            <a:ext cx="2050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4343400"/>
            <a:ext cx="2050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8134" y="2145268"/>
            <a:ext cx="2682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are programming here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181600" y="2329934"/>
            <a:ext cx="746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701534"/>
            <a:ext cx="1721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Should we care?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334000" y="2895600"/>
            <a:ext cx="220867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1"/>
            <a:endCxn id="12" idx="1"/>
          </p:cNvCxnSpPr>
          <p:nvPr/>
        </p:nvCxnSpPr>
        <p:spPr>
          <a:xfrm>
            <a:off x="5554867" y="3886200"/>
            <a:ext cx="769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533" y="3657600"/>
            <a:ext cx="1744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java.net package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414903" y="3017949"/>
            <a:ext cx="633098" cy="1828800"/>
          </a:xfrm>
          <a:prstGeom prst="leftBrace">
            <a:avLst>
              <a:gd name="adj1" fmla="val 8333"/>
              <a:gd name="adj2" fmla="val 4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47800" y="5562600"/>
            <a:ext cx="56216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Why do we need to know about TCP, UDP, IP, Ports, … 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64996" y="6031468"/>
            <a:ext cx="717055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make better decision about which Java Classes to use in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TCP (Transmission Control Protocol)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/>
              <a:t>Definition: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connection based protocol</a:t>
            </a:r>
            <a:r>
              <a:rPr lang="en-US" dirty="0" smtClean="0"/>
              <a:t>, provides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reliable flow </a:t>
            </a:r>
            <a:r>
              <a:rPr lang="en-US" dirty="0" smtClean="0"/>
              <a:t>of data between two computers.</a:t>
            </a:r>
          </a:p>
          <a:p>
            <a:r>
              <a:rPr lang="en-US" dirty="0" smtClean="0"/>
              <a:t>Like making a Telephone call.</a:t>
            </a:r>
          </a:p>
          <a:p>
            <a:r>
              <a:rPr lang="en-US" dirty="0" smtClean="0"/>
              <a:t>Provides point-to-point channel for applications that require reliable communications.</a:t>
            </a:r>
          </a:p>
          <a:p>
            <a:r>
              <a:rPr lang="en-US" dirty="0" smtClean="0"/>
              <a:t>Like HTTP, FTP and telnet.</a:t>
            </a:r>
          </a:p>
          <a:p>
            <a:r>
              <a:rPr lang="en-US" dirty="0" smtClean="0"/>
              <a:t>The key of a successful transfer is in the order of data.</a:t>
            </a:r>
          </a:p>
        </p:txBody>
      </p:sp>
    </p:spTree>
    <p:extLst>
      <p:ext uri="{BB962C8B-B14F-4D97-AF65-F5344CB8AC3E}">
        <p14:creationId xmlns:p14="http://schemas.microsoft.com/office/powerpoint/2010/main" val="5203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UDP (User Datagram Protocol)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Definition: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non-connection based protocol </a:t>
            </a:r>
            <a:r>
              <a:rPr lang="en-US" dirty="0" smtClean="0"/>
              <a:t>that sends independent packets of data, called </a:t>
            </a:r>
            <a:r>
              <a:rPr lang="en-US" i="1" dirty="0" smtClean="0"/>
              <a:t>datagrams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 guarantee </a:t>
            </a:r>
            <a:r>
              <a:rPr lang="en-US" dirty="0" smtClean="0"/>
              <a:t>of data arrival.</a:t>
            </a:r>
            <a:endParaRPr lang="en-US" dirty="0" smtClean="0"/>
          </a:p>
          <a:p>
            <a:r>
              <a:rPr lang="en-US" dirty="0" smtClean="0"/>
              <a:t>Like sending a </a:t>
            </a:r>
            <a:r>
              <a:rPr lang="en-US" dirty="0" smtClean="0"/>
              <a:t>letter </a:t>
            </a:r>
            <a:r>
              <a:rPr lang="en-US" dirty="0" smtClean="0"/>
              <a:t>through postal service. i.e. the order of delivery is not important and is not guaranteed as well each message is independent of each other.</a:t>
            </a:r>
          </a:p>
          <a:p>
            <a:r>
              <a:rPr lang="en-US" dirty="0" smtClean="0"/>
              <a:t>Example: clock server that sends current time to its client when requested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does the computer know to which application to forward what data?</a:t>
            </a:r>
          </a:p>
          <a:p>
            <a:r>
              <a:rPr lang="en-US" i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Ports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0"/>
            <a:ext cx="5778760" cy="1148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5516" y="404362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 UDP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36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1181</Words>
  <Application>Microsoft Office PowerPoint</Application>
  <PresentationFormat>On-screen Show (4:3)</PresentationFormat>
  <Paragraphs>349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Wingdings</vt:lpstr>
      <vt:lpstr>Office Theme</vt:lpstr>
      <vt:lpstr>Java Networking</vt:lpstr>
      <vt:lpstr>Java Networking</vt:lpstr>
      <vt:lpstr>Advantages of Java Networking</vt:lpstr>
      <vt:lpstr>PowerPoint Presentation</vt:lpstr>
      <vt:lpstr>Networking Basics</vt:lpstr>
      <vt:lpstr>Networking Basics Conti…</vt:lpstr>
      <vt:lpstr>TCP (Transmission Control Protocol)</vt:lpstr>
      <vt:lpstr>UDP (User Datagram Protocol)</vt:lpstr>
      <vt:lpstr>Understanding Ports</vt:lpstr>
      <vt:lpstr>PowerPoint Presentation</vt:lpstr>
      <vt:lpstr>PowerPoint Presentation</vt:lpstr>
      <vt:lpstr>PowerPoint Presentation</vt:lpstr>
      <vt:lpstr>Java Networking Terminology</vt:lpstr>
      <vt:lpstr>URL (Uniform Resource Locator)</vt:lpstr>
      <vt:lpstr>URL Components</vt:lpstr>
      <vt:lpstr>Creating URL</vt:lpstr>
      <vt:lpstr>PowerPoint Presentation</vt:lpstr>
      <vt:lpstr>Parsing a URL</vt:lpstr>
      <vt:lpstr>PowerPoint Presentation</vt:lpstr>
      <vt:lpstr>URL’s openStream()</vt:lpstr>
      <vt:lpstr>PowerPoint Presentation</vt:lpstr>
      <vt:lpstr>URL Connection</vt:lpstr>
      <vt:lpstr>Sockets</vt:lpstr>
      <vt:lpstr>Why Socket Programming?</vt:lpstr>
      <vt:lpstr>Client-Server application</vt:lpstr>
      <vt:lpstr>What is Socket?</vt:lpstr>
      <vt:lpstr>PowerPoint Presentation</vt:lpstr>
      <vt:lpstr>PowerPoint Presentation</vt:lpstr>
      <vt:lpstr>PowerPoint Presentation</vt:lpstr>
      <vt:lpstr>Socket class</vt:lpstr>
      <vt:lpstr>ServerSocket class</vt:lpstr>
      <vt:lpstr>MyClient.java</vt:lpstr>
      <vt:lpstr>MyServer.java</vt:lpstr>
      <vt:lpstr>Read and Write both side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m_gurru007@hotmail.com</dc:creator>
  <cp:lastModifiedBy>jongkuk lee</cp:lastModifiedBy>
  <cp:revision>76</cp:revision>
  <dcterms:created xsi:type="dcterms:W3CDTF">2017-12-11T09:57:42Z</dcterms:created>
  <dcterms:modified xsi:type="dcterms:W3CDTF">2017-12-28T14:54:29Z</dcterms:modified>
</cp:coreProperties>
</file>