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10F0-F527-492A-A09C-407C402CC84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2A17-2C9A-480A-B14F-D4814C3A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Mahboob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RMI system, using an existing web server, communicates from serve to client and from client t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82866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228600"/>
            <a:ext cx="444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</a:t>
            </a:r>
            <a:r>
              <a:rPr lang="en-US" dirty="0"/>
              <a:t>calls the registry to associate (or bind)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name with a remote object</a:t>
            </a:r>
          </a:p>
        </p:txBody>
      </p:sp>
      <p:sp>
        <p:nvSpPr>
          <p:cNvPr id="5" name="Oval 4"/>
          <p:cNvSpPr/>
          <p:nvPr/>
        </p:nvSpPr>
        <p:spPr>
          <a:xfrm>
            <a:off x="5410200" y="1447800"/>
            <a:ext cx="2286000" cy="14859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6491271" y="874931"/>
            <a:ext cx="61929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52600" y="1447800"/>
            <a:ext cx="2761934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420469"/>
            <a:ext cx="3450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/>
              <a:t>looks up the remote object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its name </a:t>
            </a:r>
            <a:r>
              <a:rPr lang="en-US" dirty="0" smtClean="0"/>
              <a:t>in </a:t>
            </a:r>
            <a:r>
              <a:rPr lang="en-US" dirty="0"/>
              <a:t>the server's registry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then invokes a method on it.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1877744" y="1343799"/>
            <a:ext cx="332056" cy="25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5943600"/>
            <a:ext cx="681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Existing Web servers to load class definitions, for objects when needed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5005812" y="4419600"/>
            <a:ext cx="1166388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2209800" y="3657600"/>
            <a:ext cx="2796012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43000" y="2743200"/>
            <a:ext cx="6324600" cy="3505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274903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Code Loading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1313936" y="3118366"/>
            <a:ext cx="133864" cy="53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/>
      <p:bldP spid="12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code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Previously:</a:t>
            </a:r>
          </a:p>
          <a:p>
            <a:pPr lvl="1"/>
            <a:r>
              <a:rPr lang="en-US" dirty="0" smtClean="0"/>
              <a:t>All of the types and behavior of an object, was available only in a single Java virtual machine.</a:t>
            </a:r>
          </a:p>
          <a:p>
            <a:r>
              <a:rPr lang="en-US" dirty="0" smtClean="0"/>
              <a:t>One </a:t>
            </a:r>
            <a:r>
              <a:rPr lang="en-US" dirty="0"/>
              <a:t>of the central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unique features of RMI </a:t>
            </a:r>
            <a:r>
              <a:rPr lang="en-US" dirty="0" smtClean="0"/>
              <a:t>is: </a:t>
            </a:r>
          </a:p>
          <a:p>
            <a:pPr lvl="1"/>
            <a:r>
              <a:rPr lang="en-US" dirty="0" smtClean="0"/>
              <a:t>its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ability to download the definition of an object's class </a:t>
            </a:r>
            <a:r>
              <a:rPr lang="en-US" dirty="0"/>
              <a:t>if the class is not defined in the receiver's Java virtual machine.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4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RMI passes objects by their actual classes, so the behavior of the objects is not changed when they are sent to another Java virtual machine. </a:t>
            </a:r>
          </a:p>
          <a:p>
            <a:r>
              <a:rPr lang="en-US" dirty="0" smtClean="0"/>
              <a:t>This capability enables </a:t>
            </a:r>
            <a:r>
              <a:rPr lang="en-US" i="1" u="sng" dirty="0" smtClean="0"/>
              <a:t>new types and behaviors</a:t>
            </a:r>
            <a:r>
              <a:rPr lang="en-US" dirty="0" smtClean="0"/>
              <a:t> to be introduced into a remote Java virtual machine, thus dynamically extending the behavior of an application. </a:t>
            </a:r>
          </a:p>
          <a:p>
            <a:r>
              <a:rPr lang="en-US" dirty="0" smtClean="0"/>
              <a:t>The </a:t>
            </a:r>
            <a:r>
              <a:rPr lang="en-US" i="1" u="sng" dirty="0" smtClean="0"/>
              <a:t>compute engine</a:t>
            </a:r>
            <a:r>
              <a:rPr lang="en-US" dirty="0" smtClean="0"/>
              <a:t> example in this trail uses this capability to introduce new behavior to a distributed program.</a:t>
            </a:r>
          </a:p>
        </p:txBody>
      </p:sp>
    </p:spTree>
    <p:extLst>
      <p:ext uri="{BB962C8B-B14F-4D97-AF65-F5344CB8AC3E}">
        <p14:creationId xmlns:p14="http://schemas.microsoft.com/office/powerpoint/2010/main" val="36130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Remote Interfaces, Objects and Methods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interfaces</a:t>
            </a:r>
            <a:r>
              <a:rPr lang="en-US" dirty="0"/>
              <a:t> declare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classes implement </a:t>
            </a:r>
            <a:r>
              <a:rPr lang="en-US" dirty="0"/>
              <a:t>the methods declared in the interfaces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can also </a:t>
            </a:r>
            <a:r>
              <a:rPr lang="en-US" dirty="0"/>
              <a:t>declare additional methods as well.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 a distributed application, some implementations might reside in some Java virtual machines but not others.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Remote Interface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Interface</a:t>
            </a:r>
          </a:p>
          <a:p>
            <a:pPr lvl="1"/>
            <a:r>
              <a:rPr lang="en-US" dirty="0" smtClean="0"/>
              <a:t>An object becomes remote by implementing a </a:t>
            </a:r>
            <a:r>
              <a:rPr lang="en-US" i="1" dirty="0" smtClean="0"/>
              <a:t>remote interface.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/>
              <a:t>A remote interface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</a:rPr>
              <a:t>extends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interface 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java.rmi.Remote</a:t>
            </a:r>
            <a:r>
              <a:rPr lang="en-US" dirty="0"/>
              <a:t>.</a:t>
            </a:r>
          </a:p>
          <a:p>
            <a:pPr lvl="1"/>
            <a:r>
              <a:rPr lang="en-US" b="1" u="sng" dirty="0" smtClean="0"/>
              <a:t>Each method</a:t>
            </a:r>
            <a:r>
              <a:rPr lang="en-US" dirty="0" smtClean="0"/>
              <a:t> of the interface declares 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java.rmi.RemoteException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Remote Objects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Objects</a:t>
            </a:r>
          </a:p>
          <a:p>
            <a:pPr lvl="1"/>
            <a:r>
              <a:rPr lang="en-US" dirty="0" smtClean="0"/>
              <a:t>Objects with methods that can be invoked across Java virtual machines.</a:t>
            </a:r>
          </a:p>
          <a:p>
            <a:r>
              <a:rPr lang="en-US" dirty="0">
                <a:solidFill>
                  <a:srgbClr val="FF0000"/>
                </a:solidFill>
              </a:rPr>
              <a:t>RMI</a:t>
            </a:r>
            <a:r>
              <a:rPr lang="en-US" dirty="0"/>
              <a:t> treats a remote object differently from a non-remote object when the object is passed from one </a:t>
            </a:r>
            <a:r>
              <a:rPr lang="en-US" dirty="0" smtClean="0"/>
              <a:t>JVM </a:t>
            </a:r>
            <a:r>
              <a:rPr lang="en-US" dirty="0"/>
              <a:t>to another </a:t>
            </a:r>
            <a:r>
              <a:rPr lang="en-US" dirty="0" smtClean="0"/>
              <a:t>JVM.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does the communication happens?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03437"/>
            <a:ext cx="8229600" cy="4525963"/>
          </a:xfrm>
        </p:spPr>
        <p:txBody>
          <a:bodyPr/>
          <a:lstStyle/>
          <a:p>
            <a:r>
              <a:rPr lang="en-US" dirty="0" smtClean="0"/>
              <a:t>RMI provides communication between the applications using two objects </a:t>
            </a:r>
            <a:r>
              <a:rPr lang="en-US" b="1" i="1" u="sng" dirty="0" smtClean="0"/>
              <a:t>stub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b="1" i="1" u="sng" dirty="0" smtClean="0"/>
              <a:t>skeleton.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657600"/>
            <a:ext cx="13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2654" y="36576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435506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2654" y="4355068"/>
            <a:ext cx="970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6530" y="4992470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8854" y="5117068"/>
            <a:ext cx="9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7732" y="6183868"/>
            <a:ext cx="94506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3657600"/>
            <a:ext cx="1447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0800" y="4355068"/>
            <a:ext cx="6477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3657599"/>
            <a:ext cx="1447800" cy="1459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4355067"/>
            <a:ext cx="9144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95726" y="4876800"/>
            <a:ext cx="709474" cy="6374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8853" y="5117068"/>
            <a:ext cx="972061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1" y="5594866"/>
            <a:ext cx="11518" cy="77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3"/>
          </p:cNvCxnSpPr>
          <p:nvPr/>
        </p:nvCxnSpPr>
        <p:spPr>
          <a:xfrm flipH="1">
            <a:off x="4992799" y="6368534"/>
            <a:ext cx="80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49958" y="5512158"/>
            <a:ext cx="0" cy="888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149958" y="6400800"/>
            <a:ext cx="86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Stub:</a:t>
            </a:r>
            <a:r>
              <a:rPr lang="en-US" dirty="0" smtClean="0"/>
              <a:t> </a:t>
            </a:r>
            <a:r>
              <a:rPr lang="en-US" dirty="0"/>
              <a:t>is an object, acts as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gateway for the client side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outgoing requests </a:t>
            </a:r>
            <a:r>
              <a:rPr lang="en-US" dirty="0"/>
              <a:t>are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routed through it.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It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resides at the client side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represents the remote object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When the caller invokes method on the stub object, it does the following tasks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initiates a connection with remote Virtual Machine (JVM</a:t>
            </a:r>
            <a:r>
              <a:rPr lang="en-US" dirty="0" smtClean="0"/>
              <a:t>).</a:t>
            </a:r>
            <a:endParaRPr lang="en-US" dirty="0"/>
          </a:p>
          <a:p>
            <a:pPr lvl="2"/>
            <a:r>
              <a:rPr lang="en-US" dirty="0"/>
              <a:t>It writes and transmits (marshals) the parameters to the remote Virtual Machine (JVM</a:t>
            </a:r>
            <a:r>
              <a:rPr lang="en-US" dirty="0" smtClean="0"/>
              <a:t>).</a:t>
            </a:r>
            <a:endParaRPr lang="en-US" dirty="0"/>
          </a:p>
          <a:p>
            <a:pPr lvl="2"/>
            <a:r>
              <a:rPr lang="en-US" dirty="0"/>
              <a:t>It waits for the </a:t>
            </a:r>
            <a:r>
              <a:rPr lang="en-US" dirty="0" smtClean="0"/>
              <a:t>result.</a:t>
            </a:r>
            <a:endParaRPr lang="en-US" dirty="0"/>
          </a:p>
          <a:p>
            <a:pPr lvl="2"/>
            <a:r>
              <a:rPr lang="en-US" dirty="0"/>
              <a:t>It reads (</a:t>
            </a:r>
            <a:r>
              <a:rPr lang="en-US" dirty="0" err="1"/>
              <a:t>unmarshals</a:t>
            </a:r>
            <a:r>
              <a:rPr lang="en-US" dirty="0"/>
              <a:t>) the return value or </a:t>
            </a:r>
            <a:r>
              <a:rPr lang="en-US" dirty="0" smtClean="0"/>
              <a:t>exception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Finally</a:t>
            </a:r>
            <a:r>
              <a:rPr lang="en-US" dirty="0"/>
              <a:t>, returns the value to the caller.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skeleton</a:t>
            </a:r>
            <a:r>
              <a:rPr lang="en-US" dirty="0" smtClean="0"/>
              <a:t> </a:t>
            </a:r>
            <a:r>
              <a:rPr lang="en-US" dirty="0"/>
              <a:t>is an object, acts as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gateway for the server side 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incoming requests </a:t>
            </a:r>
            <a:r>
              <a:rPr lang="en-US" dirty="0"/>
              <a:t>are routed through it.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skeleton receives the incoming request, it does the following tasks:</a:t>
            </a:r>
          </a:p>
          <a:p>
            <a:pPr lvl="2"/>
            <a:r>
              <a:rPr lang="en-US" dirty="0"/>
              <a:t>It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reads the parameter </a:t>
            </a:r>
            <a:r>
              <a:rPr lang="en-US" dirty="0"/>
              <a:t>for the remote </a:t>
            </a:r>
            <a:r>
              <a:rPr lang="en-US" dirty="0" smtClean="0"/>
              <a:t>method.</a:t>
            </a:r>
            <a:endParaRPr lang="en-US" dirty="0"/>
          </a:p>
          <a:p>
            <a:pPr lvl="2"/>
            <a:r>
              <a:rPr lang="en-US" dirty="0"/>
              <a:t>It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invokes the method</a:t>
            </a:r>
            <a:r>
              <a:rPr lang="en-US" dirty="0"/>
              <a:t> on the actual remote </a:t>
            </a:r>
            <a:r>
              <a:rPr lang="en-US" dirty="0" smtClean="0"/>
              <a:t>object.</a:t>
            </a:r>
            <a:endParaRPr lang="en-US" dirty="0"/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writes and transmits </a:t>
            </a:r>
            <a:r>
              <a:rPr lang="en-US" dirty="0"/>
              <a:t>(marshals) the result to the caller</a:t>
            </a:r>
            <a:r>
              <a:rPr lang="en-US" dirty="0" smtClean="0"/>
              <a:t>.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Distributed Applications by Using </a:t>
            </a:r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Using RMI to develop a distributed application involves these general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Designing and implementing the components of your distributed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Compiling sources.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Making classes network accessible.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Starting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RMI?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Definition:</a:t>
            </a:r>
            <a:r>
              <a:rPr lang="en-US" dirty="0"/>
              <a:t> Java Remote Method Invocation (RMI) system allows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 object running in one Java virtual machine to invoke methods on an object running in another Java virtual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RMI provides a framework for building </a:t>
            </a:r>
            <a:r>
              <a:rPr lang="en-US" i="1" dirty="0" smtClean="0"/>
              <a:t>distributed Java Systems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 smtClean="0"/>
              <a:t>Distributed Systems: </a:t>
            </a:r>
            <a:r>
              <a:rPr lang="en-US" dirty="0" smtClean="0"/>
              <a:t>is a program or a set of programs that runs on more than one computing resources.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and Implementing the Application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Determining </a:t>
            </a:r>
            <a:r>
              <a:rPr lang="en-US" dirty="0"/>
              <a:t>your application architecture, including which components are local objects and which components are remotely accessible. This </a:t>
            </a:r>
            <a:r>
              <a:rPr lang="en-US" dirty="0" smtClean="0"/>
              <a:t>step </a:t>
            </a:r>
            <a:r>
              <a:rPr lang="en-US" dirty="0"/>
              <a:t>includes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Defining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remote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interfaces (Server Object Interface).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Implementing the remote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objects (Server Implementation class).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Implementing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clients (Client Program).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Create and register server objects (Registry).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Server Object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remote interface specifies the methods that can be invoked remotely by a client.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interface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Remote{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service1(…) throws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//other methods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</a:rPr>
              <a:t>A server object interface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must</a:t>
            </a:r>
            <a:r>
              <a:rPr lang="en-US" dirty="0" smtClean="0">
                <a:latin typeface="+mj-lt"/>
              </a:rPr>
              <a:t> extend the </a:t>
            </a:r>
            <a:r>
              <a:rPr lang="en-US" b="1" dirty="0" err="1" smtClean="0">
                <a:latin typeface="+mj-lt"/>
              </a:rPr>
              <a:t>java.rmi.Remote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4338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Implementation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Define a class that implements the server object interface,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ServerInterfaceImpl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UnicastRemoteObject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		implements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service1(…) throws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//Implement it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//implement other methods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Must</a:t>
            </a:r>
            <a:r>
              <a:rPr lang="en-US" sz="3000" dirty="0" smtClean="0">
                <a:latin typeface="+mj-lt"/>
                <a:cs typeface="Courier New" panose="02070309020205020404" pitchFamily="49" charset="0"/>
              </a:rPr>
              <a:t> extend the </a:t>
            </a:r>
            <a:r>
              <a:rPr lang="en-US" sz="3000" b="1" dirty="0" err="1" smtClean="0">
                <a:latin typeface="+mj-lt"/>
                <a:cs typeface="Courier New" panose="02070309020205020404" pitchFamily="49" charset="0"/>
              </a:rPr>
              <a:t>java.rmi.server.UnicasstRemoteobject</a:t>
            </a:r>
            <a:r>
              <a:rPr lang="en-US" sz="3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+mj-lt"/>
                <a:cs typeface="Courier New" panose="02070309020205020404" pitchFamily="49" charset="0"/>
              </a:rPr>
              <a:t>class.</a:t>
            </a:r>
          </a:p>
          <a:p>
            <a:r>
              <a:rPr lang="en-US" sz="3000" b="1" dirty="0" err="1">
                <a:cs typeface="Courier New" panose="02070309020205020404" pitchFamily="49" charset="0"/>
              </a:rPr>
              <a:t>UnicasstRemoteobject</a:t>
            </a:r>
            <a:r>
              <a:rPr lang="en-US" sz="3000" dirty="0"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cs typeface="Courier New" panose="02070309020205020404" pitchFamily="49" charset="0"/>
              </a:rPr>
              <a:t>class 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provides support for point-to-point active object references using TCP streams</a:t>
            </a:r>
            <a:r>
              <a:rPr lang="en-US" sz="3000" dirty="0" smtClean="0">
                <a:cs typeface="Courier New" panose="02070309020205020404" pitchFamily="49" charset="0"/>
              </a:rPr>
              <a:t>.</a:t>
            </a:r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Create and register server Object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server object from the server implementation class and register it with an RMI registry: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server = new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ServerInterfaceImpl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LocateRegistry.getRegistry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Registry.rebind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RemoteObjectName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server);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Develop client program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a client that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locates a remote object </a:t>
            </a:r>
            <a:r>
              <a:rPr lang="en-US" dirty="0" smtClean="0"/>
              <a:t>and invokes its methods like,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LocateRegistry.getRegistry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(host);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server =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ServerInterfaceImpl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registry.lookup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RemoteObjectName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Server.service1(…);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Calculator.java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pubilc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interface Calculator extends </a:t>
            </a:r>
            <a:r>
              <a:rPr lang="en-US" sz="2000" b="1" u="sng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java.rmi.Remote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long add(long a, long b) throws 		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long sub(long a, long b) throws 		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long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a, long b) throws 		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long div(long a, long b) throws 		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CalculatorImpl.java </a:t>
            </a:r>
            <a:br>
              <a:rPr lang="en-US" dirty="0" smtClean="0"/>
            </a:br>
            <a:r>
              <a:rPr lang="en-US" dirty="0" smtClean="0"/>
              <a:t>(Implementation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CalculatorImpl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java.rmi.server.UnicastRemoteObject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//Implementations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 have an explicit constructor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 order to declare 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CalculatorImpl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							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long add(long a, long b) throws 					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CalculatorImpl.java </a:t>
            </a:r>
            <a:br>
              <a:rPr lang="en-US" dirty="0" smtClean="0"/>
            </a:br>
            <a:r>
              <a:rPr lang="en-US" dirty="0" smtClean="0"/>
              <a:t>(Implementation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long sub(long a, long b) throws 					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 - b;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long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a, long b) throws 					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 * b;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long div(long a, long b) throws 					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 / b;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CalculatorServer.java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java.rmi.Naming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CalculatorServer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CalculatorServer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Calculator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CalculatorImpl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Naming.rebind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://localhost:1099/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Calculatorservice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}catch Exception(e){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(“Trouble”+ 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CalculatorServer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3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CalculatorClient.java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java.rmi.Naming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java.net.MalformedURLException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java.rmi.NotBoundException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CalculatorClient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Calculator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(Calculator) 	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Naming.lookup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					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3) 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5) 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6) 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c.div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(9, 3) 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Often comprise of two separate programs: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Server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Client </a:t>
            </a:r>
            <a:r>
              <a:rPr lang="en-US" dirty="0" smtClean="0"/>
              <a:t>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murle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								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NotBoundException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NotBoundException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(ae);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Running the application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dirty="0" smtClean="0"/>
              <a:t>Compile all the .java files</a:t>
            </a:r>
          </a:p>
          <a:p>
            <a:r>
              <a:rPr lang="en-US" dirty="0" smtClean="0"/>
              <a:t>Step 2 (Console – 1)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Run the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Registry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You must be in the directory that contains all the classes in your command prompt then write command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lvl="4"/>
            <a:r>
              <a:rPr lang="en-CA" dirty="0" err="1" smtClean="0">
                <a:solidFill>
                  <a:schemeClr val="accent6">
                    <a:lumMod val="50000"/>
                  </a:schemeClr>
                </a:solidFill>
              </a:rPr>
              <a:t>Rmic</a:t>
            </a:r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CA" dirty="0" err="1" smtClean="0">
                <a:solidFill>
                  <a:schemeClr val="accent6">
                    <a:lumMod val="50000"/>
                  </a:schemeClr>
                </a:solidFill>
              </a:rPr>
              <a:t>CalculatorImpl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4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rmiregistry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Step 3 (Console – 2)</a:t>
            </a:r>
          </a:p>
          <a:p>
            <a:pPr lvl="1"/>
            <a:r>
              <a:rPr lang="en-US" dirty="0" smtClean="0"/>
              <a:t>Run the server</a:t>
            </a:r>
          </a:p>
          <a:p>
            <a:pPr lvl="4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CalculatorServer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Step 4 (Console – 3)</a:t>
            </a:r>
          </a:p>
          <a:p>
            <a:pPr lvl="1"/>
            <a:r>
              <a:rPr lang="en-US" dirty="0" smtClean="0"/>
              <a:t>Run the client</a:t>
            </a:r>
          </a:p>
          <a:p>
            <a:pPr lvl="4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CalculatorClient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Chat Program</a:t>
            </a:r>
            <a:br>
              <a:rPr lang="en-US" dirty="0" smtClean="0"/>
            </a:br>
            <a:r>
              <a:rPr lang="en-US" dirty="0" smtClean="0"/>
              <a:t>ChatInterface.java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ChatInterface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extends Remote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public String </a:t>
            </a:r>
            <a:r>
              <a:rPr lang="en-US" dirty="0" err="1" smtClean="0"/>
              <a:t>getName</a:t>
            </a:r>
            <a:r>
              <a:rPr lang="en-US" dirty="0" smtClean="0"/>
              <a:t>() throws </a:t>
            </a:r>
            <a:r>
              <a:rPr lang="en-US" dirty="0" err="1" smtClean="0"/>
              <a:t>RemoteException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void send(String </a:t>
            </a:r>
            <a:r>
              <a:rPr lang="en-US" dirty="0" err="1" smtClean="0"/>
              <a:t>msg</a:t>
            </a:r>
            <a:r>
              <a:rPr lang="en-US" dirty="0" smtClean="0"/>
              <a:t>) throws 								</a:t>
            </a:r>
            <a:r>
              <a:rPr lang="en-US" dirty="0" err="1" smtClean="0"/>
              <a:t>RemoteException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setClient</a:t>
            </a:r>
            <a:r>
              <a:rPr lang="en-US" dirty="0" smtClean="0"/>
              <a:t>(</a:t>
            </a:r>
            <a:r>
              <a:rPr lang="en-US" dirty="0" err="1" smtClean="0"/>
              <a:t>ChatInterface</a:t>
            </a:r>
            <a:r>
              <a:rPr lang="en-US" dirty="0" smtClean="0"/>
              <a:t> c)throws 							</a:t>
            </a:r>
            <a:r>
              <a:rPr lang="en-US" dirty="0" err="1" smtClean="0"/>
              <a:t>RemoteException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ChatInterface</a:t>
            </a:r>
            <a:r>
              <a:rPr lang="en-US" dirty="0" smtClean="0"/>
              <a:t> </a:t>
            </a:r>
            <a:r>
              <a:rPr lang="en-US" dirty="0" err="1" smtClean="0"/>
              <a:t>getClient</a:t>
            </a:r>
            <a:r>
              <a:rPr lang="en-US" dirty="0" smtClean="0"/>
              <a:t>() throws 								</a:t>
            </a:r>
            <a:r>
              <a:rPr lang="en-US" dirty="0" err="1" smtClean="0"/>
              <a:t>RemoteException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Chat.java (implementation)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java.rmi.server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public class Chat extends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UnicastRemoteObject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implements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ChatInterface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public String name;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ChatInterface</a:t>
            </a:r>
            <a:r>
              <a:rPr lang="en-US" dirty="0" smtClean="0"/>
              <a:t> client=null;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public Chat(String n)  throws </a:t>
            </a:r>
            <a:r>
              <a:rPr lang="en-US" dirty="0" err="1" smtClean="0"/>
              <a:t>RemoteException</a:t>
            </a: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 smtClean="0"/>
              <a:t>		this.name=n;  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public String </a:t>
            </a:r>
            <a:r>
              <a:rPr lang="en-US" dirty="0" err="1" smtClean="0"/>
              <a:t>getName</a:t>
            </a:r>
            <a:r>
              <a:rPr lang="en-US" dirty="0" smtClean="0"/>
              <a:t>() throws </a:t>
            </a:r>
            <a:r>
              <a:rPr lang="en-US" dirty="0" err="1" smtClean="0"/>
              <a:t>RemoteException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return this.name;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setClient</a:t>
            </a:r>
            <a:r>
              <a:rPr lang="en-US" dirty="0" smtClean="0"/>
              <a:t>(</a:t>
            </a:r>
            <a:r>
              <a:rPr lang="en-US" dirty="0" err="1" smtClean="0"/>
              <a:t>ChatInterface</a:t>
            </a:r>
            <a:r>
              <a:rPr lang="en-US" dirty="0" smtClean="0"/>
              <a:t> c){</a:t>
            </a:r>
          </a:p>
          <a:p>
            <a:pPr marL="0" indent="0">
              <a:buNone/>
            </a:pPr>
            <a:r>
              <a:rPr lang="en-US" dirty="0" smtClean="0"/>
              <a:t>		client=c;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ChatInterface</a:t>
            </a:r>
            <a:r>
              <a:rPr lang="en-US" dirty="0" smtClean="0"/>
              <a:t> </a:t>
            </a:r>
            <a:r>
              <a:rPr lang="en-US" dirty="0" err="1" smtClean="0"/>
              <a:t>getClient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	return client;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public void send(String s) throws </a:t>
            </a:r>
            <a:r>
              <a:rPr lang="en-US" dirty="0" err="1" smtClean="0"/>
              <a:t>RemoteException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ChatServer.java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java.rmi.server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java.rmi.registry.LocateRegistry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java.rmi.registry.Registry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java.rmi.server.UnicastRemoteObject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ChatServer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public static void main (String[] </a:t>
            </a:r>
            <a:r>
              <a:rPr lang="en-US" dirty="0" err="1" smtClean="0"/>
              <a:t>argv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try {</a:t>
            </a:r>
          </a:p>
          <a:p>
            <a:pPr marL="0" indent="0">
              <a:buNone/>
            </a:pPr>
            <a:r>
              <a:rPr lang="en-US" dirty="0" smtClean="0"/>
              <a:t>	    	</a:t>
            </a:r>
          </a:p>
          <a:p>
            <a:pPr marL="0" indent="0">
              <a:buNone/>
            </a:pPr>
            <a:r>
              <a:rPr lang="en-US" dirty="0" smtClean="0"/>
              <a:t>	Scanner s=new Scanner(System.in);</a:t>
            </a:r>
          </a:p>
          <a:p>
            <a:pPr marL="0" indent="0">
              <a:buNone/>
            </a:pPr>
            <a:r>
              <a:rPr lang="en-US" dirty="0" smtClean="0"/>
              <a:t>	Chat server = new Chat("Ali");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Registry </a:t>
            </a:r>
            <a:r>
              <a:rPr lang="en-US" dirty="0" err="1" smtClean="0"/>
              <a:t>registry</a:t>
            </a:r>
            <a:r>
              <a:rPr lang="en-US" dirty="0" smtClean="0"/>
              <a:t> = 			</a:t>
            </a:r>
            <a:r>
              <a:rPr lang="en-US" dirty="0" err="1" smtClean="0"/>
              <a:t>LocateRegistry.createRegistry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2020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registry.rebind</a:t>
            </a:r>
            <a:r>
              <a:rPr lang="en-US" dirty="0" smtClean="0"/>
              <a:t>("Chat", server);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("[System] Chat Remote 		Object is ready:");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while(true){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msg</a:t>
            </a:r>
            <a:r>
              <a:rPr lang="en-US" dirty="0" smtClean="0"/>
              <a:t>=</a:t>
            </a:r>
            <a:r>
              <a:rPr lang="en-US" dirty="0" err="1" smtClean="0"/>
              <a:t>s.nextLine</a:t>
            </a:r>
            <a:r>
              <a:rPr lang="en-US" dirty="0" smtClean="0"/>
              <a:t>().trim();</a:t>
            </a:r>
          </a:p>
          <a:p>
            <a:pPr marL="0" indent="0"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server.getClient</a:t>
            </a:r>
            <a:r>
              <a:rPr lang="en-US" dirty="0" smtClean="0"/>
              <a:t>()!=null){</a:t>
            </a:r>
          </a:p>
          <a:p>
            <a:pPr marL="0" indent="0">
              <a:buNone/>
            </a:pPr>
            <a:r>
              <a:rPr lang="en-US" dirty="0" smtClean="0"/>
              <a:t>	    			</a:t>
            </a:r>
            <a:r>
              <a:rPr lang="en-US" dirty="0" err="1" smtClean="0"/>
              <a:t>ChatInterface</a:t>
            </a:r>
            <a:r>
              <a:rPr lang="en-US" dirty="0" smtClean="0"/>
              <a:t> client=</a:t>
            </a:r>
            <a:r>
              <a:rPr lang="en-US" dirty="0" err="1" smtClean="0"/>
              <a:t>server.getClient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    			</a:t>
            </a:r>
            <a:r>
              <a:rPr lang="en-US" dirty="0" err="1" smtClean="0"/>
              <a:t>msg</a:t>
            </a:r>
            <a:r>
              <a:rPr lang="en-US" dirty="0" smtClean="0"/>
              <a:t>="["+</a:t>
            </a:r>
            <a:r>
              <a:rPr lang="en-US" dirty="0" err="1" smtClean="0"/>
              <a:t>server.getName</a:t>
            </a:r>
            <a:r>
              <a:rPr lang="en-US" dirty="0" smtClean="0"/>
              <a:t>()+"] "+</a:t>
            </a:r>
            <a:r>
              <a:rPr lang="en-US" dirty="0" err="1" smtClean="0"/>
              <a:t>msg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    			</a:t>
            </a:r>
            <a:r>
              <a:rPr lang="en-US" dirty="0" err="1" smtClean="0"/>
              <a:t>client.send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}	</a:t>
            </a:r>
          </a:p>
          <a:p>
            <a:pPr marL="0" indent="0">
              <a:buNone/>
            </a:pPr>
            <a:r>
              <a:rPr lang="en-US" dirty="0" smtClean="0"/>
              <a:t>    	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	}catch (Exception e) {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("[System] Server failed: " + e);</a:t>
            </a:r>
          </a:p>
          <a:p>
            <a:pPr marL="0" indent="0">
              <a:buNone/>
            </a:pPr>
            <a:r>
              <a:rPr lang="en-US" dirty="0" smtClean="0"/>
              <a:t>    	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1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ChatClient.java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java.rmi.server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java.rmi.registry.LocateRegistry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java.rmi.registry.Registry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java.rmi.server.UnicastRemoteObject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ChatClient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public static void main (String[] </a:t>
            </a:r>
            <a:r>
              <a:rPr lang="en-US" dirty="0" err="1" smtClean="0"/>
              <a:t>argv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    try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ChatInterface</a:t>
            </a:r>
            <a:r>
              <a:rPr lang="en-US" dirty="0" smtClean="0"/>
              <a:t> client = new Chat("Ali");</a:t>
            </a:r>
          </a:p>
          <a:p>
            <a:pPr marL="0" indent="0">
              <a:buNone/>
            </a:pPr>
            <a:r>
              <a:rPr lang="en-US" dirty="0" smtClean="0"/>
              <a:t>	Scanner s=new Scanner(System.in);</a:t>
            </a:r>
          </a:p>
          <a:p>
            <a:pPr marL="0" indent="0">
              <a:buNone/>
            </a:pPr>
            <a:r>
              <a:rPr lang="en-US" dirty="0" smtClean="0"/>
              <a:t>	Registry </a:t>
            </a:r>
            <a:r>
              <a:rPr lang="en-US" dirty="0" err="1" smtClean="0"/>
              <a:t>registry</a:t>
            </a:r>
            <a:r>
              <a:rPr lang="en-US" dirty="0" smtClean="0"/>
              <a:t> = 	</a:t>
            </a:r>
            <a:r>
              <a:rPr lang="en-US" dirty="0" err="1" smtClean="0"/>
              <a:t>LocateRegistry.getRegistry</a:t>
            </a:r>
            <a:r>
              <a:rPr lang="en-US" dirty="0" smtClean="0"/>
              <a:t>(2020);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ChatInterface</a:t>
            </a:r>
            <a:r>
              <a:rPr lang="en-US" dirty="0" smtClean="0"/>
              <a:t> server = 	(</a:t>
            </a:r>
            <a:r>
              <a:rPr lang="en-US" dirty="0" err="1" smtClean="0"/>
              <a:t>ChatInterface</a:t>
            </a:r>
            <a:r>
              <a:rPr lang="en-US" dirty="0" smtClean="0"/>
              <a:t>)</a:t>
            </a:r>
            <a:r>
              <a:rPr lang="en-US" dirty="0" err="1" smtClean="0"/>
              <a:t>registry.lookup</a:t>
            </a:r>
            <a:r>
              <a:rPr lang="en-US" dirty="0" smtClean="0"/>
              <a:t>("Chat");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msg</a:t>
            </a:r>
            <a:r>
              <a:rPr lang="en-US" dirty="0" smtClean="0"/>
              <a:t>="["+</a:t>
            </a:r>
            <a:r>
              <a:rPr lang="en-US" dirty="0" err="1" smtClean="0"/>
              <a:t>client.getName</a:t>
            </a:r>
            <a:r>
              <a:rPr lang="en-US" dirty="0" smtClean="0"/>
              <a:t>()+"] got 				connected";</a:t>
            </a:r>
          </a:p>
          <a:p>
            <a:pPr marL="0" indent="0">
              <a:buNone/>
            </a:pPr>
            <a:r>
              <a:rPr lang="en-US" dirty="0" smtClean="0"/>
              <a:t>		   	</a:t>
            </a:r>
            <a:r>
              <a:rPr lang="en-US" dirty="0" err="1" smtClean="0"/>
              <a:t>server.send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("[System] Chat Remote Object is ready:");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server.setClient</a:t>
            </a:r>
            <a:r>
              <a:rPr lang="en-US" dirty="0" smtClean="0"/>
              <a:t>(client);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	while(true){</a:t>
            </a:r>
          </a:p>
          <a:p>
            <a:pPr marL="0" indent="0">
              <a:buNone/>
            </a:pPr>
            <a:r>
              <a:rPr lang="en-US" dirty="0" smtClean="0"/>
              <a:t>		    		</a:t>
            </a:r>
            <a:r>
              <a:rPr lang="en-US" dirty="0" err="1" smtClean="0"/>
              <a:t>msg</a:t>
            </a:r>
            <a:r>
              <a:rPr lang="en-US" dirty="0" smtClean="0"/>
              <a:t>=</a:t>
            </a:r>
            <a:r>
              <a:rPr lang="en-US" dirty="0" err="1" smtClean="0"/>
              <a:t>s.nextLine</a:t>
            </a:r>
            <a:r>
              <a:rPr lang="en-US" dirty="0" smtClean="0"/>
              <a:t>().trim();</a:t>
            </a:r>
          </a:p>
          <a:p>
            <a:pPr marL="0" indent="0">
              <a:buNone/>
            </a:pPr>
            <a:r>
              <a:rPr lang="en-US" dirty="0" smtClean="0"/>
              <a:t>		    		</a:t>
            </a:r>
            <a:r>
              <a:rPr lang="en-US" dirty="0" err="1" smtClean="0"/>
              <a:t>msg</a:t>
            </a:r>
            <a:r>
              <a:rPr lang="en-US" dirty="0" smtClean="0"/>
              <a:t>="["+</a:t>
            </a:r>
            <a:r>
              <a:rPr lang="en-US" dirty="0" err="1" smtClean="0"/>
              <a:t>client.getName</a:t>
            </a:r>
            <a:r>
              <a:rPr lang="en-US" dirty="0" smtClean="0"/>
              <a:t>()+"] "+</a:t>
            </a:r>
            <a:r>
              <a:rPr lang="en-US" dirty="0" err="1" smtClean="0"/>
              <a:t>msg</a:t>
            </a:r>
            <a:r>
              <a:rPr lang="en-US" dirty="0" smtClean="0"/>
              <a:t>;		    		</a:t>
            </a:r>
          </a:p>
          <a:p>
            <a:pPr marL="0" indent="0">
              <a:buNone/>
            </a:pPr>
            <a:r>
              <a:rPr lang="en-US" dirty="0" smtClean="0"/>
              <a:t>   			</a:t>
            </a:r>
            <a:r>
              <a:rPr lang="en-US" dirty="0" err="1" smtClean="0"/>
              <a:t>server.send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	}</a:t>
            </a:r>
          </a:p>
          <a:p>
            <a:pPr marL="0" indent="0">
              <a:buNone/>
            </a:pPr>
            <a:r>
              <a:rPr lang="en-US" dirty="0" smtClean="0"/>
              <a:t>    	}catch (Exception e) {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 smtClean="0"/>
              <a:t>System.out.println</a:t>
            </a:r>
            <a:r>
              <a:rPr lang="en-US" dirty="0" smtClean="0"/>
              <a:t>("[System] Server failed: " + e);</a:t>
            </a:r>
          </a:p>
          <a:p>
            <a:pPr marL="0" indent="0">
              <a:buNone/>
            </a:pPr>
            <a:r>
              <a:rPr lang="en-US" dirty="0" smtClean="0"/>
              <a:t>	    	}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RMI vs Socket Programming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Enables you to program at higher level of abstraction.</a:t>
            </a:r>
          </a:p>
          <a:p>
            <a:r>
              <a:rPr lang="en-US" dirty="0" smtClean="0"/>
              <a:t>Hides the details of socket server, socket, connection and sending receiving data.</a:t>
            </a:r>
          </a:p>
          <a:p>
            <a:r>
              <a:rPr lang="en-US" dirty="0" smtClean="0"/>
              <a:t>Even implements the multithreading under the hood.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at a low-low-level.</a:t>
            </a:r>
          </a:p>
          <a:p>
            <a:endParaRPr lang="en-US" dirty="0"/>
          </a:p>
          <a:p>
            <a:r>
              <a:rPr lang="en-US" dirty="0" smtClean="0"/>
              <a:t>Program the details of socket server, socket, connection and also sending and receiving data.</a:t>
            </a:r>
          </a:p>
          <a:p>
            <a:r>
              <a:rPr lang="en-US" dirty="0" smtClean="0"/>
              <a:t>Explicitly implements threads for handling multiple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Scalable and easy to maintain.</a:t>
            </a:r>
          </a:p>
          <a:p>
            <a:r>
              <a:rPr lang="en-US" dirty="0" smtClean="0"/>
              <a:t>Change the server or even move it another server without modifying the client program.</a:t>
            </a:r>
          </a:p>
          <a:p>
            <a:r>
              <a:rPr lang="en-US" dirty="0" smtClean="0"/>
              <a:t>Directly invoke the server method.</a:t>
            </a:r>
          </a:p>
          <a:p>
            <a:r>
              <a:rPr lang="en-US" dirty="0" smtClean="0"/>
              <a:t>RMI is similar to programming like in </a:t>
            </a:r>
            <a:r>
              <a:rPr lang="en-US" smtClean="0"/>
              <a:t>high-level programming.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client operation to send data requires a server operation to read it.</a:t>
            </a:r>
          </a:p>
          <a:p>
            <a:r>
              <a:rPr lang="en-US" dirty="0" smtClean="0"/>
              <a:t>Implementation of client and server is tightly synchronized.</a:t>
            </a:r>
          </a:p>
          <a:p>
            <a:r>
              <a:rPr lang="en-US" dirty="0" smtClean="0"/>
              <a:t>Limited to passing values.</a:t>
            </a:r>
          </a:p>
          <a:p>
            <a:r>
              <a:rPr lang="en-US" dirty="0" smtClean="0"/>
              <a:t>Socket programming is similar to programming in assembly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typical server </a:t>
            </a:r>
            <a:r>
              <a:rPr lang="en-US" dirty="0" smtClean="0"/>
              <a:t>program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Creates remote objects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references to these objects </a:t>
            </a:r>
            <a:r>
              <a:rPr lang="en-US" dirty="0" smtClean="0"/>
              <a:t>accessible</a:t>
            </a:r>
          </a:p>
          <a:p>
            <a:pPr lvl="1"/>
            <a:r>
              <a:rPr lang="en-US" dirty="0" smtClean="0"/>
              <a:t>Waits </a:t>
            </a:r>
            <a:r>
              <a:rPr lang="en-US" dirty="0"/>
              <a:t>for clients to invoke methods on these objects.</a:t>
            </a:r>
          </a:p>
        </p:txBody>
      </p:sp>
    </p:spTree>
    <p:extLst>
      <p:ext uri="{BB962C8B-B14F-4D97-AF65-F5344CB8AC3E}">
        <p14:creationId xmlns:p14="http://schemas.microsoft.com/office/powerpoint/2010/main" val="37194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typical client program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obtains </a:t>
            </a:r>
            <a:r>
              <a:rPr lang="en-US" dirty="0"/>
              <a:t>a remote reference to one or more remote objects on a </a:t>
            </a:r>
            <a:r>
              <a:rPr lang="en-US" dirty="0" smtClean="0"/>
              <a:t>server.</a:t>
            </a:r>
          </a:p>
          <a:p>
            <a:pPr lvl="1"/>
            <a:r>
              <a:rPr lang="en-US" dirty="0" smtClean="0"/>
              <a:t>Invokes </a:t>
            </a:r>
            <a:r>
              <a:rPr lang="en-US" dirty="0"/>
              <a:t>methods on them.</a:t>
            </a:r>
          </a:p>
        </p:txBody>
      </p:sp>
    </p:spTree>
    <p:extLst>
      <p:ext uri="{BB962C8B-B14F-4D97-AF65-F5344CB8AC3E}">
        <p14:creationId xmlns:p14="http://schemas.microsoft.com/office/powerpoint/2010/main" val="20616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Object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RMI </a:t>
            </a:r>
            <a:r>
              <a:rPr lang="en-US" dirty="0"/>
              <a:t>provides the mechanism by which the server and the client communicate and pass information </a:t>
            </a:r>
            <a:r>
              <a:rPr lang="en-US" dirty="0">
                <a:solidFill>
                  <a:srgbClr val="FF0000"/>
                </a:solidFill>
              </a:rPr>
              <a:t>back and forth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6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object application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Step 1</a:t>
            </a:r>
          </a:p>
          <a:p>
            <a:r>
              <a:rPr lang="en-US" b="1" u="sng" dirty="0" smtClean="0"/>
              <a:t>Locate </a:t>
            </a:r>
            <a:r>
              <a:rPr lang="en-US" b="1" u="sng" dirty="0"/>
              <a:t>remote </a:t>
            </a:r>
            <a:r>
              <a:rPr lang="en-US" b="1" u="sng" dirty="0" smtClean="0"/>
              <a:t>objects:</a:t>
            </a:r>
            <a:r>
              <a:rPr lang="en-US" dirty="0"/>
              <a:t> Applications can use various mechanisms to obtain references to remote objects.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an application can register its remote objects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 RMI's simple naming facility,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RMI registry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Alternatively, an application can pass and return remote object references as part of other remote invocations.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Step 2</a:t>
            </a:r>
          </a:p>
          <a:p>
            <a:endParaRPr lang="en-US" b="1" dirty="0" smtClean="0"/>
          </a:p>
          <a:p>
            <a:r>
              <a:rPr lang="en-US" b="1" u="sng" dirty="0" smtClean="0"/>
              <a:t>Communicate with remote objects:</a:t>
            </a:r>
            <a:r>
              <a:rPr lang="en-US" dirty="0" smtClean="0"/>
              <a:t> Details of communication between remote objects are handled by RMI. </a:t>
            </a:r>
          </a:p>
          <a:p>
            <a:pPr marL="0" indent="0">
              <a:buNone/>
            </a:pPr>
            <a:r>
              <a:rPr lang="en-US" dirty="0" smtClean="0"/>
              <a:t>To the programmer, remote communication looks similar to regular Java method invocations.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Step 3</a:t>
            </a:r>
          </a:p>
          <a:p>
            <a:endParaRPr lang="en-US" dirty="0"/>
          </a:p>
          <a:p>
            <a:r>
              <a:rPr lang="en-US" b="1" u="sng" dirty="0" smtClean="0"/>
              <a:t>Load class definitions for objects that are passed around:</a:t>
            </a:r>
          </a:p>
          <a:p>
            <a:pPr marL="0" indent="0">
              <a:buNone/>
            </a:pPr>
            <a:r>
              <a:rPr lang="en-US" dirty="0" smtClean="0"/>
              <a:t>Because RMI enables objects to be passed back and forth, it provides mechanisms </a:t>
            </a:r>
            <a:r>
              <a:rPr lang="en-US" dirty="0" smtClean="0">
                <a:solidFill>
                  <a:srgbClr val="FF0000"/>
                </a:solidFill>
              </a:rPr>
              <a:t>for loading an object's class definitions as well as for transmitting an object's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1167</Words>
  <Application>Microsoft Office PowerPoint</Application>
  <PresentationFormat>On-screen Show (4:3)</PresentationFormat>
  <Paragraphs>352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Office Theme</vt:lpstr>
      <vt:lpstr>RMI</vt:lpstr>
      <vt:lpstr>What is RMI?</vt:lpstr>
      <vt:lpstr>RMI Application</vt:lpstr>
      <vt:lpstr>Server program</vt:lpstr>
      <vt:lpstr>Client program</vt:lpstr>
      <vt:lpstr>Distributed Object Application</vt:lpstr>
      <vt:lpstr>Distributed object application steps</vt:lpstr>
      <vt:lpstr>PowerPoint Presentation</vt:lpstr>
      <vt:lpstr>PowerPoint Presentation</vt:lpstr>
      <vt:lpstr>PowerPoint Presentation</vt:lpstr>
      <vt:lpstr>Dynamic code loading</vt:lpstr>
      <vt:lpstr>PowerPoint Presentation</vt:lpstr>
      <vt:lpstr>Remote Interfaces, Objects and Methods</vt:lpstr>
      <vt:lpstr>Remote Interface</vt:lpstr>
      <vt:lpstr>Remote Objects</vt:lpstr>
      <vt:lpstr>How does the communication happens?</vt:lpstr>
      <vt:lpstr>stub</vt:lpstr>
      <vt:lpstr>skeleton</vt:lpstr>
      <vt:lpstr>Creating Distributed Applications by Using RMI</vt:lpstr>
      <vt:lpstr>Designing and Implementing the Application Components</vt:lpstr>
      <vt:lpstr>Define Server Object Interface</vt:lpstr>
      <vt:lpstr>Server Implementation Class</vt:lpstr>
      <vt:lpstr>Create and register server Object</vt:lpstr>
      <vt:lpstr>Develop client program</vt:lpstr>
      <vt:lpstr>Calculator.java (Interface)</vt:lpstr>
      <vt:lpstr>CalculatorImpl.java  (Implementation Class)</vt:lpstr>
      <vt:lpstr>CalculatorImpl.java  (Implementation Class)</vt:lpstr>
      <vt:lpstr>CalculatorServer.java</vt:lpstr>
      <vt:lpstr>CalculatorClient.java</vt:lpstr>
      <vt:lpstr>PowerPoint Presentation</vt:lpstr>
      <vt:lpstr>Running the application</vt:lpstr>
      <vt:lpstr>Simple Chat Program ChatInterface.java</vt:lpstr>
      <vt:lpstr>Chat.java (implementation)</vt:lpstr>
      <vt:lpstr>ChatServer.java</vt:lpstr>
      <vt:lpstr>ChatClient.java</vt:lpstr>
      <vt:lpstr>RMI vs Socket Programming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m_gurru007@hotmail.com</dc:creator>
  <cp:lastModifiedBy>jongkuk lee</cp:lastModifiedBy>
  <cp:revision>81</cp:revision>
  <dcterms:created xsi:type="dcterms:W3CDTF">2017-12-18T09:25:31Z</dcterms:created>
  <dcterms:modified xsi:type="dcterms:W3CDTF">2017-12-23T15:13:38Z</dcterms:modified>
</cp:coreProperties>
</file>