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smtClean="0"/>
              <a:t>Click to edit Master title style</a:t>
            </a:r>
            <a:endParaRPr lang="ko-KR"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smtClean="0"/>
              <a:t>Click to edit Master subtitle style</a:t>
            </a:r>
            <a:endParaRPr lang="ko-KR" altLang="en-US"/>
          </a:p>
        </p:txBody>
      </p:sp>
      <p:sp>
        <p:nvSpPr>
          <p:cNvPr id="4" name="Date Placeholder 3"/>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249769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404208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272713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356098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415075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Date Placeholder 4"/>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1394204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Date Placeholder 6"/>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132673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Date Placeholder 2"/>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305923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9696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ko-KR"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97814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smtClean="0"/>
              <a:t>Click to edit Master title style</a:t>
            </a:r>
            <a:endParaRPr lang="ko-KR"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56B8EC07-F068-4237-BA35-13EA1BF3F571}" type="datetimeFigureOut">
              <a:rPr lang="ko-KR" altLang="en-US" smtClean="0"/>
              <a:t>2017-12-20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40969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smtClean="0"/>
              <a:t>Click to edit Master title style</a:t>
            </a:r>
            <a:endParaRPr lang="ko-KR"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8EC07-F068-4237-BA35-13EA1BF3F571}" type="datetimeFigureOut">
              <a:rPr lang="ko-KR" altLang="en-US" smtClean="0"/>
              <a:t>2017-12-20</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F6318-F471-4F16-AA03-7B0823951214}" type="slidenum">
              <a:rPr lang="ko-KR" altLang="en-US" smtClean="0"/>
              <a:t>‹#›</a:t>
            </a:fld>
            <a:endParaRPr lang="ko-KR" altLang="en-US"/>
          </a:p>
        </p:txBody>
      </p:sp>
    </p:spTree>
    <p:extLst>
      <p:ext uri="{BB962C8B-B14F-4D97-AF65-F5344CB8AC3E}">
        <p14:creationId xmlns:p14="http://schemas.microsoft.com/office/powerpoint/2010/main" val="1658070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1013" y="426617"/>
            <a:ext cx="10758153" cy="1477328"/>
          </a:xfrm>
          <a:prstGeom prst="rect">
            <a:avLst/>
          </a:prstGeom>
          <a:solidFill>
            <a:schemeClr val="accent5">
              <a:lumMod val="20000"/>
              <a:lumOff val="80000"/>
            </a:schemeClr>
          </a:solidFill>
          <a:ln>
            <a:solidFill>
              <a:schemeClr val="bg1">
                <a:lumMod val="50000"/>
              </a:schemeClr>
            </a:solidFill>
          </a:ln>
        </p:spPr>
        <p:txBody>
          <a:bodyPr wrap="square">
            <a:spAutoFit/>
          </a:bodyPr>
          <a:lstStyle/>
          <a:p>
            <a:r>
              <a:rPr lang="en-CA" altLang="ko-KR" b="1" dirty="0" smtClean="0">
                <a:solidFill>
                  <a:srgbClr val="FF0000"/>
                </a:solidFill>
              </a:rPr>
              <a:t>Task1</a:t>
            </a:r>
            <a:r>
              <a:rPr lang="en-CA" altLang="ko-KR" dirty="0" smtClean="0"/>
              <a:t>: </a:t>
            </a:r>
            <a:r>
              <a:rPr lang="ko-KR" altLang="en-US" dirty="0" smtClean="0"/>
              <a:t>Write </a:t>
            </a:r>
            <a:r>
              <a:rPr lang="ko-KR" altLang="en-US" dirty="0"/>
              <a:t>an application that counts the number of keywords in a Java source file. If a keyword is in a comment (include line comment or block comment) or in a string, don’t count it. Pass the Java file name from the command line. Assume the Java source code is correct and line comments and paragraph comments do not overlap. Properly handle all the exceptions in the program.  You can find list of java keywords on the following link, https://www.w3schools.in/java-tutorial/keywords/</a:t>
            </a:r>
          </a:p>
        </p:txBody>
      </p:sp>
      <p:graphicFrame>
        <p:nvGraphicFramePr>
          <p:cNvPr id="4" name="Table 3"/>
          <p:cNvGraphicFramePr>
            <a:graphicFrameLocks noGrp="1"/>
          </p:cNvGraphicFramePr>
          <p:nvPr>
            <p:extLst>
              <p:ext uri="{D42A27DB-BD31-4B8C-83A1-F6EECF244321}">
                <p14:modId xmlns:p14="http://schemas.microsoft.com/office/powerpoint/2010/main" val="850844214"/>
              </p:ext>
            </p:extLst>
          </p:nvPr>
        </p:nvGraphicFramePr>
        <p:xfrm>
          <a:off x="601013" y="2484072"/>
          <a:ext cx="10758152" cy="3440210"/>
        </p:xfrm>
        <a:graphic>
          <a:graphicData uri="http://schemas.openxmlformats.org/drawingml/2006/table">
            <a:tbl>
              <a:tblPr firstRow="1" bandRow="1">
                <a:tableStyleId>{5C22544A-7EE6-4342-B048-85BDC9FD1C3A}</a:tableStyleId>
              </a:tblPr>
              <a:tblGrid>
                <a:gridCol w="2689538"/>
                <a:gridCol w="4565562"/>
                <a:gridCol w="2700329"/>
                <a:gridCol w="802723"/>
              </a:tblGrid>
              <a:tr h="444299">
                <a:tc>
                  <a:txBody>
                    <a:bodyPr/>
                    <a:lstStyle/>
                    <a:p>
                      <a:pPr algn="ctr" latinLnBrk="1"/>
                      <a:r>
                        <a:rPr lang="en-CA" altLang="ko-KR" sz="1600" b="1" dirty="0" smtClean="0">
                          <a:solidFill>
                            <a:schemeClr val="tx1"/>
                          </a:solidFill>
                        </a:rPr>
                        <a:t>Case</a:t>
                      </a:r>
                      <a:endParaRPr lang="ko-KR"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CA" altLang="ko-KR" sz="1600" b="1" dirty="0" smtClean="0">
                          <a:solidFill>
                            <a:schemeClr val="tx1"/>
                          </a:solidFill>
                        </a:rPr>
                        <a:t>Input</a:t>
                      </a:r>
                      <a:endParaRPr lang="ko-KR"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CA" altLang="ko-KR" sz="1600" b="1" dirty="0" smtClean="0">
                          <a:solidFill>
                            <a:schemeClr val="tx1"/>
                          </a:solidFill>
                        </a:rPr>
                        <a:t>Output</a:t>
                      </a:r>
                      <a:endParaRPr lang="ko-KR"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CA" altLang="ko-KR" sz="1600" b="1" dirty="0" smtClean="0">
                          <a:solidFill>
                            <a:schemeClr val="tx1"/>
                          </a:solidFill>
                        </a:rPr>
                        <a:t>Result</a:t>
                      </a:r>
                      <a:endParaRPr lang="ko-KR" altLang="en-US" sz="16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693837">
                <a:tc>
                  <a:txBody>
                    <a:bodyPr/>
                    <a:lstStyle/>
                    <a:p>
                      <a:pPr latinLnBrk="1"/>
                      <a:r>
                        <a:rPr lang="en-CA" altLang="ko-KR" sz="1600" b="0" dirty="0" smtClean="0">
                          <a:solidFill>
                            <a:schemeClr val="tx1"/>
                          </a:solidFill>
                        </a:rPr>
                        <a:t>1. Normal case</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CA" altLang="ko-KR" sz="1600" dirty="0" smtClean="0">
                          <a:solidFill>
                            <a:schemeClr val="dk1"/>
                          </a:solidFill>
                        </a:rPr>
                        <a:t>java ca.jay.jac444.workshop4.W4Task1 test.java</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800" kern="1200" dirty="0" smtClean="0">
                          <a:solidFill>
                            <a:schemeClr val="dk1"/>
                          </a:solidFill>
                          <a:latin typeface="+mn-lt"/>
                          <a:ea typeface="+mn-ea"/>
                          <a:cs typeface="+mn-cs"/>
                        </a:rPr>
                        <a:t>The number of keywords in test.java is 53</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CA" altLang="ko-KR" sz="1600" b="0" dirty="0" smtClean="0">
                          <a:solidFill>
                            <a:schemeClr val="tx1"/>
                          </a:solidFill>
                        </a:rPr>
                        <a:t>OK</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latinLnBrk="1"/>
                      <a:r>
                        <a:rPr lang="en-CA" altLang="ko-KR" sz="1600" b="0" dirty="0" smtClean="0">
                          <a:solidFill>
                            <a:schemeClr val="tx1"/>
                          </a:solidFill>
                        </a:rPr>
                        <a:t>2. Missing command-line</a:t>
                      </a:r>
                      <a:r>
                        <a:rPr lang="en-CA" altLang="ko-KR" sz="1600" b="0" baseline="0" dirty="0" smtClean="0">
                          <a:solidFill>
                            <a:schemeClr val="tx1"/>
                          </a:solidFill>
                        </a:rPr>
                        <a:t> argument for file</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CA" altLang="ko-KR" sz="1600" dirty="0" smtClean="0">
                          <a:solidFill>
                            <a:schemeClr val="dk1"/>
                          </a:solidFill>
                        </a:rPr>
                        <a:t>java ca.jay.jac444.workshop4.W4Task1</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600" dirty="0" smtClean="0">
                          <a:solidFill>
                            <a:schemeClr val="dk1"/>
                          </a:solidFill>
                        </a:rPr>
                        <a:t>It needs a command-line arguments for a file name</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CA" altLang="ko-KR" sz="1600" b="0" dirty="0" smtClean="0">
                          <a:solidFill>
                            <a:schemeClr val="tx1"/>
                          </a:solidFill>
                        </a:rPr>
                        <a:t>OK</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latinLnBrk="1"/>
                      <a:r>
                        <a:rPr lang="en-CA" altLang="ko-KR" sz="1600" b="0" dirty="0" smtClean="0">
                          <a:solidFill>
                            <a:schemeClr val="tx1"/>
                          </a:solidFill>
                        </a:rPr>
                        <a:t>3. </a:t>
                      </a:r>
                      <a:r>
                        <a:rPr lang="en-CA" altLang="ko-KR" sz="1600" b="0" baseline="0" dirty="0" smtClean="0">
                          <a:solidFill>
                            <a:schemeClr val="tx1"/>
                          </a:solidFill>
                        </a:rPr>
                        <a:t>command-line argument is not .java file</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CA" altLang="ko-KR" sz="1600" dirty="0" smtClean="0">
                          <a:solidFill>
                            <a:schemeClr val="dk1"/>
                          </a:solidFill>
                        </a:rPr>
                        <a:t>java ca.jay.jac444.workshop4.W4Task1</a:t>
                      </a:r>
                      <a:r>
                        <a:rPr lang="ko-KR" altLang="en-US" sz="1600" dirty="0" smtClean="0"/>
                        <a:t> </a:t>
                      </a:r>
                      <a:r>
                        <a:rPr lang="en-CA" altLang="ko-KR" sz="1600" dirty="0" err="1" smtClean="0"/>
                        <a:t>test.jsp</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600" dirty="0" smtClean="0">
                          <a:solidFill>
                            <a:schemeClr val="dk1"/>
                          </a:solidFill>
                        </a:rPr>
                        <a:t>The input file is not .java file.</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CA" altLang="ko-KR" sz="1600" b="0" dirty="0" smtClean="0">
                          <a:solidFill>
                            <a:schemeClr val="tx1"/>
                          </a:solidFill>
                        </a:rPr>
                        <a:t>OK</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93837">
                <a:tc>
                  <a:txBody>
                    <a:bodyPr/>
                    <a:lstStyle/>
                    <a:p>
                      <a:pPr latinLnBrk="1"/>
                      <a:r>
                        <a:rPr lang="en-US" altLang="ko-KR" sz="1600" b="0" dirty="0" smtClean="0">
                          <a:solidFill>
                            <a:schemeClr val="tx1"/>
                          </a:solidFill>
                        </a:rPr>
                        <a:t>4. File not found</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CA" altLang="ko-KR" sz="1600" dirty="0" smtClean="0">
                          <a:solidFill>
                            <a:schemeClr val="dk1"/>
                          </a:solidFill>
                        </a:rPr>
                        <a:t>java ca.jay.jac444.workshop4.W4Task1</a:t>
                      </a:r>
                      <a:r>
                        <a:rPr lang="ko-KR" altLang="en-US" sz="1600" dirty="0" smtClean="0"/>
                        <a:t> </a:t>
                      </a:r>
                      <a:r>
                        <a:rPr lang="en-US" altLang="ko-KR" sz="1600" dirty="0" smtClean="0"/>
                        <a:t>a</a:t>
                      </a:r>
                      <a:r>
                        <a:rPr lang="en-CA" altLang="ko-KR" sz="1600" dirty="0" smtClean="0"/>
                        <a:t>.java</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800" kern="1200" dirty="0" smtClean="0">
                          <a:solidFill>
                            <a:schemeClr val="dk1"/>
                          </a:solidFill>
                          <a:latin typeface="+mn-lt"/>
                          <a:ea typeface="+mn-ea"/>
                          <a:cs typeface="+mn-cs"/>
                        </a:rPr>
                        <a:t>It cannot find the file</a:t>
                      </a:r>
                      <a:endParaRPr lang="ko-KR"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600" b="0" dirty="0" smtClean="0">
                          <a:solidFill>
                            <a:schemeClr val="tx1"/>
                          </a:solidFill>
                        </a:rPr>
                        <a:t>OK</a:t>
                      </a:r>
                      <a:endParaRPr lang="ko-KR" altLang="en-US" sz="16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2328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Case4.</a:t>
            </a:r>
            <a:r>
              <a:rPr lang="en-US" altLang="ko-KR" dirty="0"/>
              <a:t> File not found</a:t>
            </a:r>
            <a:r>
              <a:rPr lang="en-CA" altLang="ko-KR" dirty="0" smtClean="0"/>
              <a:t>: </a:t>
            </a:r>
            <a:endParaRPr lang="en-CA" altLang="ko-KR" b="0" baseline="0" dirty="0" smtClean="0">
              <a:solidFill>
                <a:schemeClr val="tx1"/>
              </a:solidFill>
            </a:endParaRPr>
          </a:p>
          <a:p>
            <a:r>
              <a:rPr lang="en-CA" altLang="ko-KR" dirty="0"/>
              <a:t> </a:t>
            </a:r>
            <a:r>
              <a:rPr lang="en-CA" altLang="ko-KR" dirty="0" smtClean="0"/>
              <a:t>       </a:t>
            </a:r>
            <a:r>
              <a:rPr lang="en-CA" altLang="ko-KR" b="0" baseline="0" dirty="0" smtClean="0">
                <a:solidFill>
                  <a:schemeClr val="tx1"/>
                </a:solidFill>
              </a:rPr>
              <a:t>Check the error message:</a:t>
            </a:r>
            <a:r>
              <a:rPr lang="en-CA" altLang="ko-KR" b="0" dirty="0" smtClean="0">
                <a:solidFill>
                  <a:schemeClr val="tx1"/>
                </a:solidFill>
              </a:rPr>
              <a:t>  </a:t>
            </a:r>
            <a:r>
              <a:rPr lang="en-CA" altLang="ko-KR" b="0" dirty="0" smtClean="0">
                <a:solidFill>
                  <a:schemeClr val="tx1"/>
                </a:solidFill>
              </a:rPr>
              <a:t>“</a:t>
            </a:r>
            <a:r>
              <a:rPr lang="en-US" altLang="ko-KR" dirty="0"/>
              <a:t>It cannot find the </a:t>
            </a:r>
            <a:r>
              <a:rPr lang="en-US" altLang="ko-KR" dirty="0" smtClean="0"/>
              <a:t>file</a:t>
            </a:r>
            <a:r>
              <a:rPr lang="en-US" altLang="ko-KR" dirty="0" smtClean="0">
                <a:solidFill>
                  <a:schemeClr val="dk1"/>
                </a:solidFill>
              </a:rPr>
              <a:t>”</a:t>
            </a:r>
            <a:endParaRPr lang="ko-KR" altLang="en-US" sz="1400" b="0" dirty="0" smtClean="0">
              <a:solidFill>
                <a:schemeClr val="tx1"/>
              </a:solidFill>
            </a:endParaRPr>
          </a:p>
        </p:txBody>
      </p:sp>
      <p:sp>
        <p:nvSpPr>
          <p:cNvPr id="6" name="Up Arrow Callout 5"/>
          <p:cNvSpPr/>
          <p:nvPr/>
        </p:nvSpPr>
        <p:spPr>
          <a:xfrm>
            <a:off x="3181082" y="5525037"/>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pic>
        <p:nvPicPr>
          <p:cNvPr id="7" name="Picture 6"/>
          <p:cNvPicPr>
            <a:picLocks noChangeAspect="1"/>
          </p:cNvPicPr>
          <p:nvPr/>
        </p:nvPicPr>
        <p:blipFill>
          <a:blip r:embed="rId2"/>
          <a:stretch>
            <a:fillRect/>
          </a:stretch>
        </p:blipFill>
        <p:spPr>
          <a:xfrm>
            <a:off x="824247" y="1388559"/>
            <a:ext cx="10038880" cy="5128151"/>
          </a:xfrm>
          <a:prstGeom prst="rect">
            <a:avLst/>
          </a:prstGeom>
        </p:spPr>
      </p:pic>
      <p:sp>
        <p:nvSpPr>
          <p:cNvPr id="8" name="Rectangle 7"/>
          <p:cNvSpPr/>
          <p:nvPr/>
        </p:nvSpPr>
        <p:spPr>
          <a:xfrm>
            <a:off x="2962141" y="4833181"/>
            <a:ext cx="3696235" cy="5666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1079679" y="1504857"/>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Up Arrow Callout 9"/>
          <p:cNvSpPr/>
          <p:nvPr/>
        </p:nvSpPr>
        <p:spPr>
          <a:xfrm>
            <a:off x="2962141" y="5463002"/>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spTree>
    <p:extLst>
      <p:ext uri="{BB962C8B-B14F-4D97-AF65-F5344CB8AC3E}">
        <p14:creationId xmlns:p14="http://schemas.microsoft.com/office/powerpoint/2010/main" val="326448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4646" y="289679"/>
            <a:ext cx="1946302" cy="369332"/>
          </a:xfrm>
          <a:prstGeom prst="rect">
            <a:avLst/>
          </a:prstGeom>
        </p:spPr>
        <p:txBody>
          <a:bodyPr wrap="none">
            <a:spAutoFit/>
          </a:bodyPr>
          <a:lstStyle/>
          <a:p>
            <a:r>
              <a:rPr lang="en-US" altLang="ko-KR" u="sng" dirty="0" smtClean="0"/>
              <a:t>Test file: </a:t>
            </a:r>
            <a:r>
              <a:rPr lang="ko-KR" altLang="en-US" u="sng" dirty="0" smtClean="0"/>
              <a:t>test.java</a:t>
            </a:r>
            <a:endParaRPr lang="ko-KR" altLang="en-US" u="sng" dirty="0"/>
          </a:p>
        </p:txBody>
      </p:sp>
      <p:sp>
        <p:nvSpPr>
          <p:cNvPr id="3" name="Rectangle 2"/>
          <p:cNvSpPr/>
          <p:nvPr/>
        </p:nvSpPr>
        <p:spPr>
          <a:xfrm>
            <a:off x="1519708" y="659011"/>
            <a:ext cx="10367492" cy="5909310"/>
          </a:xfrm>
          <a:prstGeom prst="rect">
            <a:avLst/>
          </a:prstGeom>
        </p:spPr>
        <p:txBody>
          <a:bodyPr wrap="square">
            <a:spAutoFit/>
          </a:bodyPr>
          <a:lstStyle/>
          <a:p>
            <a:r>
              <a:rPr lang="ko-KR" altLang="en-US" sz="1400" dirty="0"/>
              <a:t>/**********************************************</a:t>
            </a:r>
          </a:p>
          <a:p>
            <a:r>
              <a:rPr lang="ko-KR" altLang="en-US" sz="1400" dirty="0"/>
              <a:t>    		abstract,	assert,	 	boolean,	break,</a:t>
            </a:r>
          </a:p>
          <a:p>
            <a:r>
              <a:rPr lang="ko-KR" altLang="en-US" sz="1400" dirty="0"/>
              <a:t> </a:t>
            </a:r>
          </a:p>
          <a:p>
            <a:r>
              <a:rPr lang="ko-KR" altLang="en-US" sz="1400" dirty="0"/>
              <a:t> **********************************************/</a:t>
            </a:r>
          </a:p>
          <a:p>
            <a:r>
              <a:rPr lang="ko-KR" altLang="en-US" sz="1400" dirty="0"/>
              <a:t>/*    		</a:t>
            </a:r>
          </a:p>
          <a:p>
            <a:r>
              <a:rPr lang="ko-KR" altLang="en-US" sz="1400" dirty="0"/>
              <a:t>    		abstract,	assert,	 	boolean,	break,</a:t>
            </a:r>
          </a:p>
          <a:p>
            <a:r>
              <a:rPr lang="ko-KR" altLang="en-US" sz="1400" dirty="0"/>
              <a:t>    		byte,		case,		 	catch,	char,</a:t>
            </a:r>
          </a:p>
          <a:p>
            <a:r>
              <a:rPr lang="ko-KR" altLang="en-US" sz="1400" dirty="0"/>
              <a:t>    		volatile,	while,		true,		false,</a:t>
            </a:r>
          </a:p>
          <a:p>
            <a:r>
              <a:rPr lang="ko-KR" altLang="en-US" sz="1400" dirty="0"/>
              <a:t>			null</a:t>
            </a:r>
          </a:p>
          <a:p>
            <a:r>
              <a:rPr lang="ko-KR" altLang="en-US" sz="1400" dirty="0"/>
              <a:t>*/</a:t>
            </a:r>
          </a:p>
          <a:p>
            <a:r>
              <a:rPr lang="ko-KR" altLang="en-US" sz="1400" dirty="0"/>
              <a:t>    		abstract,	assert,	 	boolean,	break,</a:t>
            </a:r>
          </a:p>
          <a:p>
            <a:r>
              <a:rPr lang="ko-KR" altLang="en-US" sz="1400" dirty="0"/>
              <a:t>    		byte,		case,		 	catch,	char,</a:t>
            </a:r>
          </a:p>
          <a:p>
            <a:r>
              <a:rPr lang="ko-KR" altLang="en-US" sz="1400" dirty="0"/>
              <a:t>    		class,	const,	 	continue,	default,</a:t>
            </a:r>
          </a:p>
          <a:p>
            <a:r>
              <a:rPr lang="ko-KR" altLang="en-US" sz="1400" dirty="0"/>
              <a:t>    		do,		double,	 	else,		enum,</a:t>
            </a:r>
          </a:p>
          <a:p>
            <a:r>
              <a:rPr lang="ko-KR" altLang="en-US" sz="1400" dirty="0"/>
              <a:t>    		extends,	final,	 	finally,	float,</a:t>
            </a:r>
          </a:p>
          <a:p>
            <a:r>
              <a:rPr lang="ko-KR" altLang="en-US" sz="1400" dirty="0"/>
              <a:t>    		for,		goto,		 	if,		implements,</a:t>
            </a:r>
          </a:p>
          <a:p>
            <a:r>
              <a:rPr lang="ko-KR" altLang="en-US" sz="1400" dirty="0"/>
              <a:t>    		import,	instanceof,	int,		interface,</a:t>
            </a:r>
          </a:p>
          <a:p>
            <a:r>
              <a:rPr lang="ko-KR" altLang="en-US" sz="1400" dirty="0"/>
              <a:t>    		long,		native,	 	new,		package,</a:t>
            </a:r>
          </a:p>
          <a:p>
            <a:r>
              <a:rPr lang="ko-KR" altLang="en-US" sz="1400" dirty="0"/>
              <a:t>    		private,	protected, 	public,	return,</a:t>
            </a:r>
          </a:p>
          <a:p>
            <a:r>
              <a:rPr lang="ko-KR" altLang="en-US" sz="1400" dirty="0"/>
              <a:t>    		short,	static,	 	strictfp,	super,</a:t>
            </a:r>
          </a:p>
          <a:p>
            <a:r>
              <a:rPr lang="ko-KR" altLang="en-US" sz="1400" dirty="0"/>
              <a:t>    		switch,	synchronized,	this,		throw,</a:t>
            </a:r>
          </a:p>
          <a:p>
            <a:r>
              <a:rPr lang="ko-KR" altLang="en-US" sz="1400" dirty="0"/>
              <a:t>    		throws,	transient,	try,		void,</a:t>
            </a:r>
          </a:p>
          <a:p>
            <a:r>
              <a:rPr lang="ko-KR" altLang="en-US" sz="1400" dirty="0"/>
              <a:t>    		volatile,	while,		true,		false,</a:t>
            </a:r>
          </a:p>
          <a:p>
            <a:r>
              <a:rPr lang="ko-KR" altLang="en-US" sz="1400" dirty="0"/>
              <a:t>    		null</a:t>
            </a:r>
          </a:p>
          <a:p>
            <a:r>
              <a:rPr lang="ko-KR" altLang="en-US" sz="1400" dirty="0"/>
              <a:t>//    		abstract,	assert,	 	boolean,	break,</a:t>
            </a:r>
          </a:p>
          <a:p>
            <a:r>
              <a:rPr lang="ko-KR" altLang="en-US" sz="1400" dirty="0"/>
              <a:t>//    		byte,		case,		 	catch,	char,</a:t>
            </a:r>
          </a:p>
          <a:p>
            <a:r>
              <a:rPr lang="ko-KR" altLang="en-US" sz="1400" dirty="0"/>
              <a:t>    		"abstract",	"assert",	 	"boolean",	"break",</a:t>
            </a:r>
          </a:p>
        </p:txBody>
      </p:sp>
    </p:spTree>
    <p:extLst>
      <p:ext uri="{BB962C8B-B14F-4D97-AF65-F5344CB8AC3E}">
        <p14:creationId xmlns:p14="http://schemas.microsoft.com/office/powerpoint/2010/main" val="407650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4853" y="1423105"/>
            <a:ext cx="9958589" cy="5074487"/>
          </a:xfrm>
          <a:prstGeom prst="rect">
            <a:avLst/>
          </a:prstGeom>
        </p:spPr>
      </p:pic>
      <p:sp>
        <p:nvSpPr>
          <p:cNvPr id="3" name="Rectangle 2"/>
          <p:cNvSpPr/>
          <p:nvPr/>
        </p:nvSpPr>
        <p:spPr>
          <a:xfrm>
            <a:off x="373487" y="333708"/>
            <a:ext cx="11359167" cy="923330"/>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Case1.</a:t>
            </a:r>
            <a:r>
              <a:rPr lang="en-CA" altLang="ko-KR" b="0" baseline="0" dirty="0" smtClean="0">
                <a:solidFill>
                  <a:schemeClr val="tx1"/>
                </a:solidFill>
              </a:rPr>
              <a:t> </a:t>
            </a:r>
            <a:r>
              <a:rPr lang="en-CA" altLang="ko-KR" b="0" dirty="0" smtClean="0">
                <a:solidFill>
                  <a:schemeClr val="tx1"/>
                </a:solidFill>
              </a:rPr>
              <a:t>Normal case</a:t>
            </a:r>
            <a:r>
              <a:rPr lang="en-CA" altLang="ko-KR" b="0" baseline="0" dirty="0" smtClean="0">
                <a:solidFill>
                  <a:schemeClr val="tx1"/>
                </a:solidFill>
              </a:rPr>
              <a:t>: </a:t>
            </a:r>
          </a:p>
          <a:p>
            <a:r>
              <a:rPr lang="en-CA" altLang="ko-KR" dirty="0"/>
              <a:t> </a:t>
            </a:r>
            <a:r>
              <a:rPr lang="en-CA" altLang="ko-KR" dirty="0" smtClean="0"/>
              <a:t>       </a:t>
            </a:r>
            <a:r>
              <a:rPr lang="en-CA" altLang="ko-KR" b="0" baseline="0" dirty="0" smtClean="0">
                <a:solidFill>
                  <a:schemeClr val="tx1"/>
                </a:solidFill>
              </a:rPr>
              <a:t>Set</a:t>
            </a:r>
            <a:r>
              <a:rPr lang="en-CA" altLang="ko-KR" b="0" dirty="0" smtClean="0">
                <a:solidFill>
                  <a:schemeClr val="tx1"/>
                </a:solidFill>
              </a:rPr>
              <a:t> “test.java” in arguments field in IDE tool and run it </a:t>
            </a:r>
          </a:p>
          <a:p>
            <a:r>
              <a:rPr lang="en-CA" altLang="ko-KR" dirty="0"/>
              <a:t> </a:t>
            </a:r>
            <a:r>
              <a:rPr lang="en-CA" altLang="ko-KR" dirty="0" smtClean="0"/>
              <a:t>       </a:t>
            </a:r>
            <a:r>
              <a:rPr lang="en-CA" altLang="ko-KR" b="0" dirty="0" smtClean="0">
                <a:solidFill>
                  <a:schemeClr val="tx1"/>
                </a:solidFill>
              </a:rPr>
              <a:t>(or </a:t>
            </a:r>
            <a:r>
              <a:rPr lang="en-CA" altLang="ko-KR" dirty="0" smtClean="0"/>
              <a:t>run</a:t>
            </a:r>
            <a:r>
              <a:rPr lang="en-CA" altLang="ko-KR" b="0" u="none" dirty="0" smtClean="0">
                <a:solidFill>
                  <a:schemeClr val="tx1"/>
                </a:solidFill>
              </a:rPr>
              <a:t> “</a:t>
            </a:r>
            <a:r>
              <a:rPr lang="en-CA" altLang="ko-KR" dirty="0" smtClean="0">
                <a:solidFill>
                  <a:schemeClr val="dk1"/>
                </a:solidFill>
              </a:rPr>
              <a:t>java ca.jay.jac444.workshop4.W4Task1 test.java</a:t>
            </a:r>
            <a:r>
              <a:rPr lang="en-CA" altLang="ko-KR" dirty="0" smtClean="0"/>
              <a:t>” in command-line</a:t>
            </a:r>
            <a:r>
              <a:rPr lang="en-CA" altLang="ko-KR" b="0" dirty="0" smtClean="0">
                <a:solidFill>
                  <a:schemeClr val="tx1"/>
                </a:solidFill>
              </a:rPr>
              <a:t> </a:t>
            </a:r>
            <a:endParaRPr lang="ko-KR" altLang="en-US" dirty="0"/>
          </a:p>
        </p:txBody>
      </p:sp>
      <p:sp>
        <p:nvSpPr>
          <p:cNvPr id="4" name="Rectangle 3"/>
          <p:cNvSpPr/>
          <p:nvPr/>
        </p:nvSpPr>
        <p:spPr>
          <a:xfrm>
            <a:off x="4275787" y="2627290"/>
            <a:ext cx="3799268" cy="9659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2003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Case1.</a:t>
            </a:r>
            <a:r>
              <a:rPr lang="en-CA" altLang="ko-KR" b="0" baseline="0" dirty="0" smtClean="0">
                <a:solidFill>
                  <a:schemeClr val="tx1"/>
                </a:solidFill>
              </a:rPr>
              <a:t> </a:t>
            </a:r>
            <a:r>
              <a:rPr lang="en-CA" altLang="ko-KR" b="0" dirty="0" smtClean="0">
                <a:solidFill>
                  <a:schemeClr val="tx1"/>
                </a:solidFill>
              </a:rPr>
              <a:t>Normal case</a:t>
            </a:r>
            <a:r>
              <a:rPr lang="en-CA" altLang="ko-KR" b="0" baseline="0" dirty="0" smtClean="0">
                <a:solidFill>
                  <a:schemeClr val="tx1"/>
                </a:solidFill>
              </a:rPr>
              <a:t>: </a:t>
            </a:r>
          </a:p>
          <a:p>
            <a:r>
              <a:rPr lang="en-CA" altLang="ko-KR" dirty="0"/>
              <a:t> </a:t>
            </a:r>
            <a:r>
              <a:rPr lang="en-CA" altLang="ko-KR" dirty="0" smtClean="0"/>
              <a:t>       </a:t>
            </a:r>
            <a:r>
              <a:rPr lang="en-CA" altLang="ko-KR" b="0" baseline="0" dirty="0" smtClean="0">
                <a:solidFill>
                  <a:schemeClr val="tx1"/>
                </a:solidFill>
              </a:rPr>
              <a:t>Check the message:</a:t>
            </a:r>
            <a:r>
              <a:rPr lang="en-CA" altLang="ko-KR" b="0" dirty="0" smtClean="0">
                <a:solidFill>
                  <a:schemeClr val="tx1"/>
                </a:solidFill>
              </a:rPr>
              <a:t>  “</a:t>
            </a:r>
            <a:r>
              <a:rPr lang="en-US" altLang="ko-KR" dirty="0">
                <a:solidFill>
                  <a:schemeClr val="dk1"/>
                </a:solidFill>
              </a:rPr>
              <a:t>The number of keywords in test.java is </a:t>
            </a:r>
            <a:r>
              <a:rPr lang="en-US" altLang="ko-KR" dirty="0" smtClean="0">
                <a:solidFill>
                  <a:schemeClr val="dk1"/>
                </a:solidFill>
              </a:rPr>
              <a:t>53”</a:t>
            </a:r>
            <a:endParaRPr lang="ko-KR" altLang="en-US" sz="1400" b="0" dirty="0" smtClean="0">
              <a:solidFill>
                <a:schemeClr val="tx1"/>
              </a:solidFill>
            </a:endParaRPr>
          </a:p>
        </p:txBody>
      </p:sp>
      <p:pic>
        <p:nvPicPr>
          <p:cNvPr id="3" name="Picture 2"/>
          <p:cNvPicPr>
            <a:picLocks noChangeAspect="1"/>
          </p:cNvPicPr>
          <p:nvPr/>
        </p:nvPicPr>
        <p:blipFill>
          <a:blip r:embed="rId2"/>
          <a:stretch>
            <a:fillRect/>
          </a:stretch>
        </p:blipFill>
        <p:spPr>
          <a:xfrm>
            <a:off x="1267084" y="1609858"/>
            <a:ext cx="9856976" cy="5138603"/>
          </a:xfrm>
          <a:prstGeom prst="rect">
            <a:avLst/>
          </a:prstGeom>
        </p:spPr>
      </p:pic>
      <p:sp>
        <p:nvSpPr>
          <p:cNvPr id="7" name="Rectangle 6"/>
          <p:cNvSpPr/>
          <p:nvPr/>
        </p:nvSpPr>
        <p:spPr>
          <a:xfrm>
            <a:off x="3181082" y="4958366"/>
            <a:ext cx="3696235" cy="5666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Up Arrow Callout 7"/>
          <p:cNvSpPr/>
          <p:nvPr/>
        </p:nvSpPr>
        <p:spPr>
          <a:xfrm>
            <a:off x="3181082" y="5525037"/>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Normal </a:t>
            </a:r>
            <a:r>
              <a:rPr lang="en-CA" altLang="ko-KR" dirty="0" smtClean="0"/>
              <a:t>message is displayed</a:t>
            </a:r>
            <a:endParaRPr lang="ko-KR" altLang="en-US" dirty="0"/>
          </a:p>
        </p:txBody>
      </p:sp>
    </p:spTree>
    <p:extLst>
      <p:ext uri="{BB962C8B-B14F-4D97-AF65-F5344CB8AC3E}">
        <p14:creationId xmlns:p14="http://schemas.microsoft.com/office/powerpoint/2010/main" val="223161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6372" y="1426285"/>
            <a:ext cx="10135674" cy="5120006"/>
          </a:xfrm>
          <a:prstGeom prst="rect">
            <a:avLst/>
          </a:prstGeom>
        </p:spPr>
      </p:pic>
      <p:sp>
        <p:nvSpPr>
          <p:cNvPr id="3" name="Rectangle 2"/>
          <p:cNvSpPr/>
          <p:nvPr/>
        </p:nvSpPr>
        <p:spPr>
          <a:xfrm>
            <a:off x="373487" y="333708"/>
            <a:ext cx="11359167" cy="923330"/>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Case2.</a:t>
            </a:r>
            <a:r>
              <a:rPr lang="en-CA" altLang="ko-KR" b="0" baseline="0" dirty="0" smtClean="0">
                <a:solidFill>
                  <a:schemeClr val="tx1"/>
                </a:solidFill>
              </a:rPr>
              <a:t> </a:t>
            </a:r>
            <a:r>
              <a:rPr lang="en-CA" altLang="ko-KR" b="0" dirty="0" smtClean="0">
                <a:solidFill>
                  <a:schemeClr val="tx1"/>
                </a:solidFill>
              </a:rPr>
              <a:t>Missing command-line</a:t>
            </a:r>
            <a:r>
              <a:rPr lang="en-CA" altLang="ko-KR" b="0" baseline="0" dirty="0" smtClean="0">
                <a:solidFill>
                  <a:schemeClr val="tx1"/>
                </a:solidFill>
              </a:rPr>
              <a:t> argument for file: </a:t>
            </a:r>
          </a:p>
          <a:p>
            <a:r>
              <a:rPr lang="en-CA" altLang="ko-KR" dirty="0"/>
              <a:t> </a:t>
            </a:r>
            <a:r>
              <a:rPr lang="en-CA" altLang="ko-KR" dirty="0" smtClean="0"/>
              <a:t>       </a:t>
            </a:r>
            <a:r>
              <a:rPr lang="en-CA" altLang="ko-KR" b="0" baseline="0" dirty="0" smtClean="0">
                <a:solidFill>
                  <a:schemeClr val="tx1"/>
                </a:solidFill>
              </a:rPr>
              <a:t>Set</a:t>
            </a:r>
            <a:r>
              <a:rPr lang="en-CA" altLang="ko-KR" b="0" dirty="0" smtClean="0">
                <a:solidFill>
                  <a:schemeClr val="tx1"/>
                </a:solidFill>
              </a:rPr>
              <a:t> nothing in arguments field in IDE tool and run it </a:t>
            </a:r>
          </a:p>
          <a:p>
            <a:r>
              <a:rPr lang="en-CA" altLang="ko-KR" dirty="0"/>
              <a:t> </a:t>
            </a:r>
            <a:r>
              <a:rPr lang="en-CA" altLang="ko-KR" dirty="0" smtClean="0"/>
              <a:t>       </a:t>
            </a:r>
            <a:r>
              <a:rPr lang="en-CA" altLang="ko-KR" b="0" dirty="0" smtClean="0">
                <a:solidFill>
                  <a:schemeClr val="tx1"/>
                </a:solidFill>
              </a:rPr>
              <a:t>(or </a:t>
            </a:r>
            <a:r>
              <a:rPr lang="en-CA" altLang="ko-KR" dirty="0" smtClean="0"/>
              <a:t>run</a:t>
            </a:r>
            <a:r>
              <a:rPr lang="en-CA" altLang="ko-KR" b="0" u="none" dirty="0" smtClean="0">
                <a:solidFill>
                  <a:schemeClr val="tx1"/>
                </a:solidFill>
              </a:rPr>
              <a:t> “</a:t>
            </a:r>
            <a:r>
              <a:rPr lang="en-CA" altLang="ko-KR" dirty="0" smtClean="0">
                <a:solidFill>
                  <a:schemeClr val="dk1"/>
                </a:solidFill>
              </a:rPr>
              <a:t>java ca.jay.jac444.workshop4.W4Task1</a:t>
            </a:r>
            <a:r>
              <a:rPr lang="en-CA" altLang="ko-KR" dirty="0" smtClean="0"/>
              <a:t>” in command-line</a:t>
            </a:r>
            <a:r>
              <a:rPr lang="en-CA" altLang="ko-KR" b="0" dirty="0" smtClean="0">
                <a:solidFill>
                  <a:schemeClr val="tx1"/>
                </a:solidFill>
              </a:rPr>
              <a:t> </a:t>
            </a:r>
            <a:endParaRPr lang="ko-KR" altLang="en-US" dirty="0"/>
          </a:p>
        </p:txBody>
      </p:sp>
      <p:sp>
        <p:nvSpPr>
          <p:cNvPr id="6" name="Rectangle 5"/>
          <p:cNvSpPr/>
          <p:nvPr/>
        </p:nvSpPr>
        <p:spPr>
          <a:xfrm>
            <a:off x="4275787" y="2627290"/>
            <a:ext cx="3799268" cy="9659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1414529" y="1543493"/>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6143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493" y="1444708"/>
            <a:ext cx="9997224" cy="5050068"/>
          </a:xfrm>
          <a:prstGeom prst="rect">
            <a:avLst/>
          </a:prstGeom>
        </p:spPr>
      </p:pic>
      <p:sp>
        <p:nvSpPr>
          <p:cNvPr id="3" name="Rectangle 2"/>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Case2.</a:t>
            </a:r>
            <a:r>
              <a:rPr lang="en-CA" altLang="ko-KR" b="0" baseline="0" dirty="0" smtClean="0">
                <a:solidFill>
                  <a:schemeClr val="tx1"/>
                </a:solidFill>
              </a:rPr>
              <a:t> </a:t>
            </a:r>
            <a:r>
              <a:rPr lang="en-CA" altLang="ko-KR" b="0" dirty="0" smtClean="0">
                <a:solidFill>
                  <a:schemeClr val="tx1"/>
                </a:solidFill>
              </a:rPr>
              <a:t>Missing command-line</a:t>
            </a:r>
            <a:r>
              <a:rPr lang="en-CA" altLang="ko-KR" b="0" baseline="0" dirty="0" smtClean="0">
                <a:solidFill>
                  <a:schemeClr val="tx1"/>
                </a:solidFill>
              </a:rPr>
              <a:t> argument for file: </a:t>
            </a:r>
          </a:p>
          <a:p>
            <a:r>
              <a:rPr lang="en-CA" altLang="ko-KR" dirty="0"/>
              <a:t> </a:t>
            </a:r>
            <a:r>
              <a:rPr lang="en-CA" altLang="ko-KR" dirty="0" smtClean="0"/>
              <a:t>        </a:t>
            </a:r>
            <a:r>
              <a:rPr lang="en-CA" altLang="ko-KR" b="0" baseline="0" dirty="0" smtClean="0">
                <a:solidFill>
                  <a:schemeClr val="tx1"/>
                </a:solidFill>
              </a:rPr>
              <a:t>Check the error message:</a:t>
            </a:r>
            <a:r>
              <a:rPr lang="en-CA" altLang="ko-KR" b="0" dirty="0" smtClean="0">
                <a:solidFill>
                  <a:schemeClr val="tx1"/>
                </a:solidFill>
              </a:rPr>
              <a:t>  “</a:t>
            </a:r>
            <a:r>
              <a:rPr lang="en-US" altLang="ko-KR" dirty="0">
                <a:solidFill>
                  <a:schemeClr val="dk1"/>
                </a:solidFill>
              </a:rPr>
              <a:t>It needs a command-line arguments for a file name</a:t>
            </a:r>
            <a:r>
              <a:rPr lang="en-US" altLang="ko-KR" dirty="0" smtClean="0">
                <a:solidFill>
                  <a:schemeClr val="dk1"/>
                </a:solidFill>
              </a:rPr>
              <a:t>”</a:t>
            </a:r>
            <a:endParaRPr lang="ko-KR" altLang="en-US" sz="1400" b="0" dirty="0" smtClean="0">
              <a:solidFill>
                <a:schemeClr val="tx1"/>
              </a:solidFill>
            </a:endParaRPr>
          </a:p>
        </p:txBody>
      </p:sp>
      <p:sp>
        <p:nvSpPr>
          <p:cNvPr id="4" name="Rectangle 3"/>
          <p:cNvSpPr/>
          <p:nvPr/>
        </p:nvSpPr>
        <p:spPr>
          <a:xfrm>
            <a:off x="3181082" y="4958366"/>
            <a:ext cx="3696235" cy="5666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Up Arrow Callout 4"/>
          <p:cNvSpPr/>
          <p:nvPr/>
        </p:nvSpPr>
        <p:spPr>
          <a:xfrm>
            <a:off x="3181082" y="5525037"/>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spTree>
    <p:extLst>
      <p:ext uri="{BB962C8B-B14F-4D97-AF65-F5344CB8AC3E}">
        <p14:creationId xmlns:p14="http://schemas.microsoft.com/office/powerpoint/2010/main" val="2037638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4248" y="1361218"/>
            <a:ext cx="10372121" cy="5182256"/>
          </a:xfrm>
          <a:prstGeom prst="rect">
            <a:avLst/>
          </a:prstGeom>
        </p:spPr>
      </p:pic>
      <p:sp>
        <p:nvSpPr>
          <p:cNvPr id="3" name="Rectangle 2"/>
          <p:cNvSpPr/>
          <p:nvPr/>
        </p:nvSpPr>
        <p:spPr>
          <a:xfrm>
            <a:off x="373487" y="333708"/>
            <a:ext cx="11359167" cy="923330"/>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Case3.</a:t>
            </a:r>
            <a:r>
              <a:rPr lang="en-CA" altLang="ko-KR" b="0" baseline="0" dirty="0" smtClean="0">
                <a:solidFill>
                  <a:schemeClr val="tx1"/>
                </a:solidFill>
              </a:rPr>
              <a:t> command-line argument is not .java file: </a:t>
            </a:r>
          </a:p>
          <a:p>
            <a:r>
              <a:rPr lang="en-CA" altLang="ko-KR" dirty="0"/>
              <a:t> </a:t>
            </a:r>
            <a:r>
              <a:rPr lang="en-CA" altLang="ko-KR" dirty="0" smtClean="0"/>
              <a:t>       </a:t>
            </a:r>
            <a:r>
              <a:rPr lang="en-CA" altLang="ko-KR" b="0" baseline="0" dirty="0" smtClean="0">
                <a:solidFill>
                  <a:schemeClr val="tx1"/>
                </a:solidFill>
              </a:rPr>
              <a:t>Set</a:t>
            </a:r>
            <a:r>
              <a:rPr lang="en-CA" altLang="ko-KR" b="0" dirty="0" smtClean="0">
                <a:solidFill>
                  <a:schemeClr val="tx1"/>
                </a:solidFill>
              </a:rPr>
              <a:t> “</a:t>
            </a:r>
            <a:r>
              <a:rPr lang="en-CA" altLang="ko-KR" b="0" dirty="0" err="1" smtClean="0">
                <a:solidFill>
                  <a:schemeClr val="tx1"/>
                </a:solidFill>
              </a:rPr>
              <a:t>test.jsp</a:t>
            </a:r>
            <a:r>
              <a:rPr lang="en-CA" altLang="ko-KR" b="0" dirty="0" smtClean="0">
                <a:solidFill>
                  <a:schemeClr val="tx1"/>
                </a:solidFill>
              </a:rPr>
              <a:t>” in arguments field in IDE tool and run it </a:t>
            </a:r>
          </a:p>
          <a:p>
            <a:r>
              <a:rPr lang="en-CA" altLang="ko-KR" dirty="0"/>
              <a:t> </a:t>
            </a:r>
            <a:r>
              <a:rPr lang="en-CA" altLang="ko-KR" dirty="0" smtClean="0"/>
              <a:t>       </a:t>
            </a:r>
            <a:r>
              <a:rPr lang="en-CA" altLang="ko-KR" b="0" dirty="0" smtClean="0">
                <a:solidFill>
                  <a:schemeClr val="tx1"/>
                </a:solidFill>
              </a:rPr>
              <a:t>(or </a:t>
            </a:r>
            <a:r>
              <a:rPr lang="en-CA" altLang="ko-KR" dirty="0" smtClean="0"/>
              <a:t>run</a:t>
            </a:r>
            <a:r>
              <a:rPr lang="en-CA" altLang="ko-KR" b="0" u="none" dirty="0" smtClean="0">
                <a:solidFill>
                  <a:schemeClr val="tx1"/>
                </a:solidFill>
              </a:rPr>
              <a:t> “</a:t>
            </a:r>
            <a:r>
              <a:rPr lang="en-CA" altLang="ko-KR" dirty="0" smtClean="0">
                <a:solidFill>
                  <a:schemeClr val="dk1"/>
                </a:solidFill>
              </a:rPr>
              <a:t>java </a:t>
            </a:r>
            <a:r>
              <a:rPr lang="en-CA" altLang="ko-KR" dirty="0">
                <a:solidFill>
                  <a:schemeClr val="dk1"/>
                </a:solidFill>
              </a:rPr>
              <a:t>ca.jay.jac444.workshop4.W4Task1</a:t>
            </a:r>
            <a:r>
              <a:rPr lang="ko-KR" altLang="en-US" dirty="0"/>
              <a:t> </a:t>
            </a:r>
            <a:r>
              <a:rPr lang="en-CA" altLang="ko-KR" dirty="0" err="1" smtClean="0"/>
              <a:t>test.jsp</a:t>
            </a:r>
            <a:r>
              <a:rPr lang="en-CA" altLang="ko-KR" dirty="0" smtClean="0"/>
              <a:t>” in command-line</a:t>
            </a:r>
            <a:r>
              <a:rPr lang="en-CA" altLang="ko-KR" b="0" dirty="0" smtClean="0">
                <a:solidFill>
                  <a:schemeClr val="tx1"/>
                </a:solidFill>
              </a:rPr>
              <a:t> </a:t>
            </a:r>
            <a:endParaRPr lang="ko-KR" altLang="en-US" dirty="0"/>
          </a:p>
        </p:txBody>
      </p:sp>
      <p:sp>
        <p:nvSpPr>
          <p:cNvPr id="4" name="Rectangle 3"/>
          <p:cNvSpPr/>
          <p:nvPr/>
        </p:nvSpPr>
        <p:spPr>
          <a:xfrm>
            <a:off x="4456091" y="2614411"/>
            <a:ext cx="3799268" cy="9659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p:nvSpPr>
        <p:spPr>
          <a:xfrm>
            <a:off x="1079679" y="1504857"/>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5489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23492" y="1609768"/>
            <a:ext cx="9995817" cy="4964761"/>
          </a:xfrm>
          <a:prstGeom prst="rect">
            <a:avLst/>
          </a:prstGeom>
        </p:spPr>
      </p:pic>
      <p:sp>
        <p:nvSpPr>
          <p:cNvPr id="4" name="Rectangle 3"/>
          <p:cNvSpPr/>
          <p:nvPr/>
        </p:nvSpPr>
        <p:spPr>
          <a:xfrm>
            <a:off x="373487" y="333708"/>
            <a:ext cx="11359167" cy="646331"/>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Case3.</a:t>
            </a:r>
            <a:r>
              <a:rPr lang="en-CA" altLang="ko-KR" b="0" baseline="0" dirty="0" smtClean="0">
                <a:solidFill>
                  <a:schemeClr val="tx1"/>
                </a:solidFill>
              </a:rPr>
              <a:t> command-line argument is not .java file: </a:t>
            </a:r>
          </a:p>
          <a:p>
            <a:r>
              <a:rPr lang="en-CA" altLang="ko-KR" dirty="0"/>
              <a:t> </a:t>
            </a:r>
            <a:r>
              <a:rPr lang="en-CA" altLang="ko-KR" dirty="0" smtClean="0"/>
              <a:t>       </a:t>
            </a:r>
            <a:r>
              <a:rPr lang="en-CA" altLang="ko-KR" b="0" baseline="0" dirty="0" smtClean="0">
                <a:solidFill>
                  <a:schemeClr val="tx1"/>
                </a:solidFill>
              </a:rPr>
              <a:t>Check the error message:</a:t>
            </a:r>
            <a:r>
              <a:rPr lang="en-CA" altLang="ko-KR" b="0" dirty="0" smtClean="0">
                <a:solidFill>
                  <a:schemeClr val="tx1"/>
                </a:solidFill>
              </a:rPr>
              <a:t>  “</a:t>
            </a:r>
            <a:r>
              <a:rPr lang="en-US" altLang="ko-KR" dirty="0" smtClean="0">
                <a:solidFill>
                  <a:schemeClr val="dk1"/>
                </a:solidFill>
              </a:rPr>
              <a:t>The </a:t>
            </a:r>
            <a:r>
              <a:rPr lang="en-US" altLang="ko-KR" dirty="0">
                <a:solidFill>
                  <a:schemeClr val="dk1"/>
                </a:solidFill>
              </a:rPr>
              <a:t>input file is not .java file</a:t>
            </a:r>
            <a:r>
              <a:rPr lang="en-US" altLang="ko-KR" dirty="0" smtClean="0">
                <a:solidFill>
                  <a:schemeClr val="dk1"/>
                </a:solidFill>
              </a:rPr>
              <a:t>.”</a:t>
            </a:r>
            <a:endParaRPr lang="ko-KR" altLang="en-US" sz="1400" b="0" dirty="0" smtClean="0">
              <a:solidFill>
                <a:schemeClr val="tx1"/>
              </a:solidFill>
            </a:endParaRPr>
          </a:p>
        </p:txBody>
      </p:sp>
      <p:sp>
        <p:nvSpPr>
          <p:cNvPr id="5" name="Rectangle 4"/>
          <p:cNvSpPr/>
          <p:nvPr/>
        </p:nvSpPr>
        <p:spPr>
          <a:xfrm>
            <a:off x="3181082" y="4958366"/>
            <a:ext cx="3696235" cy="5666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Up Arrow Callout 5"/>
          <p:cNvSpPr/>
          <p:nvPr/>
        </p:nvSpPr>
        <p:spPr>
          <a:xfrm>
            <a:off x="3181082" y="5525037"/>
            <a:ext cx="3696236" cy="87576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ko-KR" dirty="0" smtClean="0"/>
              <a:t>Error message is displayed</a:t>
            </a:r>
            <a:endParaRPr lang="ko-KR" altLang="en-US" dirty="0"/>
          </a:p>
        </p:txBody>
      </p:sp>
    </p:spTree>
    <p:extLst>
      <p:ext uri="{BB962C8B-B14F-4D97-AF65-F5344CB8AC3E}">
        <p14:creationId xmlns:p14="http://schemas.microsoft.com/office/powerpoint/2010/main" val="3842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487" y="333708"/>
            <a:ext cx="11359167" cy="923330"/>
          </a:xfrm>
          <a:prstGeom prst="rect">
            <a:avLst/>
          </a:prstGeom>
          <a:solidFill>
            <a:schemeClr val="accent4">
              <a:lumMod val="20000"/>
              <a:lumOff val="80000"/>
            </a:schemeClr>
          </a:solidFill>
        </p:spPr>
        <p:txBody>
          <a:bodyPr wrap="square">
            <a:spAutoFit/>
          </a:bodyPr>
          <a:lstStyle/>
          <a:p>
            <a:r>
              <a:rPr lang="en-CA" altLang="ko-KR" b="0" dirty="0" smtClean="0">
                <a:solidFill>
                  <a:schemeClr val="tx1"/>
                </a:solidFill>
              </a:rPr>
              <a:t>Case4.</a:t>
            </a:r>
            <a:r>
              <a:rPr lang="en-CA" altLang="ko-KR" b="0" baseline="0" dirty="0" smtClean="0">
                <a:solidFill>
                  <a:schemeClr val="tx1"/>
                </a:solidFill>
              </a:rPr>
              <a:t> </a:t>
            </a:r>
            <a:r>
              <a:rPr lang="en-US" altLang="ko-KR" dirty="0"/>
              <a:t>File not found</a:t>
            </a:r>
            <a:r>
              <a:rPr lang="en-CA" altLang="ko-KR" b="0" baseline="0" dirty="0" smtClean="0">
                <a:solidFill>
                  <a:schemeClr val="tx1"/>
                </a:solidFill>
              </a:rPr>
              <a:t>: </a:t>
            </a:r>
            <a:endParaRPr lang="en-CA" altLang="ko-KR" b="0" baseline="0" dirty="0" smtClean="0">
              <a:solidFill>
                <a:schemeClr val="tx1"/>
              </a:solidFill>
            </a:endParaRPr>
          </a:p>
          <a:p>
            <a:r>
              <a:rPr lang="en-CA" altLang="ko-KR" dirty="0"/>
              <a:t> </a:t>
            </a:r>
            <a:r>
              <a:rPr lang="en-CA" altLang="ko-KR" dirty="0" smtClean="0"/>
              <a:t>       </a:t>
            </a:r>
            <a:r>
              <a:rPr lang="en-CA" altLang="ko-KR" b="0" baseline="0" dirty="0" smtClean="0">
                <a:solidFill>
                  <a:schemeClr val="tx1"/>
                </a:solidFill>
              </a:rPr>
              <a:t>Set</a:t>
            </a:r>
            <a:r>
              <a:rPr lang="en-CA" altLang="ko-KR" b="0" dirty="0" smtClean="0">
                <a:solidFill>
                  <a:schemeClr val="tx1"/>
                </a:solidFill>
              </a:rPr>
              <a:t> </a:t>
            </a:r>
            <a:r>
              <a:rPr lang="en-CA" altLang="ko-KR" b="0" dirty="0" smtClean="0">
                <a:solidFill>
                  <a:schemeClr val="tx1"/>
                </a:solidFill>
              </a:rPr>
              <a:t>“</a:t>
            </a:r>
            <a:r>
              <a:rPr lang="en-CA" altLang="ko-KR" b="0" dirty="0" smtClean="0">
                <a:solidFill>
                  <a:srgbClr val="FF0000"/>
                </a:solidFill>
              </a:rPr>
              <a:t>a.java</a:t>
            </a:r>
            <a:r>
              <a:rPr lang="en-CA" altLang="ko-KR" b="0" dirty="0" smtClean="0">
                <a:solidFill>
                  <a:schemeClr val="tx1"/>
                </a:solidFill>
              </a:rPr>
              <a:t>” </a:t>
            </a:r>
            <a:r>
              <a:rPr lang="en-CA" altLang="ko-KR" b="0" dirty="0" smtClean="0">
                <a:solidFill>
                  <a:schemeClr val="tx1"/>
                </a:solidFill>
              </a:rPr>
              <a:t>in arguments field in IDE tool and run it </a:t>
            </a:r>
          </a:p>
          <a:p>
            <a:r>
              <a:rPr lang="en-CA" altLang="ko-KR" dirty="0"/>
              <a:t> </a:t>
            </a:r>
            <a:r>
              <a:rPr lang="en-CA" altLang="ko-KR" dirty="0" smtClean="0"/>
              <a:t>       </a:t>
            </a:r>
            <a:r>
              <a:rPr lang="en-CA" altLang="ko-KR" b="0" dirty="0" smtClean="0">
                <a:solidFill>
                  <a:schemeClr val="tx1"/>
                </a:solidFill>
              </a:rPr>
              <a:t>(or </a:t>
            </a:r>
            <a:r>
              <a:rPr lang="en-CA" altLang="ko-KR" dirty="0" smtClean="0"/>
              <a:t>run</a:t>
            </a:r>
            <a:r>
              <a:rPr lang="en-CA" altLang="ko-KR" b="0" u="none" dirty="0" smtClean="0">
                <a:solidFill>
                  <a:schemeClr val="tx1"/>
                </a:solidFill>
              </a:rPr>
              <a:t> “</a:t>
            </a:r>
            <a:r>
              <a:rPr lang="en-CA" altLang="ko-KR" dirty="0" smtClean="0">
                <a:solidFill>
                  <a:schemeClr val="dk1"/>
                </a:solidFill>
              </a:rPr>
              <a:t>java </a:t>
            </a:r>
            <a:r>
              <a:rPr lang="en-CA" altLang="ko-KR" dirty="0">
                <a:solidFill>
                  <a:schemeClr val="dk1"/>
                </a:solidFill>
              </a:rPr>
              <a:t>ca.jay.jac444.workshop4.W4Task1</a:t>
            </a:r>
            <a:r>
              <a:rPr lang="ko-KR" altLang="en-US" dirty="0"/>
              <a:t> </a:t>
            </a:r>
            <a:r>
              <a:rPr lang="en-US" altLang="ko-KR" dirty="0" smtClean="0">
                <a:solidFill>
                  <a:srgbClr val="FF0000"/>
                </a:solidFill>
              </a:rPr>
              <a:t>a</a:t>
            </a:r>
            <a:r>
              <a:rPr lang="en-CA" altLang="ko-KR" dirty="0" smtClean="0">
                <a:solidFill>
                  <a:srgbClr val="FF0000"/>
                </a:solidFill>
              </a:rPr>
              <a:t>.java</a:t>
            </a:r>
            <a:r>
              <a:rPr lang="en-CA" altLang="ko-KR" dirty="0" smtClean="0"/>
              <a:t>” </a:t>
            </a:r>
            <a:r>
              <a:rPr lang="en-CA" altLang="ko-KR" dirty="0" smtClean="0"/>
              <a:t>in command-line</a:t>
            </a:r>
            <a:r>
              <a:rPr lang="en-CA" altLang="ko-KR" b="0" dirty="0" smtClean="0">
                <a:solidFill>
                  <a:schemeClr val="tx1"/>
                </a:solidFill>
              </a:rPr>
              <a:t> </a:t>
            </a:r>
            <a:endParaRPr lang="ko-KR" altLang="en-US" dirty="0"/>
          </a:p>
        </p:txBody>
      </p:sp>
      <p:pic>
        <p:nvPicPr>
          <p:cNvPr id="6" name="Picture 5"/>
          <p:cNvPicPr>
            <a:picLocks noChangeAspect="1"/>
          </p:cNvPicPr>
          <p:nvPr/>
        </p:nvPicPr>
        <p:blipFill>
          <a:blip r:embed="rId2"/>
          <a:stretch>
            <a:fillRect/>
          </a:stretch>
        </p:blipFill>
        <p:spPr>
          <a:xfrm>
            <a:off x="914400" y="1382861"/>
            <a:ext cx="9453696" cy="4851520"/>
          </a:xfrm>
          <a:prstGeom prst="rect">
            <a:avLst/>
          </a:prstGeom>
        </p:spPr>
      </p:pic>
      <p:sp>
        <p:nvSpPr>
          <p:cNvPr id="7" name="Rectangle 6"/>
          <p:cNvSpPr/>
          <p:nvPr/>
        </p:nvSpPr>
        <p:spPr>
          <a:xfrm>
            <a:off x="3683359" y="2614411"/>
            <a:ext cx="3799268" cy="9659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1079679" y="1504857"/>
            <a:ext cx="1882462" cy="2595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83318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412</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맑은 고딕</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jongkuk lee</dc:creator>
  <cp:lastModifiedBy>jongkuk lee</cp:lastModifiedBy>
  <cp:revision>20</cp:revision>
  <dcterms:created xsi:type="dcterms:W3CDTF">2017-12-20T17:17:34Z</dcterms:created>
  <dcterms:modified xsi:type="dcterms:W3CDTF">2017-12-21T01:59:59Z</dcterms:modified>
</cp:coreProperties>
</file>