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3" r:id="rId3"/>
    <p:sldId id="273" r:id="rId4"/>
    <p:sldId id="279" r:id="rId5"/>
    <p:sldId id="257" r:id="rId6"/>
    <p:sldId id="258" r:id="rId7"/>
    <p:sldId id="265" r:id="rId8"/>
    <p:sldId id="266" r:id="rId9"/>
    <p:sldId id="267" r:id="rId10"/>
    <p:sldId id="268" r:id="rId11"/>
    <p:sldId id="270" r:id="rId12"/>
    <p:sldId id="271" r:id="rId13"/>
    <p:sldId id="272" r:id="rId14"/>
    <p:sldId id="274" r:id="rId15"/>
    <p:sldId id="275" r:id="rId16"/>
    <p:sldId id="278" r:id="rId17"/>
    <p:sldId id="276" r:id="rId18"/>
    <p:sldId id="277" r:id="rId19"/>
    <p:sldId id="280" r:id="rId20"/>
    <p:sldId id="281" r:id="rId21"/>
    <p:sldId id="282" r:id="rId22"/>
    <p:sldId id="283"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03" autoAdjust="0"/>
    <p:restoredTop sz="94660"/>
  </p:normalViewPr>
  <p:slideViewPr>
    <p:cSldViewPr snapToGrid="0">
      <p:cViewPr varScale="1">
        <p:scale>
          <a:sx n="74" d="100"/>
          <a:sy n="74" d="100"/>
        </p:scale>
        <p:origin x="8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smtClean="0"/>
              <a:t>Click to edit Master title style</a:t>
            </a:r>
            <a:endParaRPr lang="ko-KR"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smtClean="0"/>
              <a:t>Click to edit Master subtitle style</a:t>
            </a:r>
            <a:endParaRPr lang="ko-KR" altLang="en-US"/>
          </a:p>
        </p:txBody>
      </p:sp>
      <p:sp>
        <p:nvSpPr>
          <p:cNvPr id="4" name="Date Placeholder 3"/>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249769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404208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272713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idx="1"/>
          </p:nvPr>
        </p:nvSpPr>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356098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415075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Date Placeholder 4"/>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1394204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ko-KR" smtClean="0"/>
              <a:t>Click to edit Master title style</a:t>
            </a:r>
            <a:endParaRPr lang="ko-KR"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7" name="Date Placeholder 6"/>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132673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Date Placeholder 2"/>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305923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9696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smtClean="0"/>
              <a:t>Click to edit Master title style</a:t>
            </a:r>
            <a:endParaRPr lang="ko-KR"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978146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smtClean="0"/>
              <a:t>Click to edit Master title style</a:t>
            </a:r>
            <a:endParaRPr lang="ko-KR"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40969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smtClean="0"/>
              <a:t>Click to edit Master title style</a:t>
            </a:r>
            <a:endParaRPr lang="ko-KR"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8EC07-F068-4237-BA35-13EA1BF3F571}" type="datetimeFigureOut">
              <a:rPr lang="ko-KR" altLang="en-US" smtClean="0"/>
              <a:t>2017-12-20</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1658070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1013" y="426617"/>
            <a:ext cx="10758153" cy="6340197"/>
          </a:xfrm>
          <a:prstGeom prst="rect">
            <a:avLst/>
          </a:prstGeom>
          <a:solidFill>
            <a:schemeClr val="accent5">
              <a:lumMod val="20000"/>
              <a:lumOff val="80000"/>
            </a:schemeClr>
          </a:solidFill>
          <a:ln>
            <a:solidFill>
              <a:schemeClr val="bg1">
                <a:lumMod val="50000"/>
              </a:schemeClr>
            </a:solidFill>
          </a:ln>
        </p:spPr>
        <p:txBody>
          <a:bodyPr wrap="square">
            <a:spAutoFit/>
          </a:bodyPr>
          <a:lstStyle/>
          <a:p>
            <a:r>
              <a:rPr lang="en-CA" altLang="ko-KR" sz="1400" b="1" dirty="0" smtClean="0">
                <a:solidFill>
                  <a:srgbClr val="FF0000"/>
                </a:solidFill>
              </a:rPr>
              <a:t>Task2</a:t>
            </a:r>
            <a:r>
              <a:rPr lang="en-CA" altLang="ko-KR" sz="1400" dirty="0" smtClean="0"/>
              <a:t>: </a:t>
            </a:r>
            <a:r>
              <a:rPr lang="en-US" altLang="ko-KR" sz="1400" dirty="0"/>
              <a:t>Banks lend money to each other. In tough economic times, if a bank goes bankrupt, it may not be able to pay back the loan. A bank’s total assets are its current balance plus its loans to other banks. The diagram below shows five banks. The banks’ current balances are 25, 125, 175, 75, and 181 million dollars, respectively. The directed edge from node 1 to node 2 indicates that bank 1 lends 40 million dollars to bank 2. </a:t>
            </a:r>
            <a:r>
              <a:rPr lang="en-US" altLang="ko-KR" sz="1400" dirty="0" smtClean="0"/>
              <a:t> </a:t>
            </a:r>
            <a:endParaRPr lang="en-US" altLang="ko-KR" sz="1400" dirty="0"/>
          </a:p>
          <a:p>
            <a:r>
              <a:rPr lang="en-US" altLang="ko-KR" sz="1400" dirty="0"/>
              <a:t>If a bank’s total assets are under a certain limit, the bank is unsafe. The money it borrowed cannot be returned to the lender, and the lender cannot count the loan in its total assets. Consequently, the lender may also be unsafe, if its total assets are under the limit. </a:t>
            </a:r>
          </a:p>
          <a:p>
            <a:r>
              <a:rPr lang="en-US" altLang="ko-KR" sz="1400" dirty="0"/>
              <a:t>Write a program to find all the unsafe banks. Your program reads the input as follows.  </a:t>
            </a:r>
          </a:p>
          <a:p>
            <a:r>
              <a:rPr lang="en-US" altLang="ko-KR" sz="1400" dirty="0" smtClean="0"/>
              <a:t>1. It </a:t>
            </a:r>
            <a:r>
              <a:rPr lang="en-US" altLang="ko-KR" sz="1400" dirty="0"/>
              <a:t>first reads two integers n and limit, where n indicates the number of banks and limit is the minimum total assets for keeping a bank safe.  </a:t>
            </a:r>
          </a:p>
          <a:p>
            <a:r>
              <a:rPr lang="en-US" altLang="ko-KR" sz="1400" dirty="0"/>
              <a:t>2</a:t>
            </a:r>
            <a:r>
              <a:rPr lang="en-US" altLang="ko-KR" sz="1400" dirty="0" smtClean="0"/>
              <a:t>. It </a:t>
            </a:r>
            <a:r>
              <a:rPr lang="en-US" altLang="ko-KR" sz="1400" dirty="0"/>
              <a:t>then reads n lines that describe the information for n banks with IDs from 0 to n-1. </a:t>
            </a:r>
          </a:p>
          <a:p>
            <a:r>
              <a:rPr lang="en-US" altLang="ko-KR" sz="1400" dirty="0"/>
              <a:t>The first number in the line is the bank’s balance, the second number indicates the number of banks that borrowed money from the bank, and the rest are pairs of two numbers. Each pair describes a borrower. The first number in the pair is the borrower’s ID and the second is the amount borrowed. For example, the input for the five banks in above picture is as follows (note that the limit is 201): </a:t>
            </a:r>
          </a:p>
          <a:p>
            <a:r>
              <a:rPr lang="en-US" altLang="ko-KR" sz="1400" dirty="0"/>
              <a:t>Number of banks: 5 </a:t>
            </a:r>
          </a:p>
          <a:p>
            <a:r>
              <a:rPr lang="en-US" altLang="ko-KR" sz="1400" dirty="0"/>
              <a:t>Minimum asset limit: 201 </a:t>
            </a:r>
          </a:p>
          <a:p>
            <a:r>
              <a:rPr lang="en-US" altLang="ko-KR" sz="1400" dirty="0"/>
              <a:t>Bank # 0 </a:t>
            </a:r>
            <a:r>
              <a:rPr lang="en-US" altLang="ko-KR" sz="1400" dirty="0" smtClean="0"/>
              <a:t>-&gt; </a:t>
            </a:r>
            <a:r>
              <a:rPr lang="en-US" altLang="ko-KR" sz="1400" dirty="0"/>
              <a:t>Balance: 25 </a:t>
            </a:r>
            <a:r>
              <a:rPr lang="en-US" altLang="ko-KR" sz="1400" dirty="0" smtClean="0"/>
              <a:t>-&gt; </a:t>
            </a:r>
            <a:r>
              <a:rPr lang="en-US" altLang="ko-KR" sz="1400" dirty="0"/>
              <a:t>Number of banks </a:t>
            </a:r>
            <a:r>
              <a:rPr lang="en-US" altLang="ko-KR" sz="1400" dirty="0" smtClean="0"/>
              <a:t>Loaned: </a:t>
            </a:r>
            <a:r>
              <a:rPr lang="en-US" altLang="ko-KR" sz="1400" dirty="0"/>
              <a:t>2 </a:t>
            </a:r>
            <a:r>
              <a:rPr lang="en-US" altLang="ko-KR" sz="1400" dirty="0" smtClean="0"/>
              <a:t>-&gt; </a:t>
            </a:r>
            <a:r>
              <a:rPr lang="en-US" altLang="ko-KR" sz="1400" dirty="0"/>
              <a:t>Bank ID: 1 -&gt;</a:t>
            </a:r>
            <a:r>
              <a:rPr lang="en-US" altLang="ko-KR" sz="1400" dirty="0" smtClean="0"/>
              <a:t> </a:t>
            </a:r>
            <a:r>
              <a:rPr lang="en-US" altLang="ko-KR" sz="1400" dirty="0"/>
              <a:t>Amount: 100.5 -&gt;</a:t>
            </a:r>
            <a:r>
              <a:rPr lang="en-US" altLang="ko-KR" sz="1400" dirty="0" smtClean="0"/>
              <a:t> </a:t>
            </a:r>
            <a:r>
              <a:rPr lang="en-US" altLang="ko-KR" sz="1400" dirty="0"/>
              <a:t>Bank ID: 4 -&gt;</a:t>
            </a:r>
            <a:r>
              <a:rPr lang="en-US" altLang="ko-KR" sz="1400" dirty="0" smtClean="0"/>
              <a:t> </a:t>
            </a:r>
            <a:r>
              <a:rPr lang="en-US" altLang="ko-KR" sz="1400" dirty="0"/>
              <a:t>Amount: 320.5 </a:t>
            </a:r>
          </a:p>
          <a:p>
            <a:r>
              <a:rPr lang="en-US" altLang="ko-KR" sz="1400" dirty="0"/>
              <a:t>Bank # 1 -&gt;</a:t>
            </a:r>
            <a:r>
              <a:rPr lang="en-US" altLang="ko-KR" sz="1400" dirty="0" smtClean="0"/>
              <a:t> </a:t>
            </a:r>
            <a:r>
              <a:rPr lang="en-US" altLang="ko-KR" sz="1400" dirty="0"/>
              <a:t>Balance: 125 -&gt;</a:t>
            </a:r>
            <a:r>
              <a:rPr lang="en-US" altLang="ko-KR" sz="1400" dirty="0" smtClean="0"/>
              <a:t> </a:t>
            </a:r>
            <a:r>
              <a:rPr lang="en-US" altLang="ko-KR" sz="1400" dirty="0"/>
              <a:t>Number of banks Loaned: 2 -&gt; </a:t>
            </a:r>
            <a:r>
              <a:rPr lang="en-US" altLang="ko-KR" sz="1400" dirty="0" smtClean="0"/>
              <a:t>Bank </a:t>
            </a:r>
            <a:r>
              <a:rPr lang="en-US" altLang="ko-KR" sz="1400" dirty="0"/>
              <a:t>ID: 2 -&gt; </a:t>
            </a:r>
            <a:r>
              <a:rPr lang="en-US" altLang="ko-KR" sz="1400" dirty="0" smtClean="0"/>
              <a:t>Amount</a:t>
            </a:r>
            <a:r>
              <a:rPr lang="en-US" altLang="ko-KR" sz="1400" dirty="0"/>
              <a:t>: 40 -&gt; </a:t>
            </a:r>
            <a:r>
              <a:rPr lang="en-US" altLang="ko-KR" sz="1400" dirty="0" smtClean="0"/>
              <a:t>Bank </a:t>
            </a:r>
            <a:r>
              <a:rPr lang="en-US" altLang="ko-KR" sz="1400" dirty="0"/>
              <a:t>ID: 3 -&gt; </a:t>
            </a:r>
            <a:r>
              <a:rPr lang="en-US" altLang="ko-KR" sz="1400" dirty="0" smtClean="0"/>
              <a:t>Amount</a:t>
            </a:r>
            <a:r>
              <a:rPr lang="en-US" altLang="ko-KR" sz="1400" dirty="0"/>
              <a:t>: 85 </a:t>
            </a:r>
          </a:p>
          <a:p>
            <a:r>
              <a:rPr lang="en-US" altLang="ko-KR" sz="1400" dirty="0"/>
              <a:t>Bank # 2 -&gt; </a:t>
            </a:r>
            <a:r>
              <a:rPr lang="en-US" altLang="ko-KR" sz="1400" dirty="0" smtClean="0"/>
              <a:t>Balance</a:t>
            </a:r>
            <a:r>
              <a:rPr lang="en-US" altLang="ko-KR" sz="1400" dirty="0"/>
              <a:t>: 175 -&gt; </a:t>
            </a:r>
            <a:r>
              <a:rPr lang="en-US" altLang="ko-KR" sz="1400" dirty="0" smtClean="0"/>
              <a:t>Number </a:t>
            </a:r>
            <a:r>
              <a:rPr lang="en-US" altLang="ko-KR" sz="1400" dirty="0"/>
              <a:t>of banks Loaned: 2 -&gt; </a:t>
            </a:r>
            <a:r>
              <a:rPr lang="en-US" altLang="ko-KR" sz="1400" dirty="0" smtClean="0"/>
              <a:t>Bank </a:t>
            </a:r>
            <a:r>
              <a:rPr lang="en-US" altLang="ko-KR" sz="1400" dirty="0"/>
              <a:t>ID: 0 -&gt; </a:t>
            </a:r>
            <a:r>
              <a:rPr lang="en-US" altLang="ko-KR" sz="1400" dirty="0" smtClean="0"/>
              <a:t>Amount</a:t>
            </a:r>
            <a:r>
              <a:rPr lang="en-US" altLang="ko-KR" sz="1400" dirty="0"/>
              <a:t>: 125 -&gt; </a:t>
            </a:r>
            <a:r>
              <a:rPr lang="en-US" altLang="ko-KR" sz="1400" dirty="0" smtClean="0"/>
              <a:t>Bank </a:t>
            </a:r>
            <a:endParaRPr lang="en-US" altLang="ko-KR" sz="1400" dirty="0"/>
          </a:p>
          <a:p>
            <a:r>
              <a:rPr lang="en-US" altLang="ko-KR" sz="1400" dirty="0"/>
              <a:t>ID: 3 -&gt; </a:t>
            </a:r>
            <a:r>
              <a:rPr lang="en-US" altLang="ko-KR" sz="1400" dirty="0" smtClean="0"/>
              <a:t>Amount</a:t>
            </a:r>
            <a:r>
              <a:rPr lang="en-US" altLang="ko-KR" sz="1400" dirty="0"/>
              <a:t>: 75 </a:t>
            </a:r>
          </a:p>
          <a:p>
            <a:r>
              <a:rPr lang="en-US" altLang="ko-KR" sz="1400" dirty="0"/>
              <a:t>Bank # 3 -&gt; </a:t>
            </a:r>
            <a:r>
              <a:rPr lang="en-US" altLang="ko-KR" sz="1400" dirty="0" smtClean="0"/>
              <a:t>Balance</a:t>
            </a:r>
            <a:r>
              <a:rPr lang="en-US" altLang="ko-KR" sz="1400" dirty="0"/>
              <a:t>: 75 -&gt; </a:t>
            </a:r>
            <a:r>
              <a:rPr lang="en-US" altLang="ko-KR" sz="1400" dirty="0" smtClean="0"/>
              <a:t>Number </a:t>
            </a:r>
            <a:r>
              <a:rPr lang="en-US" altLang="ko-KR" sz="1400" dirty="0"/>
              <a:t>of banks Loaned: 1 -&gt; </a:t>
            </a:r>
            <a:r>
              <a:rPr lang="en-US" altLang="ko-KR" sz="1400" dirty="0" smtClean="0"/>
              <a:t>Bank </a:t>
            </a:r>
            <a:r>
              <a:rPr lang="en-US" altLang="ko-KR" sz="1400" dirty="0"/>
              <a:t>ID: 0 -&gt; </a:t>
            </a:r>
            <a:r>
              <a:rPr lang="en-US" altLang="ko-KR" sz="1400" dirty="0" smtClean="0"/>
              <a:t>Amount</a:t>
            </a:r>
            <a:r>
              <a:rPr lang="en-US" altLang="ko-KR" sz="1400" dirty="0"/>
              <a:t>: 125  </a:t>
            </a:r>
          </a:p>
          <a:p>
            <a:r>
              <a:rPr lang="en-US" altLang="ko-KR" sz="1400" dirty="0"/>
              <a:t>Bank # 4 -&gt; </a:t>
            </a:r>
            <a:r>
              <a:rPr lang="en-US" altLang="ko-KR" sz="1400" dirty="0" smtClean="0"/>
              <a:t>Balance</a:t>
            </a:r>
            <a:r>
              <a:rPr lang="en-US" altLang="ko-KR" sz="1400" dirty="0"/>
              <a:t>: 181 -&gt; </a:t>
            </a:r>
            <a:r>
              <a:rPr lang="en-US" altLang="ko-KR" sz="1400" dirty="0" smtClean="0"/>
              <a:t>Number </a:t>
            </a:r>
            <a:r>
              <a:rPr lang="en-US" altLang="ko-KR" sz="1400" dirty="0"/>
              <a:t>of banks Loaned: 1 -&gt; </a:t>
            </a:r>
            <a:r>
              <a:rPr lang="en-US" altLang="ko-KR" sz="1400" dirty="0" smtClean="0"/>
              <a:t>Bank </a:t>
            </a:r>
            <a:r>
              <a:rPr lang="en-US" altLang="ko-KR" sz="1400" dirty="0"/>
              <a:t>ID: 2 -&gt; </a:t>
            </a:r>
            <a:r>
              <a:rPr lang="en-US" altLang="ko-KR" sz="1400" dirty="0" smtClean="0"/>
              <a:t>Amount</a:t>
            </a:r>
            <a:r>
              <a:rPr lang="en-US" altLang="ko-KR" sz="1400" dirty="0"/>
              <a:t>: 125 </a:t>
            </a:r>
          </a:p>
          <a:p>
            <a:r>
              <a:rPr lang="en-US" altLang="ko-KR" sz="1400" dirty="0"/>
              <a:t>The total assets of bank 3 are (75 + 125), which is under 201, so bank 3 is unsafe. After bank 3 becomes unsafe, the total assets of bank 1 fall below (125 + 40). Thus, bank 1 is also unsafe.  </a:t>
            </a:r>
          </a:p>
          <a:p>
            <a:r>
              <a:rPr lang="en-US" altLang="ko-KR" sz="1400" dirty="0"/>
              <a:t> </a:t>
            </a:r>
          </a:p>
          <a:p>
            <a:r>
              <a:rPr lang="en-US" altLang="ko-KR" sz="1400" b="1" dirty="0"/>
              <a:t>The output of the program should be </a:t>
            </a:r>
          </a:p>
          <a:p>
            <a:r>
              <a:rPr lang="en-US" altLang="ko-KR" sz="1400" b="1" dirty="0" smtClean="0"/>
              <a:t>Unsafe </a:t>
            </a:r>
            <a:r>
              <a:rPr lang="en-US" altLang="ko-KR" sz="1400" b="1" dirty="0"/>
              <a:t>banks are 3 and Bank 1 </a:t>
            </a:r>
            <a:endParaRPr lang="ko-KR" altLang="en-US" sz="1400" b="1" dirty="0"/>
          </a:p>
        </p:txBody>
      </p:sp>
    </p:spTree>
    <p:extLst>
      <p:ext uri="{BB962C8B-B14F-4D97-AF65-F5344CB8AC3E}">
        <p14:creationId xmlns:p14="http://schemas.microsoft.com/office/powerpoint/2010/main" val="389403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87" y="333708"/>
            <a:ext cx="11359167" cy="646331"/>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Case3.</a:t>
            </a:r>
            <a:r>
              <a:rPr lang="en-CA" altLang="ko-KR" b="0" baseline="0" dirty="0" smtClean="0">
                <a:solidFill>
                  <a:schemeClr val="tx1"/>
                </a:solidFill>
              </a:rPr>
              <a:t> </a:t>
            </a:r>
            <a:r>
              <a:rPr lang="en-CA" altLang="ko-KR" dirty="0"/>
              <a:t>Not match delimiter and file format </a:t>
            </a:r>
            <a:r>
              <a:rPr lang="en-CA" altLang="ko-KR" b="0" baseline="0" dirty="0" smtClean="0">
                <a:solidFill>
                  <a:schemeClr val="tx1"/>
                </a:solidFill>
              </a:rPr>
              <a:t>: </a:t>
            </a:r>
          </a:p>
          <a:p>
            <a:r>
              <a:rPr lang="en-CA" altLang="ko-KR" dirty="0"/>
              <a:t> </a:t>
            </a:r>
            <a:r>
              <a:rPr lang="en-CA" altLang="ko-KR" dirty="0" smtClean="0"/>
              <a:t>       </a:t>
            </a:r>
            <a:r>
              <a:rPr lang="en-CA" altLang="ko-KR" b="0" baseline="0" dirty="0" smtClean="0">
                <a:solidFill>
                  <a:schemeClr val="tx1"/>
                </a:solidFill>
              </a:rPr>
              <a:t>Check the message:</a:t>
            </a:r>
            <a:r>
              <a:rPr lang="en-CA" altLang="ko-KR" b="0" dirty="0" smtClean="0">
                <a:solidFill>
                  <a:schemeClr val="tx1"/>
                </a:solidFill>
              </a:rPr>
              <a:t>  “</a:t>
            </a:r>
            <a:r>
              <a:rPr lang="en-CA" altLang="ko-KR" dirty="0">
                <a:solidFill>
                  <a:schemeClr val="dk1"/>
                </a:solidFill>
              </a:rPr>
              <a:t>Check your </a:t>
            </a:r>
            <a:r>
              <a:rPr lang="en-CA" altLang="ko-KR" dirty="0" smtClean="0">
                <a:solidFill>
                  <a:schemeClr val="dk1"/>
                </a:solidFill>
              </a:rPr>
              <a:t>delimiter</a:t>
            </a:r>
            <a:r>
              <a:rPr lang="en-US" altLang="ko-KR" dirty="0" smtClean="0">
                <a:solidFill>
                  <a:schemeClr val="dk1"/>
                </a:solidFill>
              </a:rPr>
              <a:t>”</a:t>
            </a:r>
            <a:endParaRPr lang="ko-KR" altLang="en-US" sz="1400" b="0" dirty="0" smtClean="0">
              <a:solidFill>
                <a:schemeClr val="tx1"/>
              </a:solidFill>
            </a:endParaRPr>
          </a:p>
        </p:txBody>
      </p:sp>
      <p:pic>
        <p:nvPicPr>
          <p:cNvPr id="2" name="Picture 1"/>
          <p:cNvPicPr>
            <a:picLocks noChangeAspect="1"/>
          </p:cNvPicPr>
          <p:nvPr/>
        </p:nvPicPr>
        <p:blipFill>
          <a:blip r:embed="rId2"/>
          <a:stretch>
            <a:fillRect/>
          </a:stretch>
        </p:blipFill>
        <p:spPr>
          <a:xfrm>
            <a:off x="1092199" y="1415069"/>
            <a:ext cx="10333037" cy="4731731"/>
          </a:xfrm>
          <a:prstGeom prst="rect">
            <a:avLst/>
          </a:prstGeom>
        </p:spPr>
      </p:pic>
      <p:sp>
        <p:nvSpPr>
          <p:cNvPr id="10" name="Rectangle 9"/>
          <p:cNvSpPr/>
          <p:nvPr/>
        </p:nvSpPr>
        <p:spPr>
          <a:xfrm>
            <a:off x="1414529" y="15434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7729000" y="4856766"/>
            <a:ext cx="3696235" cy="5666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Up Arrow Callout 11"/>
          <p:cNvSpPr/>
          <p:nvPr/>
        </p:nvSpPr>
        <p:spPr>
          <a:xfrm>
            <a:off x="7729000" y="5423437"/>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error message is displayed</a:t>
            </a:r>
            <a:endParaRPr lang="ko-KR" altLang="en-US" dirty="0"/>
          </a:p>
        </p:txBody>
      </p:sp>
    </p:spTree>
    <p:extLst>
      <p:ext uri="{BB962C8B-B14F-4D97-AF65-F5344CB8AC3E}">
        <p14:creationId xmlns:p14="http://schemas.microsoft.com/office/powerpoint/2010/main" val="3505658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87" y="333708"/>
            <a:ext cx="11359167" cy="646331"/>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Case4.</a:t>
            </a:r>
            <a:r>
              <a:rPr lang="en-CA" altLang="ko-KR" b="0" baseline="0" dirty="0" smtClean="0">
                <a:solidFill>
                  <a:schemeClr val="tx1"/>
                </a:solidFill>
              </a:rPr>
              <a:t> </a:t>
            </a:r>
            <a:r>
              <a:rPr lang="en-CA" altLang="ko-KR" dirty="0"/>
              <a:t>Data empty check </a:t>
            </a:r>
            <a:r>
              <a:rPr lang="en-CA" altLang="ko-KR" b="0" baseline="0" dirty="0" smtClean="0">
                <a:solidFill>
                  <a:schemeClr val="tx1"/>
                </a:solidFill>
              </a:rPr>
              <a:t>: </a:t>
            </a:r>
          </a:p>
          <a:p>
            <a:r>
              <a:rPr lang="en-CA" altLang="ko-KR" dirty="0"/>
              <a:t> </a:t>
            </a:r>
            <a:r>
              <a:rPr lang="en-CA" altLang="ko-KR" dirty="0" smtClean="0"/>
              <a:t>       </a:t>
            </a:r>
            <a:r>
              <a:rPr lang="en-CA" altLang="ko-KR" b="0" baseline="0" dirty="0" smtClean="0">
                <a:solidFill>
                  <a:schemeClr val="tx1"/>
                </a:solidFill>
              </a:rPr>
              <a:t>Check the message:</a:t>
            </a:r>
            <a:r>
              <a:rPr lang="en-CA" altLang="ko-KR" b="0" dirty="0" smtClean="0">
                <a:solidFill>
                  <a:schemeClr val="tx1"/>
                </a:solidFill>
              </a:rPr>
              <a:t>  “</a:t>
            </a:r>
            <a:r>
              <a:rPr lang="en-US" altLang="ko-KR" dirty="0">
                <a:solidFill>
                  <a:schemeClr val="dk1"/>
                </a:solidFill>
              </a:rPr>
              <a:t>In file, the value cannot be empty”</a:t>
            </a:r>
            <a:endParaRPr lang="ko-KR" altLang="en-US" sz="1400" b="0" dirty="0" smtClean="0">
              <a:solidFill>
                <a:schemeClr val="tx1"/>
              </a:solidFill>
            </a:endParaRPr>
          </a:p>
        </p:txBody>
      </p:sp>
      <p:pic>
        <p:nvPicPr>
          <p:cNvPr id="3" name="Picture 2"/>
          <p:cNvPicPr>
            <a:picLocks noChangeAspect="1"/>
          </p:cNvPicPr>
          <p:nvPr/>
        </p:nvPicPr>
        <p:blipFill>
          <a:blip r:embed="rId2"/>
          <a:stretch>
            <a:fillRect/>
          </a:stretch>
        </p:blipFill>
        <p:spPr>
          <a:xfrm>
            <a:off x="1269999" y="1410109"/>
            <a:ext cx="10061575" cy="4977991"/>
          </a:xfrm>
          <a:prstGeom prst="rect">
            <a:avLst/>
          </a:prstGeom>
        </p:spPr>
      </p:pic>
      <p:sp>
        <p:nvSpPr>
          <p:cNvPr id="8" name="Rectangle 7"/>
          <p:cNvSpPr/>
          <p:nvPr/>
        </p:nvSpPr>
        <p:spPr>
          <a:xfrm>
            <a:off x="1414529" y="15434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2882901" y="4797351"/>
            <a:ext cx="8542335" cy="2740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Up Arrow Callout 12"/>
          <p:cNvSpPr/>
          <p:nvPr/>
        </p:nvSpPr>
        <p:spPr>
          <a:xfrm>
            <a:off x="4312700" y="5071385"/>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error message is displayed</a:t>
            </a:r>
            <a:endParaRPr lang="ko-KR" altLang="en-US" dirty="0"/>
          </a:p>
        </p:txBody>
      </p:sp>
      <p:sp>
        <p:nvSpPr>
          <p:cNvPr id="14" name="Rectangle 13"/>
          <p:cNvSpPr/>
          <p:nvPr/>
        </p:nvSpPr>
        <p:spPr>
          <a:xfrm>
            <a:off x="7523229" y="3040647"/>
            <a:ext cx="312671" cy="2232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Up Arrow Callout 14"/>
          <p:cNvSpPr/>
          <p:nvPr/>
        </p:nvSpPr>
        <p:spPr>
          <a:xfrm>
            <a:off x="5831446" y="3346690"/>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Delete an element</a:t>
            </a:r>
            <a:endParaRPr lang="ko-KR" altLang="en-US" dirty="0"/>
          </a:p>
        </p:txBody>
      </p:sp>
    </p:spTree>
    <p:extLst>
      <p:ext uri="{BB962C8B-B14F-4D97-AF65-F5344CB8AC3E}">
        <p14:creationId xmlns:p14="http://schemas.microsoft.com/office/powerpoint/2010/main" val="1787334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87" y="333708"/>
            <a:ext cx="11359167" cy="646331"/>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Case5.</a:t>
            </a:r>
            <a:r>
              <a:rPr lang="en-CA" altLang="ko-KR" b="0" baseline="0" dirty="0" smtClean="0">
                <a:solidFill>
                  <a:schemeClr val="tx1"/>
                </a:solidFill>
              </a:rPr>
              <a:t> </a:t>
            </a:r>
            <a:r>
              <a:rPr lang="en-CA" altLang="ko-KR" dirty="0"/>
              <a:t>Include </a:t>
            </a:r>
            <a:r>
              <a:rPr lang="en-CA" altLang="ko-KR" dirty="0" smtClean="0"/>
              <a:t>no </a:t>
            </a:r>
            <a:r>
              <a:rPr lang="en-CA" altLang="ko-KR" dirty="0"/>
              <a:t>digit data </a:t>
            </a:r>
            <a:r>
              <a:rPr lang="en-CA" altLang="ko-KR" b="0" baseline="0" dirty="0" smtClean="0">
                <a:solidFill>
                  <a:schemeClr val="tx1"/>
                </a:solidFill>
              </a:rPr>
              <a:t>: </a:t>
            </a:r>
          </a:p>
          <a:p>
            <a:r>
              <a:rPr lang="en-CA" altLang="ko-KR" dirty="0"/>
              <a:t> </a:t>
            </a:r>
            <a:r>
              <a:rPr lang="en-CA" altLang="ko-KR" dirty="0" smtClean="0"/>
              <a:t>       </a:t>
            </a:r>
            <a:r>
              <a:rPr lang="en-CA" altLang="ko-KR" b="0" baseline="0" dirty="0" smtClean="0">
                <a:solidFill>
                  <a:schemeClr val="tx1"/>
                </a:solidFill>
              </a:rPr>
              <a:t>Check the message:</a:t>
            </a:r>
            <a:r>
              <a:rPr lang="en-CA" altLang="ko-KR" b="0" dirty="0" smtClean="0">
                <a:solidFill>
                  <a:schemeClr val="tx1"/>
                </a:solidFill>
              </a:rPr>
              <a:t>  “</a:t>
            </a:r>
            <a:r>
              <a:rPr lang="en-US" altLang="ko-KR" dirty="0">
                <a:solidFill>
                  <a:schemeClr val="dk1"/>
                </a:solidFill>
              </a:rPr>
              <a:t>In file, the value must be a double or an integer”</a:t>
            </a:r>
            <a:endParaRPr lang="ko-KR" altLang="en-US" sz="1400" b="0" dirty="0" smtClean="0">
              <a:solidFill>
                <a:schemeClr val="tx1"/>
              </a:solidFill>
            </a:endParaRPr>
          </a:p>
        </p:txBody>
      </p:sp>
      <p:pic>
        <p:nvPicPr>
          <p:cNvPr id="2" name="Picture 1"/>
          <p:cNvPicPr>
            <a:picLocks noChangeAspect="1"/>
          </p:cNvPicPr>
          <p:nvPr/>
        </p:nvPicPr>
        <p:blipFill>
          <a:blip r:embed="rId2"/>
          <a:stretch>
            <a:fillRect/>
          </a:stretch>
        </p:blipFill>
        <p:spPr>
          <a:xfrm>
            <a:off x="1181100" y="1426482"/>
            <a:ext cx="10021887" cy="4817778"/>
          </a:xfrm>
          <a:prstGeom prst="rect">
            <a:avLst/>
          </a:prstGeom>
        </p:spPr>
      </p:pic>
      <p:sp>
        <p:nvSpPr>
          <p:cNvPr id="10" name="Rectangle 9"/>
          <p:cNvSpPr/>
          <p:nvPr/>
        </p:nvSpPr>
        <p:spPr>
          <a:xfrm>
            <a:off x="1414529" y="15434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8458201" y="2964447"/>
            <a:ext cx="469900" cy="1978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Up Arrow Callout 15"/>
          <p:cNvSpPr/>
          <p:nvPr/>
        </p:nvSpPr>
        <p:spPr>
          <a:xfrm>
            <a:off x="6923646" y="3270490"/>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Insert character to </a:t>
            </a:r>
            <a:r>
              <a:rPr lang="en-CA" altLang="ko-KR" dirty="0" smtClean="0"/>
              <a:t>an element</a:t>
            </a:r>
            <a:endParaRPr lang="ko-KR" altLang="en-US" dirty="0"/>
          </a:p>
        </p:txBody>
      </p:sp>
      <p:sp>
        <p:nvSpPr>
          <p:cNvPr id="17" name="Up Arrow Callout 16"/>
          <p:cNvSpPr/>
          <p:nvPr/>
        </p:nvSpPr>
        <p:spPr>
          <a:xfrm>
            <a:off x="3296991" y="5253120"/>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error message is displayed</a:t>
            </a:r>
            <a:endParaRPr lang="ko-KR" altLang="en-US" dirty="0"/>
          </a:p>
        </p:txBody>
      </p:sp>
      <p:sp>
        <p:nvSpPr>
          <p:cNvPr id="18" name="Rectangle 17"/>
          <p:cNvSpPr/>
          <p:nvPr/>
        </p:nvSpPr>
        <p:spPr>
          <a:xfrm>
            <a:off x="2882901" y="5000551"/>
            <a:ext cx="4660899" cy="2740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06127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87" y="333708"/>
            <a:ext cx="11359167" cy="646331"/>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Case6.</a:t>
            </a:r>
            <a:r>
              <a:rPr lang="en-CA" altLang="ko-KR" b="0" baseline="0" dirty="0" smtClean="0">
                <a:solidFill>
                  <a:schemeClr val="tx1"/>
                </a:solidFill>
              </a:rPr>
              <a:t> </a:t>
            </a:r>
            <a:r>
              <a:rPr lang="en-US" altLang="ko-KR" dirty="0"/>
              <a:t>Bank row has only one data </a:t>
            </a:r>
            <a:r>
              <a:rPr lang="en-CA" altLang="ko-KR" b="0" baseline="0" dirty="0" smtClean="0">
                <a:solidFill>
                  <a:schemeClr val="tx1"/>
                </a:solidFill>
              </a:rPr>
              <a:t>: </a:t>
            </a:r>
          </a:p>
          <a:p>
            <a:r>
              <a:rPr lang="en-CA" altLang="ko-KR" dirty="0"/>
              <a:t> </a:t>
            </a:r>
            <a:r>
              <a:rPr lang="en-CA" altLang="ko-KR" dirty="0" smtClean="0"/>
              <a:t>       </a:t>
            </a:r>
            <a:r>
              <a:rPr lang="en-CA" altLang="ko-KR" b="0" baseline="0" dirty="0" smtClean="0">
                <a:solidFill>
                  <a:schemeClr val="tx1"/>
                </a:solidFill>
              </a:rPr>
              <a:t>Check the message:</a:t>
            </a:r>
            <a:r>
              <a:rPr lang="en-CA" altLang="ko-KR" b="0" dirty="0" smtClean="0">
                <a:solidFill>
                  <a:schemeClr val="tx1"/>
                </a:solidFill>
              </a:rPr>
              <a:t>  “</a:t>
            </a:r>
            <a:r>
              <a:rPr lang="en-US" altLang="ko-KR" dirty="0">
                <a:solidFill>
                  <a:schemeClr val="dk1"/>
                </a:solidFill>
              </a:rPr>
              <a:t>In file, the number of elements of bank line must be at least two”</a:t>
            </a:r>
            <a:endParaRPr lang="ko-KR" altLang="en-US" sz="1400" b="0" dirty="0" smtClean="0">
              <a:solidFill>
                <a:schemeClr val="tx1"/>
              </a:solidFill>
            </a:endParaRPr>
          </a:p>
        </p:txBody>
      </p:sp>
      <p:pic>
        <p:nvPicPr>
          <p:cNvPr id="3" name="Picture 2"/>
          <p:cNvPicPr>
            <a:picLocks noChangeAspect="1"/>
          </p:cNvPicPr>
          <p:nvPr/>
        </p:nvPicPr>
        <p:blipFill>
          <a:blip r:embed="rId2"/>
          <a:stretch>
            <a:fillRect/>
          </a:stretch>
        </p:blipFill>
        <p:spPr>
          <a:xfrm>
            <a:off x="1287704" y="1445400"/>
            <a:ext cx="9530731" cy="4797783"/>
          </a:xfrm>
          <a:prstGeom prst="rect">
            <a:avLst/>
          </a:prstGeom>
        </p:spPr>
      </p:pic>
      <p:sp>
        <p:nvSpPr>
          <p:cNvPr id="11" name="Rectangle 10"/>
          <p:cNvSpPr/>
          <p:nvPr/>
        </p:nvSpPr>
        <p:spPr>
          <a:xfrm>
            <a:off x="1414529" y="15434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p:nvSpPr>
        <p:spPr>
          <a:xfrm>
            <a:off x="6053068" y="3171563"/>
            <a:ext cx="2671831" cy="2066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Up Arrow Callout 13"/>
          <p:cNvSpPr/>
          <p:nvPr/>
        </p:nvSpPr>
        <p:spPr>
          <a:xfrm>
            <a:off x="5540865" y="3367468"/>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Delete an element</a:t>
            </a:r>
            <a:endParaRPr lang="ko-KR" altLang="en-US" dirty="0"/>
          </a:p>
        </p:txBody>
      </p:sp>
      <p:sp>
        <p:nvSpPr>
          <p:cNvPr id="15" name="Rectangle 14"/>
          <p:cNvSpPr/>
          <p:nvPr/>
        </p:nvSpPr>
        <p:spPr>
          <a:xfrm>
            <a:off x="2814659" y="4883423"/>
            <a:ext cx="4411641" cy="2553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Up Arrow Callout 18"/>
          <p:cNvSpPr/>
          <p:nvPr/>
        </p:nvSpPr>
        <p:spPr>
          <a:xfrm>
            <a:off x="3296991" y="5253120"/>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error message is displayed</a:t>
            </a:r>
            <a:endParaRPr lang="ko-KR" altLang="en-US" dirty="0"/>
          </a:p>
        </p:txBody>
      </p:sp>
    </p:spTree>
    <p:extLst>
      <p:ext uri="{BB962C8B-B14F-4D97-AF65-F5344CB8AC3E}">
        <p14:creationId xmlns:p14="http://schemas.microsoft.com/office/powerpoint/2010/main" val="2376991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87" y="333708"/>
            <a:ext cx="11359167" cy="923330"/>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Case7.</a:t>
            </a:r>
            <a:r>
              <a:rPr lang="en-CA" altLang="ko-KR" b="0" baseline="0" dirty="0" smtClean="0">
                <a:solidFill>
                  <a:schemeClr val="tx1"/>
                </a:solidFill>
              </a:rPr>
              <a:t> </a:t>
            </a:r>
            <a:r>
              <a:rPr lang="en-CA" altLang="ko-KR" dirty="0"/>
              <a:t>Mismatch the line number </a:t>
            </a:r>
            <a:r>
              <a:rPr lang="en-CA" altLang="ko-KR" b="0" baseline="0" dirty="0" smtClean="0">
                <a:solidFill>
                  <a:schemeClr val="tx1"/>
                </a:solidFill>
              </a:rPr>
              <a:t>: </a:t>
            </a:r>
          </a:p>
          <a:p>
            <a:r>
              <a:rPr lang="en-CA" altLang="ko-KR" dirty="0"/>
              <a:t> </a:t>
            </a:r>
            <a:r>
              <a:rPr lang="en-CA" altLang="ko-KR" dirty="0" smtClean="0"/>
              <a:t>       </a:t>
            </a:r>
            <a:r>
              <a:rPr lang="en-CA" altLang="ko-KR" b="0" baseline="0" dirty="0" smtClean="0">
                <a:solidFill>
                  <a:schemeClr val="tx1"/>
                </a:solidFill>
              </a:rPr>
              <a:t>Check the message:</a:t>
            </a:r>
            <a:r>
              <a:rPr lang="en-CA" altLang="ko-KR" b="0" dirty="0" smtClean="0">
                <a:solidFill>
                  <a:schemeClr val="tx1"/>
                </a:solidFill>
              </a:rPr>
              <a:t>  “</a:t>
            </a:r>
            <a:r>
              <a:rPr lang="en-US" altLang="ko-KR" dirty="0">
                <a:solidFill>
                  <a:schemeClr val="dk1"/>
                </a:solidFill>
              </a:rPr>
              <a:t>In file, there is not matched between the number of bank of file and actual the number of bank”</a:t>
            </a:r>
            <a:endParaRPr lang="ko-KR" altLang="en-US" sz="1400" b="0" dirty="0" smtClean="0">
              <a:solidFill>
                <a:schemeClr val="tx1"/>
              </a:solidFill>
            </a:endParaRPr>
          </a:p>
        </p:txBody>
      </p:sp>
      <p:pic>
        <p:nvPicPr>
          <p:cNvPr id="2" name="Picture 1"/>
          <p:cNvPicPr>
            <a:picLocks noChangeAspect="1"/>
          </p:cNvPicPr>
          <p:nvPr/>
        </p:nvPicPr>
        <p:blipFill>
          <a:blip r:embed="rId2"/>
          <a:stretch>
            <a:fillRect/>
          </a:stretch>
        </p:blipFill>
        <p:spPr>
          <a:xfrm>
            <a:off x="1193800" y="1410396"/>
            <a:ext cx="9932987" cy="5052316"/>
          </a:xfrm>
          <a:prstGeom prst="rect">
            <a:avLst/>
          </a:prstGeom>
        </p:spPr>
      </p:pic>
      <p:sp>
        <p:nvSpPr>
          <p:cNvPr id="10" name="Rectangle 9"/>
          <p:cNvSpPr/>
          <p:nvPr/>
        </p:nvSpPr>
        <p:spPr>
          <a:xfrm>
            <a:off x="1414529" y="15434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5657312" y="2620197"/>
            <a:ext cx="795003" cy="1873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Up Arrow Callout 15"/>
          <p:cNvSpPr/>
          <p:nvPr/>
        </p:nvSpPr>
        <p:spPr>
          <a:xfrm>
            <a:off x="4265410" y="3633278"/>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Change bank number</a:t>
            </a:r>
            <a:endParaRPr lang="ko-KR" altLang="en-US" dirty="0"/>
          </a:p>
        </p:txBody>
      </p:sp>
      <p:sp>
        <p:nvSpPr>
          <p:cNvPr id="17" name="Rectangle 16"/>
          <p:cNvSpPr/>
          <p:nvPr/>
        </p:nvSpPr>
        <p:spPr>
          <a:xfrm>
            <a:off x="2814659" y="4946923"/>
            <a:ext cx="6824641" cy="3696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Up Arrow Callout 17"/>
          <p:cNvSpPr/>
          <p:nvPr/>
        </p:nvSpPr>
        <p:spPr>
          <a:xfrm>
            <a:off x="4490791" y="5316620"/>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error message is displayed</a:t>
            </a:r>
            <a:endParaRPr lang="ko-KR" altLang="en-US" dirty="0"/>
          </a:p>
        </p:txBody>
      </p:sp>
    </p:spTree>
    <p:extLst>
      <p:ext uri="{BB962C8B-B14F-4D97-AF65-F5344CB8AC3E}">
        <p14:creationId xmlns:p14="http://schemas.microsoft.com/office/powerpoint/2010/main" val="3576432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87" y="333708"/>
            <a:ext cx="11359167" cy="646331"/>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Case8.</a:t>
            </a:r>
            <a:r>
              <a:rPr lang="en-CA" altLang="ko-KR" b="0" baseline="0" dirty="0" smtClean="0">
                <a:solidFill>
                  <a:schemeClr val="tx1"/>
                </a:solidFill>
              </a:rPr>
              <a:t> </a:t>
            </a:r>
            <a:r>
              <a:rPr lang="en-US" altLang="ko-KR" dirty="0"/>
              <a:t>Lender and borrower are the </a:t>
            </a:r>
            <a:r>
              <a:rPr lang="en-US" altLang="ko-KR" dirty="0" smtClean="0"/>
              <a:t>same</a:t>
            </a:r>
            <a:r>
              <a:rPr lang="en-CA" altLang="ko-KR" b="0" baseline="0" dirty="0" smtClean="0">
                <a:solidFill>
                  <a:schemeClr val="tx1"/>
                </a:solidFill>
              </a:rPr>
              <a:t>: </a:t>
            </a:r>
          </a:p>
          <a:p>
            <a:r>
              <a:rPr lang="en-CA" altLang="ko-KR" dirty="0"/>
              <a:t> </a:t>
            </a:r>
            <a:r>
              <a:rPr lang="en-CA" altLang="ko-KR" dirty="0" smtClean="0"/>
              <a:t>       </a:t>
            </a:r>
            <a:r>
              <a:rPr lang="en-CA" altLang="ko-KR" b="0" baseline="0" dirty="0" smtClean="0">
                <a:solidFill>
                  <a:schemeClr val="tx1"/>
                </a:solidFill>
              </a:rPr>
              <a:t>Check the message:</a:t>
            </a:r>
            <a:r>
              <a:rPr lang="en-CA" altLang="ko-KR" b="0" dirty="0" smtClean="0">
                <a:solidFill>
                  <a:schemeClr val="tx1"/>
                </a:solidFill>
              </a:rPr>
              <a:t>  “</a:t>
            </a:r>
            <a:r>
              <a:rPr lang="en-US" altLang="ko-KR" dirty="0">
                <a:solidFill>
                  <a:schemeClr val="dk1"/>
                </a:solidFill>
              </a:rPr>
              <a:t>In file, bank id and </a:t>
            </a:r>
            <a:r>
              <a:rPr lang="en-US" altLang="ko-KR" dirty="0" smtClean="0">
                <a:solidFill>
                  <a:schemeClr val="dk1"/>
                </a:solidFill>
              </a:rPr>
              <a:t>borrower </a:t>
            </a:r>
            <a:r>
              <a:rPr lang="en-US" altLang="ko-KR" dirty="0">
                <a:solidFill>
                  <a:schemeClr val="dk1"/>
                </a:solidFill>
              </a:rPr>
              <a:t>id cannot be the same: bank id: 0, bank info row”</a:t>
            </a:r>
            <a:endParaRPr lang="ko-KR" altLang="en-US" sz="1400" b="0" dirty="0" smtClean="0">
              <a:solidFill>
                <a:schemeClr val="tx1"/>
              </a:solidFill>
            </a:endParaRPr>
          </a:p>
        </p:txBody>
      </p:sp>
      <p:pic>
        <p:nvPicPr>
          <p:cNvPr id="2" name="Picture 1"/>
          <p:cNvPicPr>
            <a:picLocks noChangeAspect="1"/>
          </p:cNvPicPr>
          <p:nvPr/>
        </p:nvPicPr>
        <p:blipFill>
          <a:blip r:embed="rId2"/>
          <a:stretch>
            <a:fillRect/>
          </a:stretch>
        </p:blipFill>
        <p:spPr>
          <a:xfrm>
            <a:off x="1159099" y="1419086"/>
            <a:ext cx="9701749" cy="4883824"/>
          </a:xfrm>
          <a:prstGeom prst="rect">
            <a:avLst/>
          </a:prstGeom>
        </p:spPr>
      </p:pic>
      <p:sp>
        <p:nvSpPr>
          <p:cNvPr id="10" name="Rectangle 9"/>
          <p:cNvSpPr/>
          <p:nvPr/>
        </p:nvSpPr>
        <p:spPr>
          <a:xfrm>
            <a:off x="1414529" y="15434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7588158" y="3314955"/>
            <a:ext cx="607991" cy="2119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Up Arrow Callout 15"/>
          <p:cNvSpPr/>
          <p:nvPr/>
        </p:nvSpPr>
        <p:spPr>
          <a:xfrm>
            <a:off x="5482554" y="3572991"/>
            <a:ext cx="4870717"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Change borrower’s bank </a:t>
            </a:r>
            <a:r>
              <a:rPr lang="en-CA" altLang="ko-KR" dirty="0" smtClean="0"/>
              <a:t>id to own bank id</a:t>
            </a:r>
            <a:endParaRPr lang="ko-KR" altLang="en-US" dirty="0"/>
          </a:p>
        </p:txBody>
      </p:sp>
      <p:sp>
        <p:nvSpPr>
          <p:cNvPr id="17" name="Rectangle 16"/>
          <p:cNvSpPr/>
          <p:nvPr/>
        </p:nvSpPr>
        <p:spPr>
          <a:xfrm>
            <a:off x="3183139" y="4542551"/>
            <a:ext cx="7261628" cy="3696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Up Arrow Callout 17"/>
          <p:cNvSpPr/>
          <p:nvPr/>
        </p:nvSpPr>
        <p:spPr>
          <a:xfrm>
            <a:off x="4965835" y="4913413"/>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error message is displayed</a:t>
            </a:r>
            <a:endParaRPr lang="ko-KR" altLang="en-US" dirty="0"/>
          </a:p>
        </p:txBody>
      </p:sp>
    </p:spTree>
    <p:extLst>
      <p:ext uri="{BB962C8B-B14F-4D97-AF65-F5344CB8AC3E}">
        <p14:creationId xmlns:p14="http://schemas.microsoft.com/office/powerpoint/2010/main" val="3593297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87" y="333708"/>
            <a:ext cx="11359167" cy="646331"/>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Case9.</a:t>
            </a:r>
            <a:r>
              <a:rPr lang="en-CA" altLang="ko-KR" b="0" baseline="0" dirty="0" smtClean="0">
                <a:solidFill>
                  <a:schemeClr val="tx1"/>
                </a:solidFill>
              </a:rPr>
              <a:t> </a:t>
            </a:r>
            <a:r>
              <a:rPr lang="en-CA" altLang="ko-KR" dirty="0"/>
              <a:t>Loan money is 0 </a:t>
            </a:r>
            <a:r>
              <a:rPr lang="en-CA" altLang="ko-KR" b="0" baseline="0" dirty="0" smtClean="0">
                <a:solidFill>
                  <a:schemeClr val="tx1"/>
                </a:solidFill>
              </a:rPr>
              <a:t>: </a:t>
            </a:r>
          </a:p>
          <a:p>
            <a:r>
              <a:rPr lang="en-CA" altLang="ko-KR" dirty="0"/>
              <a:t> </a:t>
            </a:r>
            <a:r>
              <a:rPr lang="en-CA" altLang="ko-KR" dirty="0" smtClean="0"/>
              <a:t>       </a:t>
            </a:r>
            <a:r>
              <a:rPr lang="en-CA" altLang="ko-KR" b="0" baseline="0" dirty="0" smtClean="0">
                <a:solidFill>
                  <a:schemeClr val="tx1"/>
                </a:solidFill>
              </a:rPr>
              <a:t>Check the message:</a:t>
            </a:r>
            <a:r>
              <a:rPr lang="en-CA" altLang="ko-KR" b="0" dirty="0" smtClean="0">
                <a:solidFill>
                  <a:schemeClr val="tx1"/>
                </a:solidFill>
              </a:rPr>
              <a:t>  “</a:t>
            </a:r>
            <a:r>
              <a:rPr lang="en-US" altLang="ko-KR" dirty="0">
                <a:solidFill>
                  <a:schemeClr val="dk1"/>
                </a:solidFill>
              </a:rPr>
              <a:t>The loan money cannot be 0: bank id: 1”</a:t>
            </a:r>
            <a:endParaRPr lang="ko-KR" altLang="en-US" sz="1400" b="0" dirty="0" smtClean="0">
              <a:solidFill>
                <a:schemeClr val="tx1"/>
              </a:solidFill>
            </a:endParaRPr>
          </a:p>
        </p:txBody>
      </p:sp>
      <p:pic>
        <p:nvPicPr>
          <p:cNvPr id="2" name="Picture 1"/>
          <p:cNvPicPr>
            <a:picLocks noChangeAspect="1"/>
          </p:cNvPicPr>
          <p:nvPr/>
        </p:nvPicPr>
        <p:blipFill>
          <a:blip r:embed="rId2"/>
          <a:stretch>
            <a:fillRect/>
          </a:stretch>
        </p:blipFill>
        <p:spPr>
          <a:xfrm>
            <a:off x="1135129" y="1417623"/>
            <a:ext cx="9574212" cy="4855339"/>
          </a:xfrm>
          <a:prstGeom prst="rect">
            <a:avLst/>
          </a:prstGeom>
        </p:spPr>
      </p:pic>
      <p:sp>
        <p:nvSpPr>
          <p:cNvPr id="10" name="Rectangle 9"/>
          <p:cNvSpPr/>
          <p:nvPr/>
        </p:nvSpPr>
        <p:spPr>
          <a:xfrm>
            <a:off x="1414529" y="15434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6885009" y="3098495"/>
            <a:ext cx="607991" cy="2119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Up Arrow Callout 15"/>
          <p:cNvSpPr/>
          <p:nvPr/>
        </p:nvSpPr>
        <p:spPr>
          <a:xfrm>
            <a:off x="5340886" y="3350443"/>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Change loan money to 0</a:t>
            </a:r>
            <a:endParaRPr lang="ko-KR" altLang="en-US" dirty="0"/>
          </a:p>
        </p:txBody>
      </p:sp>
      <p:sp>
        <p:nvSpPr>
          <p:cNvPr id="18" name="Up Arrow Callout 17"/>
          <p:cNvSpPr/>
          <p:nvPr/>
        </p:nvSpPr>
        <p:spPr>
          <a:xfrm>
            <a:off x="4592391" y="5883733"/>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error message is displayed</a:t>
            </a:r>
            <a:endParaRPr lang="ko-KR" altLang="en-US" dirty="0"/>
          </a:p>
        </p:txBody>
      </p:sp>
      <p:sp>
        <p:nvSpPr>
          <p:cNvPr id="20" name="Rectangle 19"/>
          <p:cNvSpPr/>
          <p:nvPr/>
        </p:nvSpPr>
        <p:spPr>
          <a:xfrm>
            <a:off x="3200400" y="5514036"/>
            <a:ext cx="6667500" cy="3696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22848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Up Arrow Callout 18"/>
          <p:cNvSpPr/>
          <p:nvPr/>
        </p:nvSpPr>
        <p:spPr>
          <a:xfrm>
            <a:off x="4490791" y="5316620"/>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error message is displayed</a:t>
            </a:r>
            <a:endParaRPr lang="ko-KR" altLang="en-US" dirty="0"/>
          </a:p>
        </p:txBody>
      </p:sp>
      <p:pic>
        <p:nvPicPr>
          <p:cNvPr id="2" name="Picture 1"/>
          <p:cNvPicPr>
            <a:picLocks noChangeAspect="1"/>
          </p:cNvPicPr>
          <p:nvPr/>
        </p:nvPicPr>
        <p:blipFill>
          <a:blip r:embed="rId2"/>
          <a:stretch>
            <a:fillRect/>
          </a:stretch>
        </p:blipFill>
        <p:spPr>
          <a:xfrm>
            <a:off x="1231900" y="1416020"/>
            <a:ext cx="9459912" cy="4776363"/>
          </a:xfrm>
          <a:prstGeom prst="rect">
            <a:avLst/>
          </a:prstGeom>
        </p:spPr>
      </p:pic>
      <p:sp>
        <p:nvSpPr>
          <p:cNvPr id="10" name="Rectangle 9"/>
          <p:cNvSpPr/>
          <p:nvPr/>
        </p:nvSpPr>
        <p:spPr>
          <a:xfrm>
            <a:off x="1439929" y="15180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p:nvSpPr>
        <p:spPr>
          <a:xfrm>
            <a:off x="4199587" y="2970190"/>
            <a:ext cx="3799268" cy="9659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ectangle 20"/>
          <p:cNvSpPr/>
          <p:nvPr/>
        </p:nvSpPr>
        <p:spPr>
          <a:xfrm>
            <a:off x="373487" y="333708"/>
            <a:ext cx="11359167" cy="923330"/>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Case10.</a:t>
            </a:r>
            <a:r>
              <a:rPr lang="en-CA" altLang="ko-KR" b="0" baseline="0" dirty="0" smtClean="0">
                <a:solidFill>
                  <a:schemeClr val="tx1"/>
                </a:solidFill>
              </a:rPr>
              <a:t> </a:t>
            </a:r>
            <a:r>
              <a:rPr lang="en-CA" altLang="ko-KR" dirty="0"/>
              <a:t>Insufficient arguments number </a:t>
            </a:r>
            <a:r>
              <a:rPr lang="en-CA" altLang="ko-KR" b="0" baseline="0" dirty="0" smtClean="0">
                <a:solidFill>
                  <a:schemeClr val="tx1"/>
                </a:solidFill>
              </a:rPr>
              <a:t>: </a:t>
            </a:r>
          </a:p>
          <a:p>
            <a:r>
              <a:rPr lang="en-CA" altLang="ko-KR" dirty="0" smtClean="0"/>
              <a:t>        </a:t>
            </a:r>
            <a:r>
              <a:rPr lang="en-CA" altLang="ko-KR" dirty="0"/>
              <a:t>Set “</a:t>
            </a:r>
            <a:r>
              <a:rPr lang="en-CA" altLang="ko-KR" dirty="0" smtClean="0">
                <a:solidFill>
                  <a:schemeClr val="dk1"/>
                </a:solidFill>
              </a:rPr>
              <a:t>market.txt</a:t>
            </a:r>
            <a:r>
              <a:rPr lang="en-CA" altLang="ko-KR" dirty="0" smtClean="0"/>
              <a:t>” </a:t>
            </a:r>
            <a:r>
              <a:rPr lang="en-CA" altLang="ko-KR" dirty="0"/>
              <a:t>in arguments field in IDE tool and run it </a:t>
            </a:r>
          </a:p>
          <a:p>
            <a:r>
              <a:rPr lang="en-CA" altLang="ko-KR" dirty="0"/>
              <a:t>        (or run “</a:t>
            </a:r>
            <a:r>
              <a:rPr lang="en-CA" altLang="ko-KR" dirty="0">
                <a:solidFill>
                  <a:schemeClr val="dk1"/>
                </a:solidFill>
              </a:rPr>
              <a:t>java ca.jay.jac444.workshop4.W4Task2 </a:t>
            </a:r>
            <a:r>
              <a:rPr lang="en-CA" altLang="ko-KR" dirty="0" smtClean="0">
                <a:solidFill>
                  <a:schemeClr val="dk1"/>
                </a:solidFill>
              </a:rPr>
              <a:t>market.txt</a:t>
            </a:r>
            <a:r>
              <a:rPr lang="en-CA" altLang="ko-KR" dirty="0" smtClean="0"/>
              <a:t>” </a:t>
            </a:r>
            <a:r>
              <a:rPr lang="en-CA" altLang="ko-KR" dirty="0"/>
              <a:t>in command-line</a:t>
            </a:r>
            <a:endParaRPr lang="ko-KR" altLang="en-US" dirty="0"/>
          </a:p>
        </p:txBody>
      </p:sp>
    </p:spTree>
    <p:extLst>
      <p:ext uri="{BB962C8B-B14F-4D97-AF65-F5344CB8AC3E}">
        <p14:creationId xmlns:p14="http://schemas.microsoft.com/office/powerpoint/2010/main" val="470520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6800" y="1412801"/>
            <a:ext cx="9551987" cy="4779582"/>
          </a:xfrm>
          <a:prstGeom prst="rect">
            <a:avLst/>
          </a:prstGeom>
        </p:spPr>
      </p:pic>
      <p:sp>
        <p:nvSpPr>
          <p:cNvPr id="9" name="Rectangle 8"/>
          <p:cNvSpPr/>
          <p:nvPr/>
        </p:nvSpPr>
        <p:spPr>
          <a:xfrm>
            <a:off x="1414529" y="15434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Up Arrow Callout 16"/>
          <p:cNvSpPr/>
          <p:nvPr/>
        </p:nvSpPr>
        <p:spPr>
          <a:xfrm>
            <a:off x="4490791" y="5253120"/>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error message is displayed</a:t>
            </a:r>
            <a:endParaRPr lang="ko-KR" altLang="en-US" dirty="0"/>
          </a:p>
        </p:txBody>
      </p:sp>
      <p:sp>
        <p:nvSpPr>
          <p:cNvPr id="18" name="Rectangle 17"/>
          <p:cNvSpPr/>
          <p:nvPr/>
        </p:nvSpPr>
        <p:spPr>
          <a:xfrm>
            <a:off x="2255859" y="4817755"/>
            <a:ext cx="8234341" cy="3696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373487" y="333708"/>
            <a:ext cx="11359167" cy="646331"/>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Case10.</a:t>
            </a:r>
            <a:r>
              <a:rPr lang="en-CA" altLang="ko-KR" b="0" baseline="0" dirty="0" smtClean="0">
                <a:solidFill>
                  <a:schemeClr val="tx1"/>
                </a:solidFill>
              </a:rPr>
              <a:t> </a:t>
            </a:r>
            <a:r>
              <a:rPr lang="en-CA" altLang="ko-KR" dirty="0"/>
              <a:t>Insufficient arguments </a:t>
            </a:r>
            <a:r>
              <a:rPr lang="en-CA" altLang="ko-KR" dirty="0" smtClean="0"/>
              <a:t>number</a:t>
            </a:r>
            <a:r>
              <a:rPr lang="en-CA" altLang="ko-KR" b="0" baseline="0" dirty="0" smtClean="0">
                <a:solidFill>
                  <a:schemeClr val="tx1"/>
                </a:solidFill>
              </a:rPr>
              <a:t>: </a:t>
            </a:r>
          </a:p>
          <a:p>
            <a:r>
              <a:rPr lang="en-CA" altLang="ko-KR" dirty="0"/>
              <a:t> </a:t>
            </a:r>
            <a:r>
              <a:rPr lang="en-CA" altLang="ko-KR" dirty="0" smtClean="0"/>
              <a:t>       </a:t>
            </a:r>
            <a:r>
              <a:rPr lang="en-CA" altLang="ko-KR" b="0" baseline="0" dirty="0" smtClean="0">
                <a:solidFill>
                  <a:schemeClr val="tx1"/>
                </a:solidFill>
              </a:rPr>
              <a:t>Check the message:</a:t>
            </a:r>
            <a:r>
              <a:rPr lang="en-CA" altLang="ko-KR" b="0" dirty="0" smtClean="0">
                <a:solidFill>
                  <a:schemeClr val="tx1"/>
                </a:solidFill>
              </a:rPr>
              <a:t>  “</a:t>
            </a:r>
            <a:r>
              <a:rPr lang="en-US" altLang="ko-KR" dirty="0">
                <a:solidFill>
                  <a:schemeClr val="dk1"/>
                </a:solidFill>
              </a:rPr>
              <a:t>It needs a command-line arguments for a file name and delimiter”</a:t>
            </a:r>
            <a:endParaRPr lang="ko-KR" altLang="en-US" sz="1400" b="0" dirty="0" smtClean="0">
              <a:solidFill>
                <a:schemeClr val="tx1"/>
              </a:solidFill>
            </a:endParaRPr>
          </a:p>
        </p:txBody>
      </p:sp>
    </p:spTree>
    <p:extLst>
      <p:ext uri="{BB962C8B-B14F-4D97-AF65-F5344CB8AC3E}">
        <p14:creationId xmlns:p14="http://schemas.microsoft.com/office/powerpoint/2010/main" val="501725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73487" y="333708"/>
            <a:ext cx="11359167" cy="923330"/>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Case11.</a:t>
            </a:r>
            <a:r>
              <a:rPr lang="en-CA" altLang="ko-KR" b="0" baseline="0" dirty="0" smtClean="0">
                <a:solidFill>
                  <a:schemeClr val="tx1"/>
                </a:solidFill>
              </a:rPr>
              <a:t> </a:t>
            </a:r>
            <a:r>
              <a:rPr lang="en-US" altLang="ko-KR" dirty="0"/>
              <a:t>File not </a:t>
            </a:r>
            <a:r>
              <a:rPr lang="en-US" altLang="ko-KR" dirty="0" smtClean="0"/>
              <a:t>found</a:t>
            </a:r>
            <a:r>
              <a:rPr lang="en-CA" altLang="ko-KR" b="0" baseline="0" dirty="0" smtClean="0">
                <a:solidFill>
                  <a:schemeClr val="tx1"/>
                </a:solidFill>
              </a:rPr>
              <a:t>: </a:t>
            </a:r>
            <a:endParaRPr lang="en-CA" altLang="ko-KR" b="0" baseline="0" dirty="0" smtClean="0">
              <a:solidFill>
                <a:schemeClr val="tx1"/>
              </a:solidFill>
            </a:endParaRPr>
          </a:p>
          <a:p>
            <a:r>
              <a:rPr lang="en-CA" altLang="ko-KR" dirty="0" smtClean="0"/>
              <a:t>        </a:t>
            </a:r>
            <a:r>
              <a:rPr lang="en-CA" altLang="ko-KR" dirty="0"/>
              <a:t>Set “</a:t>
            </a:r>
            <a:r>
              <a:rPr lang="en-CA" altLang="ko-KR" dirty="0" err="1" smtClean="0">
                <a:solidFill>
                  <a:srgbClr val="FF0000"/>
                </a:solidFill>
              </a:rPr>
              <a:t>market.tx</a:t>
            </a:r>
            <a:r>
              <a:rPr lang="en-CA" altLang="ko-KR" dirty="0" smtClean="0">
                <a:solidFill>
                  <a:srgbClr val="FF0000"/>
                </a:solidFill>
              </a:rPr>
              <a:t> w</a:t>
            </a:r>
            <a:r>
              <a:rPr lang="en-CA" altLang="ko-KR" dirty="0" smtClean="0"/>
              <a:t>” </a:t>
            </a:r>
            <a:r>
              <a:rPr lang="en-CA" altLang="ko-KR" dirty="0"/>
              <a:t>in arguments field in IDE tool and run it </a:t>
            </a:r>
          </a:p>
          <a:p>
            <a:r>
              <a:rPr lang="en-CA" altLang="ko-KR" dirty="0"/>
              <a:t>        (or run “</a:t>
            </a:r>
            <a:r>
              <a:rPr lang="en-CA" altLang="ko-KR" dirty="0">
                <a:solidFill>
                  <a:schemeClr val="dk1"/>
                </a:solidFill>
              </a:rPr>
              <a:t>java ca.jay.jac444.workshop4.W4Task2 </a:t>
            </a:r>
            <a:r>
              <a:rPr lang="en-CA" altLang="ko-KR" dirty="0" err="1" smtClean="0">
                <a:solidFill>
                  <a:srgbClr val="FF0000"/>
                </a:solidFill>
              </a:rPr>
              <a:t>market.tx</a:t>
            </a:r>
            <a:r>
              <a:rPr lang="en-CA" altLang="ko-KR" dirty="0" smtClean="0">
                <a:solidFill>
                  <a:srgbClr val="FF0000"/>
                </a:solidFill>
              </a:rPr>
              <a:t> w”</a:t>
            </a:r>
            <a:r>
              <a:rPr lang="en-CA" altLang="ko-KR" dirty="0" smtClean="0"/>
              <a:t> </a:t>
            </a:r>
            <a:r>
              <a:rPr lang="en-CA" altLang="ko-KR" dirty="0"/>
              <a:t>in command-line</a:t>
            </a:r>
            <a:endParaRPr lang="ko-KR" altLang="en-US" dirty="0"/>
          </a:p>
        </p:txBody>
      </p:sp>
      <p:pic>
        <p:nvPicPr>
          <p:cNvPr id="3" name="Picture 2"/>
          <p:cNvPicPr>
            <a:picLocks noChangeAspect="1"/>
          </p:cNvPicPr>
          <p:nvPr/>
        </p:nvPicPr>
        <p:blipFill>
          <a:blip r:embed="rId2"/>
          <a:stretch>
            <a:fillRect/>
          </a:stretch>
        </p:blipFill>
        <p:spPr>
          <a:xfrm>
            <a:off x="1081825" y="1417312"/>
            <a:ext cx="9701749" cy="5037587"/>
          </a:xfrm>
          <a:prstGeom prst="rect">
            <a:avLst/>
          </a:prstGeom>
        </p:spPr>
      </p:pic>
      <p:sp>
        <p:nvSpPr>
          <p:cNvPr id="9" name="Rectangle 8"/>
          <p:cNvSpPr/>
          <p:nvPr/>
        </p:nvSpPr>
        <p:spPr>
          <a:xfrm>
            <a:off x="1439929" y="15180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4033065" y="2777007"/>
            <a:ext cx="3799268" cy="9659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3438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03443758"/>
              </p:ext>
            </p:extLst>
          </p:nvPr>
        </p:nvGraphicFramePr>
        <p:xfrm>
          <a:off x="664513" y="185372"/>
          <a:ext cx="10758152" cy="6511487"/>
        </p:xfrm>
        <a:graphic>
          <a:graphicData uri="http://schemas.openxmlformats.org/drawingml/2006/table">
            <a:tbl>
              <a:tblPr firstRow="1" bandRow="1">
                <a:tableStyleId>{5C22544A-7EE6-4342-B048-85BDC9FD1C3A}</a:tableStyleId>
              </a:tblPr>
              <a:tblGrid>
                <a:gridCol w="2689538"/>
                <a:gridCol w="4565562"/>
                <a:gridCol w="2700329"/>
                <a:gridCol w="802723"/>
              </a:tblGrid>
              <a:tr h="444299">
                <a:tc>
                  <a:txBody>
                    <a:bodyPr/>
                    <a:lstStyle/>
                    <a:p>
                      <a:pPr algn="ctr" latinLnBrk="1"/>
                      <a:r>
                        <a:rPr lang="en-CA" altLang="ko-KR" sz="1600" b="1" dirty="0" smtClean="0">
                          <a:solidFill>
                            <a:schemeClr val="tx1"/>
                          </a:solidFill>
                        </a:rPr>
                        <a:t>Case</a:t>
                      </a:r>
                      <a:endParaRPr lang="ko-KR"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CA" altLang="ko-KR" sz="1600" b="1" dirty="0" smtClean="0">
                          <a:solidFill>
                            <a:schemeClr val="tx1"/>
                          </a:solidFill>
                        </a:rPr>
                        <a:t>Input</a:t>
                      </a:r>
                      <a:endParaRPr lang="ko-KR"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CA" altLang="ko-KR" sz="1600" b="1" dirty="0" smtClean="0">
                          <a:solidFill>
                            <a:schemeClr val="tx1"/>
                          </a:solidFill>
                        </a:rPr>
                        <a:t>Output</a:t>
                      </a:r>
                      <a:endParaRPr lang="ko-KR"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CA" altLang="ko-KR" sz="1600" b="1" dirty="0" smtClean="0">
                          <a:solidFill>
                            <a:schemeClr val="tx1"/>
                          </a:solidFill>
                        </a:rPr>
                        <a:t>Result</a:t>
                      </a:r>
                      <a:endParaRPr lang="ko-KR"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693837">
                <a:tc>
                  <a:txBody>
                    <a:bodyPr/>
                    <a:lstStyle/>
                    <a:p>
                      <a:pPr latinLnBrk="1"/>
                      <a:r>
                        <a:rPr lang="en-CA" altLang="ko-KR" sz="1600" b="0" dirty="0" smtClean="0">
                          <a:solidFill>
                            <a:schemeClr val="tx1"/>
                          </a:solidFill>
                        </a:rPr>
                        <a:t>1. Normal case</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CA" altLang="ko-KR" sz="1600" dirty="0" smtClean="0">
                          <a:solidFill>
                            <a:schemeClr val="dk1"/>
                          </a:solidFill>
                        </a:rPr>
                        <a:t>java ca.jay.jac444.workshop4.W4Task2 market.txt</a:t>
                      </a:r>
                      <a:r>
                        <a:rPr lang="en-CA" altLang="ko-KR" sz="1600" baseline="0" dirty="0" smtClean="0">
                          <a:solidFill>
                            <a:schemeClr val="dk1"/>
                          </a:solidFill>
                        </a:rPr>
                        <a:t> \t</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800" kern="1200" dirty="0" smtClean="0">
                          <a:solidFill>
                            <a:schemeClr val="dk1"/>
                          </a:solidFill>
                          <a:latin typeface="+mn-lt"/>
                          <a:ea typeface="+mn-ea"/>
                          <a:cs typeface="+mn-cs"/>
                        </a:rPr>
                        <a:t>Unsafe banks are Bank 3 and Bank 1</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CA" altLang="ko-KR" sz="1600" b="0" dirty="0" smtClean="0">
                          <a:solidFill>
                            <a:schemeClr val="tx1"/>
                          </a:solidFill>
                        </a:rPr>
                        <a:t>OK</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3837">
                <a:tc>
                  <a:txBody>
                    <a:bodyPr/>
                    <a:lstStyle/>
                    <a:p>
                      <a:pPr latinLnBrk="1"/>
                      <a:r>
                        <a:rPr lang="en-CA" altLang="ko-KR" sz="1600" b="0" dirty="0" smtClean="0">
                          <a:solidFill>
                            <a:schemeClr val="tx1"/>
                          </a:solidFill>
                        </a:rPr>
                        <a:t>2. No</a:t>
                      </a:r>
                      <a:r>
                        <a:rPr lang="en-CA" altLang="ko-KR" sz="1600" b="0" baseline="0" dirty="0" smtClean="0">
                          <a:solidFill>
                            <a:schemeClr val="tx1"/>
                          </a:solidFill>
                        </a:rPr>
                        <a:t> </a:t>
                      </a:r>
                      <a:r>
                        <a:rPr lang="en-CA" altLang="ko-KR" sz="1600" b="0" dirty="0" smtClean="0">
                          <a:solidFill>
                            <a:schemeClr val="tx1"/>
                          </a:solidFill>
                        </a:rPr>
                        <a:t>Unsafe</a:t>
                      </a:r>
                      <a:r>
                        <a:rPr lang="en-CA" altLang="ko-KR" sz="1600" b="0" baseline="0" dirty="0" smtClean="0">
                          <a:solidFill>
                            <a:schemeClr val="tx1"/>
                          </a:solidFill>
                        </a:rPr>
                        <a:t> bank</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CA" altLang="ko-KR" sz="1600" dirty="0" smtClean="0">
                          <a:solidFill>
                            <a:schemeClr val="dk1"/>
                          </a:solidFill>
                        </a:rPr>
                        <a:t>java ca.jay.jac444.workshop4.W4Task2</a:t>
                      </a:r>
                      <a:r>
                        <a:rPr lang="en-CA" altLang="ko-KR" sz="1600" baseline="0" dirty="0" smtClean="0">
                          <a:solidFill>
                            <a:schemeClr val="dk1"/>
                          </a:solidFill>
                        </a:rPr>
                        <a:t> market.txt \t</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CA" altLang="ko-KR" sz="1600" b="0" dirty="0" smtClean="0">
                          <a:solidFill>
                            <a:schemeClr val="tx1"/>
                          </a:solidFill>
                        </a:rPr>
                        <a:t>Unsafe banks are not exist!</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CA" altLang="ko-KR" sz="1600" b="0" dirty="0" smtClean="0">
                          <a:solidFill>
                            <a:schemeClr val="tx1"/>
                          </a:solidFill>
                        </a:rPr>
                        <a:t>OK</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3837">
                <a:tc>
                  <a:txBody>
                    <a:bodyPr/>
                    <a:lstStyle/>
                    <a:p>
                      <a:pPr latinLnBrk="1"/>
                      <a:r>
                        <a:rPr lang="en-CA" altLang="ko-KR" sz="1600" b="0" dirty="0" smtClean="0">
                          <a:solidFill>
                            <a:schemeClr val="tx1"/>
                          </a:solidFill>
                        </a:rPr>
                        <a:t>3. Not</a:t>
                      </a:r>
                      <a:r>
                        <a:rPr lang="en-CA" altLang="ko-KR" sz="1600" b="0" baseline="0" dirty="0" smtClean="0">
                          <a:solidFill>
                            <a:schemeClr val="tx1"/>
                          </a:solidFill>
                        </a:rPr>
                        <a:t> match delimiter and file format</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CA" altLang="ko-KR" sz="1600" dirty="0" smtClean="0">
                          <a:solidFill>
                            <a:schemeClr val="dk1"/>
                          </a:solidFill>
                        </a:rPr>
                        <a:t>java ca.jay.jac444.workshop4.W4Task2</a:t>
                      </a:r>
                      <a:r>
                        <a:rPr lang="en-CA" altLang="ko-KR" sz="1600" baseline="0" dirty="0" smtClean="0">
                          <a:solidFill>
                            <a:schemeClr val="dk1"/>
                          </a:solidFill>
                        </a:rPr>
                        <a:t> market.txt </a:t>
                      </a:r>
                      <a:r>
                        <a:rPr lang="en-CA" altLang="ko-KR" sz="1600" baseline="0" dirty="0" smtClean="0">
                          <a:solidFill>
                            <a:srgbClr val="FF0000"/>
                          </a:solidFill>
                        </a:rPr>
                        <a:t>w</a:t>
                      </a:r>
                      <a:endParaRPr lang="ko-KR" altLang="en-US" sz="1600" b="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CA" altLang="ko-KR" sz="1800" kern="1200" dirty="0" smtClean="0">
                          <a:solidFill>
                            <a:schemeClr val="dk1"/>
                          </a:solidFill>
                          <a:latin typeface="+mn-lt"/>
                          <a:ea typeface="+mn-ea"/>
                          <a:cs typeface="+mn-cs"/>
                        </a:rPr>
                        <a:t>Check your delimiter</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CA" altLang="ko-KR" sz="1600" b="0" dirty="0" smtClean="0">
                          <a:solidFill>
                            <a:schemeClr val="tx1"/>
                          </a:solidFill>
                        </a:rPr>
                        <a:t>OK</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3837">
                <a:tc>
                  <a:txBody>
                    <a:bodyPr/>
                    <a:lstStyle/>
                    <a:p>
                      <a:pPr latinLnBrk="1"/>
                      <a:r>
                        <a:rPr lang="en-CA" altLang="ko-KR" sz="1600" b="0" dirty="0" smtClean="0">
                          <a:solidFill>
                            <a:schemeClr val="tx1"/>
                          </a:solidFill>
                        </a:rPr>
                        <a:t>4. Data empty check</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CA" altLang="ko-KR" sz="1600" dirty="0" smtClean="0">
                          <a:solidFill>
                            <a:schemeClr val="dk1"/>
                          </a:solidFill>
                        </a:rPr>
                        <a:t>java ca.jay.jac444.workshop4.W4Task2 market.txt</a:t>
                      </a:r>
                      <a:r>
                        <a:rPr lang="en-CA" altLang="ko-KR" sz="1600" baseline="0" dirty="0" smtClean="0">
                          <a:solidFill>
                            <a:schemeClr val="dk1"/>
                          </a:solidFill>
                        </a:rPr>
                        <a:t> \t</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800" kern="1200" dirty="0" smtClean="0">
                          <a:solidFill>
                            <a:schemeClr val="dk1"/>
                          </a:solidFill>
                          <a:latin typeface="+mn-lt"/>
                          <a:ea typeface="+mn-ea"/>
                          <a:cs typeface="+mn-cs"/>
                        </a:rPr>
                        <a:t>In file, the value cannot be empty</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CA" altLang="ko-KR" sz="1600" b="0" dirty="0" smtClean="0">
                          <a:solidFill>
                            <a:schemeClr val="tx1"/>
                          </a:solidFill>
                        </a:rPr>
                        <a:t>OK</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383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CA" altLang="ko-KR" sz="1600" b="0" dirty="0" smtClean="0">
                          <a:solidFill>
                            <a:schemeClr val="tx1"/>
                          </a:solidFill>
                        </a:rPr>
                        <a:t>5. Include</a:t>
                      </a:r>
                      <a:r>
                        <a:rPr lang="en-CA" altLang="ko-KR" sz="1600" b="0" baseline="0" dirty="0" smtClean="0">
                          <a:solidFill>
                            <a:schemeClr val="tx1"/>
                          </a:solidFill>
                        </a:rPr>
                        <a:t> no digit data</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CA" altLang="ko-KR" sz="1600" dirty="0" smtClean="0">
                          <a:solidFill>
                            <a:schemeClr val="dk1"/>
                          </a:solidFill>
                        </a:rPr>
                        <a:t>java ca.jay.jac444.workshop4.W4Task2 market.txt</a:t>
                      </a:r>
                      <a:r>
                        <a:rPr lang="en-CA" altLang="ko-KR" sz="1600" baseline="0" dirty="0" smtClean="0">
                          <a:solidFill>
                            <a:schemeClr val="dk1"/>
                          </a:solidFill>
                        </a:rPr>
                        <a:t> \t</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800" kern="1200" dirty="0" smtClean="0">
                          <a:solidFill>
                            <a:schemeClr val="dk1"/>
                          </a:solidFill>
                          <a:latin typeface="+mn-lt"/>
                          <a:ea typeface="+mn-ea"/>
                          <a:cs typeface="+mn-cs"/>
                        </a:rPr>
                        <a:t>In file, the value must be a double or an integer</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CA" altLang="ko-KR" sz="1600" b="0" dirty="0" smtClean="0">
                          <a:solidFill>
                            <a:schemeClr val="tx1"/>
                          </a:solidFill>
                        </a:rPr>
                        <a:t>OK</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3837">
                <a:tc>
                  <a:txBody>
                    <a:bodyPr/>
                    <a:lstStyle/>
                    <a:p>
                      <a:pPr latinLnBrk="1"/>
                      <a:r>
                        <a:rPr lang="en-CA" altLang="ko-KR" sz="1600" b="0" dirty="0" smtClean="0">
                          <a:solidFill>
                            <a:schemeClr val="tx1"/>
                          </a:solidFill>
                        </a:rPr>
                        <a:t>6. Bank row</a:t>
                      </a:r>
                      <a:r>
                        <a:rPr lang="en-CA" altLang="ko-KR" sz="1600" b="0" baseline="0" dirty="0" smtClean="0">
                          <a:solidFill>
                            <a:schemeClr val="tx1"/>
                          </a:solidFill>
                        </a:rPr>
                        <a:t> has only one data</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CA" altLang="ko-KR" sz="1600" dirty="0" smtClean="0">
                          <a:solidFill>
                            <a:schemeClr val="dk1"/>
                          </a:solidFill>
                        </a:rPr>
                        <a:t>java ca.jay.jac444.workshop4.W4Task2 market.txt</a:t>
                      </a:r>
                      <a:r>
                        <a:rPr lang="en-CA" altLang="ko-KR" sz="1600" baseline="0" dirty="0" smtClean="0">
                          <a:solidFill>
                            <a:schemeClr val="dk1"/>
                          </a:solidFill>
                        </a:rPr>
                        <a:t> \t</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800" kern="1200" dirty="0" smtClean="0">
                          <a:solidFill>
                            <a:schemeClr val="dk1"/>
                          </a:solidFill>
                          <a:latin typeface="+mn-lt"/>
                          <a:ea typeface="+mn-ea"/>
                          <a:cs typeface="+mn-cs"/>
                        </a:rPr>
                        <a:t>In file, the number of elements of bank line must be at least two</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CA" altLang="ko-KR" sz="1600" b="0" dirty="0" smtClean="0">
                          <a:solidFill>
                            <a:schemeClr val="tx1"/>
                          </a:solidFill>
                        </a:rPr>
                        <a:t>OK</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3837">
                <a:tc>
                  <a:txBody>
                    <a:bodyPr/>
                    <a:lstStyle/>
                    <a:p>
                      <a:pPr latinLnBrk="1"/>
                      <a:r>
                        <a:rPr lang="en-CA" altLang="ko-KR" sz="1600" b="0" dirty="0" smtClean="0">
                          <a:solidFill>
                            <a:schemeClr val="tx1"/>
                          </a:solidFill>
                        </a:rPr>
                        <a:t>7. Mis</a:t>
                      </a:r>
                      <a:r>
                        <a:rPr lang="en-CA" altLang="ko-KR" sz="1600" b="0" baseline="0" dirty="0" smtClean="0">
                          <a:solidFill>
                            <a:schemeClr val="tx1"/>
                          </a:solidFill>
                        </a:rPr>
                        <a:t>match the line number</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CA" altLang="ko-KR" sz="1600" dirty="0" smtClean="0">
                          <a:solidFill>
                            <a:schemeClr val="dk1"/>
                          </a:solidFill>
                        </a:rPr>
                        <a:t>java ca.jay.jac444.workshop4.W4Task2 market.txt</a:t>
                      </a:r>
                      <a:r>
                        <a:rPr lang="en-CA" altLang="ko-KR" sz="1600" baseline="0" dirty="0" smtClean="0">
                          <a:solidFill>
                            <a:schemeClr val="dk1"/>
                          </a:solidFill>
                        </a:rPr>
                        <a:t> \t</a:t>
                      </a:r>
                      <a:endParaRPr lang="ko-KR" altLang="en-US" sz="1600" b="0" dirty="0" smtClean="0">
                        <a:solidFill>
                          <a:schemeClr val="tx1"/>
                        </a:solidFill>
                      </a:endParaRPr>
                    </a:p>
                    <a:p>
                      <a:pPr latinLnBrk="1"/>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800" kern="1200" dirty="0" smtClean="0">
                          <a:solidFill>
                            <a:schemeClr val="dk1"/>
                          </a:solidFill>
                          <a:latin typeface="+mn-lt"/>
                          <a:ea typeface="+mn-ea"/>
                          <a:cs typeface="+mn-cs"/>
                        </a:rPr>
                        <a:t>In file, there is not matched between the number of bank of file and </a:t>
                      </a:r>
                      <a:r>
                        <a:rPr lang="en-US" altLang="ko-KR" sz="1800" kern="1200" dirty="0" smtClean="0">
                          <a:solidFill>
                            <a:schemeClr val="dk1"/>
                          </a:solidFill>
                          <a:latin typeface="+mn-lt"/>
                          <a:ea typeface="+mn-ea"/>
                          <a:cs typeface="+mn-cs"/>
                        </a:rPr>
                        <a:t>the actual number </a:t>
                      </a:r>
                      <a:r>
                        <a:rPr lang="en-US" altLang="ko-KR" sz="1800" kern="1200" dirty="0" smtClean="0">
                          <a:solidFill>
                            <a:schemeClr val="dk1"/>
                          </a:solidFill>
                          <a:latin typeface="+mn-lt"/>
                          <a:ea typeface="+mn-ea"/>
                          <a:cs typeface="+mn-cs"/>
                        </a:rPr>
                        <a:t>of bank</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CA" altLang="ko-KR" sz="1600" b="0" dirty="0" smtClean="0">
                          <a:solidFill>
                            <a:schemeClr val="tx1"/>
                          </a:solidFill>
                        </a:rPr>
                        <a:t>OK</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746550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373487" y="333708"/>
            <a:ext cx="11359167" cy="646331"/>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Case11.</a:t>
            </a:r>
            <a:r>
              <a:rPr lang="en-CA" altLang="ko-KR" b="0" baseline="0" dirty="0" smtClean="0">
                <a:solidFill>
                  <a:schemeClr val="tx1"/>
                </a:solidFill>
              </a:rPr>
              <a:t> </a:t>
            </a:r>
            <a:r>
              <a:rPr lang="en-US" altLang="ko-KR" dirty="0"/>
              <a:t>File not found </a:t>
            </a:r>
            <a:r>
              <a:rPr lang="en-CA" altLang="ko-KR" b="0" baseline="0" dirty="0" smtClean="0">
                <a:solidFill>
                  <a:schemeClr val="tx1"/>
                </a:solidFill>
              </a:rPr>
              <a:t>: </a:t>
            </a:r>
            <a:endParaRPr lang="en-CA" altLang="ko-KR" b="0" baseline="0" dirty="0" smtClean="0">
              <a:solidFill>
                <a:schemeClr val="tx1"/>
              </a:solidFill>
            </a:endParaRPr>
          </a:p>
          <a:p>
            <a:r>
              <a:rPr lang="en-CA" altLang="ko-KR" dirty="0"/>
              <a:t> </a:t>
            </a:r>
            <a:r>
              <a:rPr lang="en-CA" altLang="ko-KR" dirty="0" smtClean="0"/>
              <a:t>       </a:t>
            </a:r>
            <a:r>
              <a:rPr lang="en-CA" altLang="ko-KR" b="0" baseline="0" dirty="0" smtClean="0">
                <a:solidFill>
                  <a:schemeClr val="tx1"/>
                </a:solidFill>
              </a:rPr>
              <a:t>Check the message:</a:t>
            </a:r>
            <a:r>
              <a:rPr lang="en-CA" altLang="ko-KR" b="0" dirty="0" smtClean="0">
                <a:solidFill>
                  <a:schemeClr val="tx1"/>
                </a:solidFill>
              </a:rPr>
              <a:t>  </a:t>
            </a:r>
            <a:r>
              <a:rPr lang="en-CA" altLang="ko-KR" b="0" dirty="0" smtClean="0">
                <a:solidFill>
                  <a:schemeClr val="tx1"/>
                </a:solidFill>
              </a:rPr>
              <a:t>“</a:t>
            </a:r>
            <a:r>
              <a:rPr lang="en-US" altLang="ko-KR" dirty="0"/>
              <a:t>It cannot find the file</a:t>
            </a:r>
            <a:r>
              <a:rPr lang="en-US" altLang="ko-KR" dirty="0" smtClean="0">
                <a:solidFill>
                  <a:schemeClr val="dk1"/>
                </a:solidFill>
              </a:rPr>
              <a:t>”</a:t>
            </a:r>
            <a:endParaRPr lang="ko-KR" altLang="en-US" sz="1400" b="0" dirty="0" smtClean="0">
              <a:solidFill>
                <a:schemeClr val="tx1"/>
              </a:solidFill>
            </a:endParaRPr>
          </a:p>
        </p:txBody>
      </p:sp>
      <p:pic>
        <p:nvPicPr>
          <p:cNvPr id="3" name="Picture 2"/>
          <p:cNvPicPr>
            <a:picLocks noChangeAspect="1"/>
          </p:cNvPicPr>
          <p:nvPr/>
        </p:nvPicPr>
        <p:blipFill>
          <a:blip r:embed="rId2"/>
          <a:stretch>
            <a:fillRect/>
          </a:stretch>
        </p:blipFill>
        <p:spPr>
          <a:xfrm>
            <a:off x="824247" y="1225053"/>
            <a:ext cx="10738230" cy="5462034"/>
          </a:xfrm>
          <a:prstGeom prst="rect">
            <a:avLst/>
          </a:prstGeom>
        </p:spPr>
      </p:pic>
      <p:sp>
        <p:nvSpPr>
          <p:cNvPr id="8" name="Rectangle 7"/>
          <p:cNvSpPr/>
          <p:nvPr/>
        </p:nvSpPr>
        <p:spPr>
          <a:xfrm>
            <a:off x="1144070" y="1388945"/>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Up Arrow Callout 9"/>
          <p:cNvSpPr/>
          <p:nvPr/>
        </p:nvSpPr>
        <p:spPr>
          <a:xfrm>
            <a:off x="2497126" y="5032904"/>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error message is displayed</a:t>
            </a:r>
            <a:endParaRPr lang="ko-KR" altLang="en-US" dirty="0"/>
          </a:p>
        </p:txBody>
      </p:sp>
      <p:sp>
        <p:nvSpPr>
          <p:cNvPr id="11" name="Rectangle 10"/>
          <p:cNvSpPr/>
          <p:nvPr/>
        </p:nvSpPr>
        <p:spPr>
          <a:xfrm>
            <a:off x="3193961" y="4663207"/>
            <a:ext cx="2047740" cy="3696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57372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373487" y="333708"/>
            <a:ext cx="11359167" cy="923330"/>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Case12.</a:t>
            </a:r>
            <a:r>
              <a:rPr lang="en-CA" altLang="ko-KR" b="0" baseline="0" dirty="0" smtClean="0">
                <a:solidFill>
                  <a:schemeClr val="tx1"/>
                </a:solidFill>
              </a:rPr>
              <a:t> </a:t>
            </a:r>
            <a:r>
              <a:rPr lang="en-US" altLang="ko-KR" dirty="0"/>
              <a:t>Change delimiter in file (from ‘\t‘ to </a:t>
            </a:r>
            <a:r>
              <a:rPr lang="en-US" altLang="ko-KR" dirty="0" smtClean="0"/>
              <a:t>‘,’)</a:t>
            </a:r>
            <a:r>
              <a:rPr lang="en-CA" altLang="ko-KR" b="0" baseline="0" dirty="0" smtClean="0">
                <a:solidFill>
                  <a:schemeClr val="tx1"/>
                </a:solidFill>
              </a:rPr>
              <a:t>: </a:t>
            </a:r>
            <a:endParaRPr lang="en-CA" altLang="ko-KR" b="0" baseline="0" dirty="0" smtClean="0">
              <a:solidFill>
                <a:schemeClr val="tx1"/>
              </a:solidFill>
            </a:endParaRPr>
          </a:p>
          <a:p>
            <a:r>
              <a:rPr lang="en-CA" altLang="ko-KR" dirty="0" smtClean="0"/>
              <a:t>        </a:t>
            </a:r>
            <a:r>
              <a:rPr lang="en-CA" altLang="ko-KR" dirty="0"/>
              <a:t>Set “</a:t>
            </a:r>
            <a:r>
              <a:rPr lang="en-CA" altLang="ko-KR" dirty="0" smtClean="0">
                <a:solidFill>
                  <a:srgbClr val="FF0000"/>
                </a:solidFill>
              </a:rPr>
              <a:t>market.txt ,</a:t>
            </a:r>
            <a:r>
              <a:rPr lang="en-CA" altLang="ko-KR" dirty="0" smtClean="0"/>
              <a:t>” </a:t>
            </a:r>
            <a:r>
              <a:rPr lang="en-CA" altLang="ko-KR" dirty="0"/>
              <a:t>in arguments field in IDE tool and run it </a:t>
            </a:r>
          </a:p>
          <a:p>
            <a:r>
              <a:rPr lang="en-CA" altLang="ko-KR" dirty="0"/>
              <a:t>        (or run “</a:t>
            </a:r>
            <a:r>
              <a:rPr lang="en-CA" altLang="ko-KR" dirty="0">
                <a:solidFill>
                  <a:schemeClr val="dk1"/>
                </a:solidFill>
              </a:rPr>
              <a:t>java ca.jay.jac444.workshop4.W4Task2 </a:t>
            </a:r>
            <a:r>
              <a:rPr lang="en-CA" altLang="ko-KR" dirty="0" err="1" smtClean="0">
                <a:solidFill>
                  <a:srgbClr val="FF0000"/>
                </a:solidFill>
              </a:rPr>
              <a:t>market.tx</a:t>
            </a:r>
            <a:r>
              <a:rPr lang="en-CA" altLang="ko-KR" dirty="0" smtClean="0">
                <a:solidFill>
                  <a:srgbClr val="FF0000"/>
                </a:solidFill>
              </a:rPr>
              <a:t> ,”</a:t>
            </a:r>
            <a:r>
              <a:rPr lang="en-CA" altLang="ko-KR" dirty="0" smtClean="0"/>
              <a:t> </a:t>
            </a:r>
            <a:r>
              <a:rPr lang="en-CA" altLang="ko-KR" dirty="0"/>
              <a:t>in command-line</a:t>
            </a:r>
            <a:endParaRPr lang="ko-KR" altLang="en-US" dirty="0"/>
          </a:p>
        </p:txBody>
      </p:sp>
      <p:pic>
        <p:nvPicPr>
          <p:cNvPr id="2" name="Picture 1"/>
          <p:cNvPicPr>
            <a:picLocks noChangeAspect="1"/>
          </p:cNvPicPr>
          <p:nvPr/>
        </p:nvPicPr>
        <p:blipFill>
          <a:blip r:embed="rId2"/>
          <a:stretch>
            <a:fillRect/>
          </a:stretch>
        </p:blipFill>
        <p:spPr>
          <a:xfrm>
            <a:off x="1295701" y="1413421"/>
            <a:ext cx="9334432" cy="4762035"/>
          </a:xfrm>
          <a:prstGeom prst="rect">
            <a:avLst/>
          </a:prstGeom>
        </p:spPr>
      </p:pic>
      <p:sp>
        <p:nvSpPr>
          <p:cNvPr id="7" name="Rectangle 6"/>
          <p:cNvSpPr/>
          <p:nvPr/>
        </p:nvSpPr>
        <p:spPr>
          <a:xfrm>
            <a:off x="1439929" y="15180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4252007" y="2635339"/>
            <a:ext cx="3799268" cy="9659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98153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373487" y="333708"/>
            <a:ext cx="11359167" cy="646331"/>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Case12.</a:t>
            </a:r>
            <a:r>
              <a:rPr lang="en-CA" altLang="ko-KR" b="0" baseline="0" dirty="0" smtClean="0">
                <a:solidFill>
                  <a:schemeClr val="tx1"/>
                </a:solidFill>
              </a:rPr>
              <a:t> </a:t>
            </a:r>
            <a:r>
              <a:rPr lang="en-US" altLang="ko-KR" dirty="0"/>
              <a:t>Change delimiter in file (from ‘\t‘ to </a:t>
            </a:r>
            <a:r>
              <a:rPr lang="en-US" altLang="ko-KR" dirty="0" smtClean="0"/>
              <a:t>‘,’)</a:t>
            </a:r>
            <a:r>
              <a:rPr lang="en-CA" altLang="ko-KR" b="0" baseline="0" dirty="0" smtClean="0">
                <a:solidFill>
                  <a:schemeClr val="tx1"/>
                </a:solidFill>
              </a:rPr>
              <a:t>: </a:t>
            </a:r>
            <a:endParaRPr lang="en-CA" altLang="ko-KR" b="0" baseline="0" dirty="0" smtClean="0">
              <a:solidFill>
                <a:schemeClr val="tx1"/>
              </a:solidFill>
            </a:endParaRPr>
          </a:p>
          <a:p>
            <a:r>
              <a:rPr lang="en-CA" altLang="ko-KR" dirty="0"/>
              <a:t> </a:t>
            </a:r>
            <a:r>
              <a:rPr lang="en-CA" altLang="ko-KR" dirty="0" smtClean="0"/>
              <a:t>       </a:t>
            </a:r>
            <a:r>
              <a:rPr lang="en-CA" altLang="ko-KR" b="0" baseline="0" dirty="0" smtClean="0">
                <a:solidFill>
                  <a:schemeClr val="tx1"/>
                </a:solidFill>
              </a:rPr>
              <a:t>Check the message:</a:t>
            </a:r>
            <a:r>
              <a:rPr lang="en-CA" altLang="ko-KR" b="0" dirty="0" smtClean="0">
                <a:solidFill>
                  <a:schemeClr val="tx1"/>
                </a:solidFill>
              </a:rPr>
              <a:t>  </a:t>
            </a:r>
            <a:r>
              <a:rPr lang="en-CA" altLang="ko-KR" b="0" dirty="0" smtClean="0">
                <a:solidFill>
                  <a:schemeClr val="tx1"/>
                </a:solidFill>
              </a:rPr>
              <a:t>“</a:t>
            </a:r>
            <a:r>
              <a:rPr lang="en-US" altLang="ko-KR" dirty="0"/>
              <a:t>Unsafe banks are Bank 3 and Bank 1</a:t>
            </a:r>
            <a:r>
              <a:rPr lang="en-US" altLang="ko-KR" dirty="0" smtClean="0">
                <a:solidFill>
                  <a:schemeClr val="dk1"/>
                </a:solidFill>
              </a:rPr>
              <a:t>”</a:t>
            </a:r>
            <a:endParaRPr lang="ko-KR" altLang="en-US" sz="1400" b="0" dirty="0" smtClean="0">
              <a:solidFill>
                <a:schemeClr val="tx1"/>
              </a:solidFill>
            </a:endParaRPr>
          </a:p>
        </p:txBody>
      </p:sp>
      <p:pic>
        <p:nvPicPr>
          <p:cNvPr id="2" name="Picture 1"/>
          <p:cNvPicPr>
            <a:picLocks noChangeAspect="1"/>
          </p:cNvPicPr>
          <p:nvPr/>
        </p:nvPicPr>
        <p:blipFill>
          <a:blip r:embed="rId2"/>
          <a:stretch>
            <a:fillRect/>
          </a:stretch>
        </p:blipFill>
        <p:spPr>
          <a:xfrm>
            <a:off x="854734" y="1266914"/>
            <a:ext cx="10396671" cy="5288029"/>
          </a:xfrm>
          <a:prstGeom prst="rect">
            <a:avLst/>
          </a:prstGeom>
        </p:spPr>
      </p:pic>
      <p:sp>
        <p:nvSpPr>
          <p:cNvPr id="9" name="Rectangle 8"/>
          <p:cNvSpPr/>
          <p:nvPr/>
        </p:nvSpPr>
        <p:spPr>
          <a:xfrm>
            <a:off x="1144070" y="1388945"/>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Up Arrow Callout 11"/>
          <p:cNvSpPr/>
          <p:nvPr/>
        </p:nvSpPr>
        <p:spPr>
          <a:xfrm>
            <a:off x="2569334" y="5032904"/>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Normal </a:t>
            </a:r>
            <a:r>
              <a:rPr lang="en-CA" altLang="ko-KR" dirty="0" smtClean="0"/>
              <a:t>message </a:t>
            </a:r>
            <a:r>
              <a:rPr lang="en-CA" altLang="ko-KR" dirty="0" smtClean="0"/>
              <a:t>is displayed</a:t>
            </a:r>
            <a:endParaRPr lang="ko-KR" altLang="en-US" dirty="0"/>
          </a:p>
        </p:txBody>
      </p:sp>
      <p:sp>
        <p:nvSpPr>
          <p:cNvPr id="13" name="Rectangle 12"/>
          <p:cNvSpPr/>
          <p:nvPr/>
        </p:nvSpPr>
        <p:spPr>
          <a:xfrm>
            <a:off x="3193960" y="4663207"/>
            <a:ext cx="2446985" cy="3696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p:nvSpPr>
        <p:spPr>
          <a:xfrm>
            <a:off x="5473521" y="2678806"/>
            <a:ext cx="2884867" cy="12077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Up Arrow Callout 14"/>
          <p:cNvSpPr/>
          <p:nvPr/>
        </p:nvSpPr>
        <p:spPr>
          <a:xfrm>
            <a:off x="5640945" y="3926567"/>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Change </a:t>
            </a:r>
            <a:r>
              <a:rPr lang="en-CA" altLang="ko-KR" dirty="0" smtClean="0"/>
              <a:t>delimiter to ‘,’</a:t>
            </a:r>
            <a:endParaRPr lang="ko-KR" altLang="en-US" dirty="0"/>
          </a:p>
        </p:txBody>
      </p:sp>
    </p:spTree>
    <p:extLst>
      <p:ext uri="{BB962C8B-B14F-4D97-AF65-F5344CB8AC3E}">
        <p14:creationId xmlns:p14="http://schemas.microsoft.com/office/powerpoint/2010/main" val="2376648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65221048"/>
              </p:ext>
            </p:extLst>
          </p:nvPr>
        </p:nvGraphicFramePr>
        <p:xfrm>
          <a:off x="664513" y="185372"/>
          <a:ext cx="10758152" cy="5894684"/>
        </p:xfrm>
        <a:graphic>
          <a:graphicData uri="http://schemas.openxmlformats.org/drawingml/2006/table">
            <a:tbl>
              <a:tblPr firstRow="1" bandRow="1">
                <a:tableStyleId>{5C22544A-7EE6-4342-B048-85BDC9FD1C3A}</a:tableStyleId>
              </a:tblPr>
              <a:tblGrid>
                <a:gridCol w="2689538"/>
                <a:gridCol w="4565562"/>
                <a:gridCol w="2700329"/>
                <a:gridCol w="802723"/>
              </a:tblGrid>
              <a:tr h="444299">
                <a:tc>
                  <a:txBody>
                    <a:bodyPr/>
                    <a:lstStyle/>
                    <a:p>
                      <a:pPr algn="ctr" latinLnBrk="1"/>
                      <a:r>
                        <a:rPr lang="en-CA" altLang="ko-KR" sz="1600" b="1" dirty="0" smtClean="0">
                          <a:solidFill>
                            <a:schemeClr val="tx1"/>
                          </a:solidFill>
                        </a:rPr>
                        <a:t>Case</a:t>
                      </a:r>
                      <a:endParaRPr lang="ko-KR"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CA" altLang="ko-KR" sz="1600" b="1" dirty="0" smtClean="0">
                          <a:solidFill>
                            <a:schemeClr val="tx1"/>
                          </a:solidFill>
                        </a:rPr>
                        <a:t>Input</a:t>
                      </a:r>
                      <a:endParaRPr lang="ko-KR"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CA" altLang="ko-KR" sz="1600" b="1" dirty="0" smtClean="0">
                          <a:solidFill>
                            <a:schemeClr val="tx1"/>
                          </a:solidFill>
                        </a:rPr>
                        <a:t>Output</a:t>
                      </a:r>
                      <a:endParaRPr lang="ko-KR"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CA" altLang="ko-KR" sz="1600" b="1" dirty="0" smtClean="0">
                          <a:solidFill>
                            <a:schemeClr val="tx1"/>
                          </a:solidFill>
                        </a:rPr>
                        <a:t>Result</a:t>
                      </a:r>
                      <a:endParaRPr lang="ko-KR"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693837">
                <a:tc>
                  <a:txBody>
                    <a:bodyPr/>
                    <a:lstStyle/>
                    <a:p>
                      <a:pPr latinLnBrk="1"/>
                      <a:r>
                        <a:rPr lang="en-CA" altLang="ko-KR" sz="1600" b="0" dirty="0" smtClean="0">
                          <a:solidFill>
                            <a:schemeClr val="tx1"/>
                          </a:solidFill>
                        </a:rPr>
                        <a:t>8. Lender and borrower are the same</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CA" altLang="ko-KR" sz="1600" dirty="0" smtClean="0">
                          <a:solidFill>
                            <a:schemeClr val="dk1"/>
                          </a:solidFill>
                        </a:rPr>
                        <a:t>java ca.jay.jac444.workshop4.W4Task2 market.txt</a:t>
                      </a:r>
                      <a:r>
                        <a:rPr lang="en-CA" altLang="ko-KR" sz="1600" baseline="0" dirty="0" smtClean="0">
                          <a:solidFill>
                            <a:schemeClr val="dk1"/>
                          </a:solidFill>
                        </a:rPr>
                        <a:t> \t</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800" kern="1200" dirty="0" smtClean="0">
                          <a:solidFill>
                            <a:schemeClr val="dk1"/>
                          </a:solidFill>
                          <a:latin typeface="+mn-lt"/>
                          <a:ea typeface="+mn-ea"/>
                          <a:cs typeface="+mn-cs"/>
                        </a:rPr>
                        <a:t>In file, bank id and borrower id cannot be the same</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CA" altLang="ko-KR" sz="1600" b="0" dirty="0" smtClean="0">
                          <a:solidFill>
                            <a:schemeClr val="tx1"/>
                          </a:solidFill>
                        </a:rPr>
                        <a:t>OK</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3837">
                <a:tc>
                  <a:txBody>
                    <a:bodyPr/>
                    <a:lstStyle/>
                    <a:p>
                      <a:pPr latinLnBrk="1"/>
                      <a:r>
                        <a:rPr lang="en-CA" altLang="ko-KR" sz="1600" b="0" dirty="0" smtClean="0">
                          <a:solidFill>
                            <a:schemeClr val="tx1"/>
                          </a:solidFill>
                        </a:rPr>
                        <a:t>9. Loan money is 0</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CA" altLang="ko-KR" sz="1600" dirty="0" smtClean="0">
                          <a:solidFill>
                            <a:schemeClr val="dk1"/>
                          </a:solidFill>
                        </a:rPr>
                        <a:t>java ca.jay.jac444.workshop4.W4Task2</a:t>
                      </a:r>
                      <a:r>
                        <a:rPr lang="en-CA" altLang="ko-KR" sz="1600" baseline="0" dirty="0" smtClean="0">
                          <a:solidFill>
                            <a:schemeClr val="dk1"/>
                          </a:solidFill>
                        </a:rPr>
                        <a:t> market.txt \t</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800" kern="1200" dirty="0" smtClean="0">
                          <a:solidFill>
                            <a:schemeClr val="dk1"/>
                          </a:solidFill>
                          <a:latin typeface="+mn-lt"/>
                          <a:ea typeface="+mn-ea"/>
                          <a:cs typeface="+mn-cs"/>
                        </a:rPr>
                        <a:t>The loan money cannot be </a:t>
                      </a:r>
                      <a:r>
                        <a:rPr lang="en-US" altLang="ko-KR" sz="1800" kern="1200" dirty="0" smtClean="0">
                          <a:solidFill>
                            <a:schemeClr val="dk1"/>
                          </a:solidFill>
                          <a:latin typeface="+mn-lt"/>
                          <a:ea typeface="+mn-ea"/>
                          <a:cs typeface="+mn-cs"/>
                        </a:rPr>
                        <a:t>0</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CA" altLang="ko-KR" sz="1600" b="0" dirty="0" smtClean="0">
                          <a:solidFill>
                            <a:schemeClr val="tx1"/>
                          </a:solidFill>
                        </a:rPr>
                        <a:t>OK</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3837">
                <a:tc>
                  <a:txBody>
                    <a:bodyPr/>
                    <a:lstStyle/>
                    <a:p>
                      <a:pPr latinLnBrk="1"/>
                      <a:r>
                        <a:rPr lang="en-CA" altLang="ko-KR" sz="1600" b="0" dirty="0" smtClean="0">
                          <a:solidFill>
                            <a:schemeClr val="tx1"/>
                          </a:solidFill>
                        </a:rPr>
                        <a:t>10. Insufficient</a:t>
                      </a:r>
                      <a:r>
                        <a:rPr lang="en-CA" altLang="ko-KR" sz="1600" b="0" baseline="0" dirty="0" smtClean="0">
                          <a:solidFill>
                            <a:schemeClr val="tx1"/>
                          </a:solidFill>
                        </a:rPr>
                        <a:t> arguments number</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CA" altLang="ko-KR" sz="1600" dirty="0" smtClean="0">
                          <a:solidFill>
                            <a:schemeClr val="dk1"/>
                          </a:solidFill>
                        </a:rPr>
                        <a:t>java ca.jay.jac444.workshop4.W4Task2</a:t>
                      </a:r>
                      <a:r>
                        <a:rPr lang="en-CA" altLang="ko-KR" sz="1600" baseline="0" dirty="0" smtClean="0">
                          <a:solidFill>
                            <a:schemeClr val="dk1"/>
                          </a:solidFill>
                        </a:rPr>
                        <a:t> </a:t>
                      </a:r>
                      <a:r>
                        <a:rPr lang="en-CA" altLang="ko-KR" sz="1600" baseline="0" dirty="0" smtClean="0">
                          <a:solidFill>
                            <a:schemeClr val="dk1"/>
                          </a:solidFill>
                        </a:rPr>
                        <a:t>market.txt</a:t>
                      </a:r>
                    </a:p>
                    <a:p>
                      <a:pPr latinLnBrk="1"/>
                      <a:r>
                        <a:rPr lang="en-CA" altLang="ko-KR" sz="1600" b="0" baseline="0" dirty="0" smtClean="0">
                          <a:solidFill>
                            <a:schemeClr val="dk1"/>
                          </a:solidFill>
                        </a:rPr>
                        <a:t>Or </a:t>
                      </a:r>
                    </a:p>
                    <a:p>
                      <a:pPr latinLnBrk="1"/>
                      <a:r>
                        <a:rPr lang="en-CA" altLang="ko-KR" sz="1600" dirty="0" smtClean="0">
                          <a:solidFill>
                            <a:schemeClr val="dk1"/>
                          </a:solidFill>
                        </a:rPr>
                        <a:t>java ca.jay.jac444.workshop4.W4Task2</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800" kern="1200" dirty="0" smtClean="0">
                          <a:solidFill>
                            <a:schemeClr val="dk1"/>
                          </a:solidFill>
                          <a:latin typeface="+mn-lt"/>
                          <a:ea typeface="+mn-ea"/>
                          <a:cs typeface="+mn-cs"/>
                        </a:rPr>
                        <a:t>It needs a command-line arguments for a file name and delimiter</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CA" altLang="ko-KR" sz="1600" b="0" dirty="0" smtClean="0">
                          <a:solidFill>
                            <a:schemeClr val="tx1"/>
                          </a:solidFill>
                        </a:rPr>
                        <a:t>OK</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3837">
                <a:tc>
                  <a:txBody>
                    <a:bodyPr/>
                    <a:lstStyle/>
                    <a:p>
                      <a:pPr latinLnBrk="1"/>
                      <a:r>
                        <a:rPr lang="en-US" altLang="ko-KR" sz="1600" b="0" dirty="0" smtClean="0">
                          <a:solidFill>
                            <a:schemeClr val="tx1"/>
                          </a:solidFill>
                        </a:rPr>
                        <a:t>11. File not found</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CA" altLang="ko-KR" sz="1600" dirty="0" smtClean="0">
                          <a:solidFill>
                            <a:schemeClr val="dk1"/>
                          </a:solidFill>
                        </a:rPr>
                        <a:t>java ca.jay.jac444.workshop4.W4Task2</a:t>
                      </a:r>
                      <a:r>
                        <a:rPr lang="en-CA" altLang="ko-KR" sz="1600" baseline="0" dirty="0" smtClean="0">
                          <a:solidFill>
                            <a:schemeClr val="dk1"/>
                          </a:solidFill>
                        </a:rPr>
                        <a:t> </a:t>
                      </a:r>
                      <a:r>
                        <a:rPr lang="en-CA" altLang="ko-KR" sz="1600" baseline="0" dirty="0" err="1" smtClean="0">
                          <a:solidFill>
                            <a:schemeClr val="dk1"/>
                          </a:solidFill>
                        </a:rPr>
                        <a:t>market.</a:t>
                      </a:r>
                      <a:r>
                        <a:rPr lang="en-CA" altLang="ko-KR" sz="1600" baseline="0" dirty="0" err="1" smtClean="0">
                          <a:solidFill>
                            <a:srgbClr val="FF0000"/>
                          </a:solidFill>
                        </a:rPr>
                        <a:t>tx</a:t>
                      </a:r>
                      <a:r>
                        <a:rPr lang="en-CA" altLang="ko-KR" sz="1600" baseline="0" dirty="0" smtClean="0">
                          <a:solidFill>
                            <a:srgbClr val="FF0000"/>
                          </a:solidFill>
                        </a:rPr>
                        <a:t> \t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800" kern="1200" dirty="0" smtClean="0">
                          <a:solidFill>
                            <a:schemeClr val="dk1"/>
                          </a:solidFill>
                          <a:latin typeface="+mn-lt"/>
                          <a:ea typeface="+mn-ea"/>
                          <a:cs typeface="+mn-cs"/>
                        </a:rPr>
                        <a:t>It cannot find the file</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CA" altLang="ko-KR" sz="1600" b="0" dirty="0" smtClean="0">
                          <a:solidFill>
                            <a:schemeClr val="tx1"/>
                          </a:solidFill>
                        </a:rPr>
                        <a:t>OK</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383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b="0" dirty="0" smtClean="0">
                          <a:solidFill>
                            <a:schemeClr val="tx1"/>
                          </a:solidFill>
                        </a:rPr>
                        <a:t>12. Change delimiter in file (from ‘\t‘ to ‘,’)</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CA" altLang="ko-KR" sz="1600" dirty="0" smtClean="0">
                          <a:solidFill>
                            <a:schemeClr val="dk1"/>
                          </a:solidFill>
                        </a:rPr>
                        <a:t>java ca.jay.jac444.workshop4.W4Task2</a:t>
                      </a:r>
                      <a:r>
                        <a:rPr lang="en-CA" altLang="ko-KR" sz="1600" baseline="0" dirty="0" smtClean="0">
                          <a:solidFill>
                            <a:schemeClr val="dk1"/>
                          </a:solidFill>
                        </a:rPr>
                        <a:t> market.</a:t>
                      </a:r>
                      <a:r>
                        <a:rPr lang="en-CA" altLang="ko-KR" sz="1600" baseline="0" dirty="0" smtClean="0">
                          <a:solidFill>
                            <a:schemeClr val="tx1"/>
                          </a:solidFill>
                        </a:rPr>
                        <a:t>txt</a:t>
                      </a:r>
                      <a:r>
                        <a:rPr lang="en-CA" altLang="ko-KR" sz="1600" baseline="0" dirty="0" smtClean="0">
                          <a:solidFill>
                            <a:srgbClr val="FF0000"/>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kern="1200" dirty="0" smtClean="0">
                          <a:solidFill>
                            <a:schemeClr val="dk1"/>
                          </a:solidFill>
                          <a:latin typeface="+mn-lt"/>
                          <a:ea typeface="+mn-ea"/>
                          <a:cs typeface="+mn-cs"/>
                        </a:rPr>
                        <a:t>Unsafe banks are Bank 3 and Bank 1</a:t>
                      </a:r>
                      <a:endParaRPr lang="ko-KR" altLang="en-US" sz="14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CA" altLang="ko-KR" sz="1600" b="0" dirty="0" smtClean="0">
                          <a:solidFill>
                            <a:schemeClr val="tx1"/>
                          </a:solidFill>
                        </a:rPr>
                        <a:t>OK</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3837">
                <a:tc>
                  <a:txBody>
                    <a:bodyPr/>
                    <a:lstStyle/>
                    <a:p>
                      <a:pPr latinLnBrk="1"/>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3837">
                <a:tc>
                  <a:txBody>
                    <a:bodyPr/>
                    <a:lstStyle/>
                    <a:p>
                      <a:pPr latinLnBrk="1"/>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96481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4500" y="2311738"/>
            <a:ext cx="6096000" cy="2031325"/>
          </a:xfrm>
          <a:prstGeom prst="rect">
            <a:avLst/>
          </a:prstGeom>
        </p:spPr>
        <p:txBody>
          <a:bodyPr>
            <a:spAutoFit/>
          </a:bodyPr>
          <a:lstStyle/>
          <a:p>
            <a:r>
              <a:rPr lang="ko-KR" altLang="en-US" dirty="0"/>
              <a:t>5</a:t>
            </a:r>
          </a:p>
          <a:p>
            <a:r>
              <a:rPr lang="ko-KR" altLang="en-US" dirty="0"/>
              <a:t>201</a:t>
            </a:r>
          </a:p>
          <a:p>
            <a:r>
              <a:rPr lang="ko-KR" altLang="en-US" dirty="0"/>
              <a:t>25	2	1	100.5	4	320.5</a:t>
            </a:r>
          </a:p>
          <a:p>
            <a:r>
              <a:rPr lang="ko-KR" altLang="en-US" dirty="0"/>
              <a:t>125	2	2	40	3	85</a:t>
            </a:r>
          </a:p>
          <a:p>
            <a:r>
              <a:rPr lang="ko-KR" altLang="en-US" dirty="0"/>
              <a:t>175	2	0	125	3	75</a:t>
            </a:r>
          </a:p>
          <a:p>
            <a:r>
              <a:rPr lang="ko-KR" altLang="en-US" dirty="0"/>
              <a:t>75	1	0	125</a:t>
            </a:r>
          </a:p>
          <a:p>
            <a:r>
              <a:rPr lang="ko-KR" altLang="en-US" dirty="0"/>
              <a:t>181	1	2	125</a:t>
            </a:r>
          </a:p>
        </p:txBody>
      </p:sp>
      <p:sp>
        <p:nvSpPr>
          <p:cNvPr id="3" name="Rectangle 2"/>
          <p:cNvSpPr/>
          <p:nvPr/>
        </p:nvSpPr>
        <p:spPr>
          <a:xfrm>
            <a:off x="2370325" y="1809234"/>
            <a:ext cx="2153218" cy="369332"/>
          </a:xfrm>
          <a:prstGeom prst="rect">
            <a:avLst/>
          </a:prstGeom>
        </p:spPr>
        <p:txBody>
          <a:bodyPr wrap="none">
            <a:spAutoFit/>
          </a:bodyPr>
          <a:lstStyle/>
          <a:p>
            <a:r>
              <a:rPr lang="en-US" altLang="ko-KR" u="sng" dirty="0" smtClean="0"/>
              <a:t>Test file: </a:t>
            </a:r>
            <a:r>
              <a:rPr lang="ko-KR" altLang="en-US" u="sng" dirty="0" smtClean="0"/>
              <a:t>market.txt</a:t>
            </a:r>
            <a:endParaRPr lang="ko-KR" altLang="en-US" u="sng" dirty="0"/>
          </a:p>
        </p:txBody>
      </p:sp>
    </p:spTree>
    <p:extLst>
      <p:ext uri="{BB962C8B-B14F-4D97-AF65-F5344CB8AC3E}">
        <p14:creationId xmlns:p14="http://schemas.microsoft.com/office/powerpoint/2010/main" val="249810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487" y="333708"/>
            <a:ext cx="11359167" cy="923330"/>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Case1.</a:t>
            </a:r>
            <a:r>
              <a:rPr lang="en-CA" altLang="ko-KR" b="0" baseline="0" dirty="0" smtClean="0">
                <a:solidFill>
                  <a:schemeClr val="tx1"/>
                </a:solidFill>
              </a:rPr>
              <a:t> </a:t>
            </a:r>
            <a:r>
              <a:rPr lang="en-CA" altLang="ko-KR" b="0" dirty="0" smtClean="0">
                <a:solidFill>
                  <a:schemeClr val="tx1"/>
                </a:solidFill>
              </a:rPr>
              <a:t>Normal case</a:t>
            </a:r>
            <a:r>
              <a:rPr lang="en-CA" altLang="ko-KR" b="0" baseline="0" dirty="0" smtClean="0">
                <a:solidFill>
                  <a:schemeClr val="tx1"/>
                </a:solidFill>
              </a:rPr>
              <a:t>: </a:t>
            </a:r>
          </a:p>
          <a:p>
            <a:r>
              <a:rPr lang="en-CA" altLang="ko-KR" dirty="0"/>
              <a:t> </a:t>
            </a:r>
            <a:r>
              <a:rPr lang="en-CA" altLang="ko-KR" dirty="0" smtClean="0"/>
              <a:t>       </a:t>
            </a:r>
            <a:r>
              <a:rPr lang="en-CA" altLang="ko-KR" b="0" baseline="0" dirty="0" smtClean="0">
                <a:solidFill>
                  <a:schemeClr val="tx1"/>
                </a:solidFill>
              </a:rPr>
              <a:t>Set</a:t>
            </a:r>
            <a:r>
              <a:rPr lang="en-CA" altLang="ko-KR" b="0" dirty="0" smtClean="0">
                <a:solidFill>
                  <a:schemeClr val="tx1"/>
                </a:solidFill>
              </a:rPr>
              <a:t> “</a:t>
            </a:r>
            <a:r>
              <a:rPr lang="en-CA" altLang="ko-KR" dirty="0">
                <a:solidFill>
                  <a:schemeClr val="dk1"/>
                </a:solidFill>
              </a:rPr>
              <a:t>market.txt </a:t>
            </a:r>
            <a:r>
              <a:rPr lang="en-CA" altLang="ko-KR" dirty="0" smtClean="0">
                <a:solidFill>
                  <a:schemeClr val="dk1"/>
                </a:solidFill>
              </a:rPr>
              <a:t>\t</a:t>
            </a:r>
            <a:r>
              <a:rPr lang="en-CA" altLang="ko-KR" b="0" dirty="0" smtClean="0">
                <a:solidFill>
                  <a:schemeClr val="tx1"/>
                </a:solidFill>
              </a:rPr>
              <a:t>” in arguments field in IDE tool and run it </a:t>
            </a:r>
          </a:p>
          <a:p>
            <a:r>
              <a:rPr lang="en-CA" altLang="ko-KR" dirty="0"/>
              <a:t> </a:t>
            </a:r>
            <a:r>
              <a:rPr lang="en-CA" altLang="ko-KR" dirty="0" smtClean="0"/>
              <a:t>       </a:t>
            </a:r>
            <a:r>
              <a:rPr lang="en-CA" altLang="ko-KR" b="0" dirty="0" smtClean="0">
                <a:solidFill>
                  <a:schemeClr val="tx1"/>
                </a:solidFill>
              </a:rPr>
              <a:t>(or </a:t>
            </a:r>
            <a:r>
              <a:rPr lang="en-CA" altLang="ko-KR" dirty="0" smtClean="0"/>
              <a:t>run</a:t>
            </a:r>
            <a:r>
              <a:rPr lang="en-CA" altLang="ko-KR" b="0" u="none" dirty="0" smtClean="0">
                <a:solidFill>
                  <a:schemeClr val="tx1"/>
                </a:solidFill>
              </a:rPr>
              <a:t> “</a:t>
            </a:r>
            <a:r>
              <a:rPr lang="en-CA" altLang="ko-KR" dirty="0" smtClean="0">
                <a:solidFill>
                  <a:schemeClr val="dk1"/>
                </a:solidFill>
              </a:rPr>
              <a:t>java ca.jay.jac444.workshop4.W4Task2 market.txt \t</a:t>
            </a:r>
            <a:r>
              <a:rPr lang="en-CA" altLang="ko-KR" dirty="0" smtClean="0"/>
              <a:t>” in command-line</a:t>
            </a:r>
            <a:r>
              <a:rPr lang="en-CA" altLang="ko-KR" b="0" dirty="0" smtClean="0">
                <a:solidFill>
                  <a:schemeClr val="tx1"/>
                </a:solidFill>
              </a:rPr>
              <a:t> </a:t>
            </a:r>
            <a:endParaRPr lang="ko-KR" altLang="en-US" dirty="0"/>
          </a:p>
        </p:txBody>
      </p:sp>
      <p:pic>
        <p:nvPicPr>
          <p:cNvPr id="6" name="Picture 5"/>
          <p:cNvPicPr>
            <a:picLocks noChangeAspect="1"/>
          </p:cNvPicPr>
          <p:nvPr/>
        </p:nvPicPr>
        <p:blipFill>
          <a:blip r:embed="rId2"/>
          <a:stretch>
            <a:fillRect/>
          </a:stretch>
        </p:blipFill>
        <p:spPr>
          <a:xfrm>
            <a:off x="1096101" y="1429487"/>
            <a:ext cx="10142537" cy="5052275"/>
          </a:xfrm>
          <a:prstGeom prst="rect">
            <a:avLst/>
          </a:prstGeom>
        </p:spPr>
      </p:pic>
      <p:sp>
        <p:nvSpPr>
          <p:cNvPr id="7" name="Rectangle 6"/>
          <p:cNvSpPr/>
          <p:nvPr/>
        </p:nvSpPr>
        <p:spPr>
          <a:xfrm>
            <a:off x="4275787" y="2627290"/>
            <a:ext cx="3799268" cy="9659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1414529" y="15434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20031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87" y="333708"/>
            <a:ext cx="11359167" cy="646331"/>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Case1.</a:t>
            </a:r>
            <a:r>
              <a:rPr lang="en-CA" altLang="ko-KR" b="0" baseline="0" dirty="0" smtClean="0">
                <a:solidFill>
                  <a:schemeClr val="tx1"/>
                </a:solidFill>
              </a:rPr>
              <a:t> </a:t>
            </a:r>
            <a:r>
              <a:rPr lang="en-CA" altLang="ko-KR" b="0" dirty="0" smtClean="0">
                <a:solidFill>
                  <a:schemeClr val="tx1"/>
                </a:solidFill>
              </a:rPr>
              <a:t>Normal case</a:t>
            </a:r>
            <a:r>
              <a:rPr lang="en-CA" altLang="ko-KR" b="0" baseline="0" dirty="0" smtClean="0">
                <a:solidFill>
                  <a:schemeClr val="tx1"/>
                </a:solidFill>
              </a:rPr>
              <a:t>: </a:t>
            </a:r>
          </a:p>
          <a:p>
            <a:r>
              <a:rPr lang="en-CA" altLang="ko-KR" dirty="0"/>
              <a:t> </a:t>
            </a:r>
            <a:r>
              <a:rPr lang="en-CA" altLang="ko-KR" dirty="0" smtClean="0"/>
              <a:t>       </a:t>
            </a:r>
            <a:r>
              <a:rPr lang="en-CA" altLang="ko-KR" b="0" baseline="0" dirty="0" smtClean="0">
                <a:solidFill>
                  <a:schemeClr val="tx1"/>
                </a:solidFill>
              </a:rPr>
              <a:t>Check the message:</a:t>
            </a:r>
            <a:r>
              <a:rPr lang="en-CA" altLang="ko-KR" b="0" dirty="0" smtClean="0">
                <a:solidFill>
                  <a:schemeClr val="tx1"/>
                </a:solidFill>
              </a:rPr>
              <a:t>  “</a:t>
            </a:r>
            <a:r>
              <a:rPr lang="en-US" altLang="ko-KR" dirty="0">
                <a:solidFill>
                  <a:schemeClr val="dk1"/>
                </a:solidFill>
              </a:rPr>
              <a:t>Unsafe banks are Bank 3 and Bank </a:t>
            </a:r>
            <a:r>
              <a:rPr lang="en-US" altLang="ko-KR" dirty="0" smtClean="0">
                <a:solidFill>
                  <a:schemeClr val="dk1"/>
                </a:solidFill>
              </a:rPr>
              <a:t>1”</a:t>
            </a:r>
            <a:endParaRPr lang="ko-KR" altLang="en-US" sz="1400" b="0" dirty="0" smtClean="0">
              <a:solidFill>
                <a:schemeClr val="tx1"/>
              </a:solidFill>
            </a:endParaRPr>
          </a:p>
        </p:txBody>
      </p:sp>
      <p:pic>
        <p:nvPicPr>
          <p:cNvPr id="9" name="Picture 8"/>
          <p:cNvPicPr>
            <a:picLocks noChangeAspect="1"/>
          </p:cNvPicPr>
          <p:nvPr/>
        </p:nvPicPr>
        <p:blipFill>
          <a:blip r:embed="rId2"/>
          <a:stretch>
            <a:fillRect/>
          </a:stretch>
        </p:blipFill>
        <p:spPr>
          <a:xfrm>
            <a:off x="1206500" y="1414301"/>
            <a:ext cx="10336212" cy="4892836"/>
          </a:xfrm>
          <a:prstGeom prst="rect">
            <a:avLst/>
          </a:prstGeom>
        </p:spPr>
      </p:pic>
      <p:sp>
        <p:nvSpPr>
          <p:cNvPr id="10" name="Rectangle 9"/>
          <p:cNvSpPr/>
          <p:nvPr/>
        </p:nvSpPr>
        <p:spPr>
          <a:xfrm>
            <a:off x="1414529" y="15434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2927082" y="4882166"/>
            <a:ext cx="3696235" cy="5666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Up Arrow Callout 12"/>
          <p:cNvSpPr/>
          <p:nvPr/>
        </p:nvSpPr>
        <p:spPr>
          <a:xfrm>
            <a:off x="2927082" y="5448837"/>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Normal message is displayed</a:t>
            </a:r>
            <a:endParaRPr lang="ko-KR" altLang="en-US" dirty="0"/>
          </a:p>
        </p:txBody>
      </p:sp>
      <p:pic>
        <p:nvPicPr>
          <p:cNvPr id="14" name="Picture 13"/>
          <p:cNvPicPr>
            <a:picLocks noChangeAspect="1"/>
          </p:cNvPicPr>
          <p:nvPr/>
        </p:nvPicPr>
        <p:blipFill>
          <a:blip r:embed="rId3"/>
          <a:stretch>
            <a:fillRect/>
          </a:stretch>
        </p:blipFill>
        <p:spPr>
          <a:xfrm>
            <a:off x="6715125" y="2752644"/>
            <a:ext cx="4095750" cy="1285875"/>
          </a:xfrm>
          <a:prstGeom prst="rect">
            <a:avLst/>
          </a:prstGeom>
          <a:ln w="28575">
            <a:solidFill>
              <a:srgbClr val="FF0000"/>
            </a:solidFill>
          </a:ln>
        </p:spPr>
      </p:pic>
      <p:sp>
        <p:nvSpPr>
          <p:cNvPr id="15" name="Up Arrow Callout 14"/>
          <p:cNvSpPr/>
          <p:nvPr/>
        </p:nvSpPr>
        <p:spPr>
          <a:xfrm>
            <a:off x="6914882" y="4038519"/>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Data file</a:t>
            </a:r>
            <a:endParaRPr lang="ko-KR" altLang="en-US" dirty="0"/>
          </a:p>
        </p:txBody>
      </p:sp>
    </p:spTree>
    <p:extLst>
      <p:ext uri="{BB962C8B-B14F-4D97-AF65-F5344CB8AC3E}">
        <p14:creationId xmlns:p14="http://schemas.microsoft.com/office/powerpoint/2010/main" val="223161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487" y="333708"/>
            <a:ext cx="11359167" cy="923330"/>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Case2.</a:t>
            </a:r>
            <a:r>
              <a:rPr lang="en-CA" altLang="ko-KR" b="0" baseline="0" dirty="0" smtClean="0">
                <a:solidFill>
                  <a:schemeClr val="tx1"/>
                </a:solidFill>
              </a:rPr>
              <a:t> </a:t>
            </a:r>
            <a:r>
              <a:rPr lang="en-CA" altLang="ko-KR" dirty="0"/>
              <a:t>No Unsafe bank: </a:t>
            </a:r>
            <a:endParaRPr lang="en-CA" altLang="ko-KR" b="0" baseline="0" dirty="0" smtClean="0">
              <a:solidFill>
                <a:schemeClr val="tx1"/>
              </a:solidFill>
            </a:endParaRPr>
          </a:p>
          <a:p>
            <a:r>
              <a:rPr lang="en-CA" altLang="ko-KR" dirty="0" smtClean="0"/>
              <a:t>        </a:t>
            </a:r>
            <a:r>
              <a:rPr lang="en-CA" altLang="ko-KR" dirty="0"/>
              <a:t>Set “</a:t>
            </a:r>
            <a:r>
              <a:rPr lang="en-CA" altLang="ko-KR" dirty="0">
                <a:solidFill>
                  <a:schemeClr val="dk1"/>
                </a:solidFill>
              </a:rPr>
              <a:t>market.txt \t</a:t>
            </a:r>
            <a:r>
              <a:rPr lang="en-CA" altLang="ko-KR" dirty="0"/>
              <a:t>” in arguments field in IDE tool and run it </a:t>
            </a:r>
          </a:p>
          <a:p>
            <a:r>
              <a:rPr lang="en-CA" altLang="ko-KR" dirty="0"/>
              <a:t>        (or run “</a:t>
            </a:r>
            <a:r>
              <a:rPr lang="en-CA" altLang="ko-KR" dirty="0">
                <a:solidFill>
                  <a:schemeClr val="dk1"/>
                </a:solidFill>
              </a:rPr>
              <a:t>java ca.jay.jac444.workshop4.W4Task2 market.txt \t</a:t>
            </a:r>
            <a:r>
              <a:rPr lang="en-CA" altLang="ko-KR" dirty="0"/>
              <a:t>” in command-line</a:t>
            </a:r>
            <a:r>
              <a:rPr lang="en-CA" altLang="ko-KR" b="0" dirty="0" smtClean="0">
                <a:solidFill>
                  <a:schemeClr val="tx1"/>
                </a:solidFill>
              </a:rPr>
              <a:t> </a:t>
            </a:r>
            <a:endParaRPr lang="ko-KR" altLang="en-US" dirty="0"/>
          </a:p>
        </p:txBody>
      </p:sp>
      <p:pic>
        <p:nvPicPr>
          <p:cNvPr id="6" name="Picture 5"/>
          <p:cNvPicPr>
            <a:picLocks noChangeAspect="1"/>
          </p:cNvPicPr>
          <p:nvPr/>
        </p:nvPicPr>
        <p:blipFill>
          <a:blip r:embed="rId2"/>
          <a:stretch>
            <a:fillRect/>
          </a:stretch>
        </p:blipFill>
        <p:spPr>
          <a:xfrm>
            <a:off x="1096101" y="1429487"/>
            <a:ext cx="10142537" cy="5052275"/>
          </a:xfrm>
          <a:prstGeom prst="rect">
            <a:avLst/>
          </a:prstGeom>
        </p:spPr>
      </p:pic>
      <p:sp>
        <p:nvSpPr>
          <p:cNvPr id="7" name="Rectangle 6"/>
          <p:cNvSpPr/>
          <p:nvPr/>
        </p:nvSpPr>
        <p:spPr>
          <a:xfrm>
            <a:off x="4275787" y="2627290"/>
            <a:ext cx="3799268" cy="9659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1414529" y="15434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30611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87" y="333708"/>
            <a:ext cx="11359167" cy="646331"/>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Case2.</a:t>
            </a:r>
            <a:r>
              <a:rPr lang="en-CA" altLang="ko-KR" b="0" baseline="0" dirty="0" smtClean="0">
                <a:solidFill>
                  <a:schemeClr val="tx1"/>
                </a:solidFill>
              </a:rPr>
              <a:t> </a:t>
            </a:r>
            <a:r>
              <a:rPr lang="en-CA" altLang="ko-KR" dirty="0"/>
              <a:t>No Unsafe bank </a:t>
            </a:r>
            <a:r>
              <a:rPr lang="en-CA" altLang="ko-KR" b="0" baseline="0" dirty="0" smtClean="0">
                <a:solidFill>
                  <a:schemeClr val="tx1"/>
                </a:solidFill>
              </a:rPr>
              <a:t>: </a:t>
            </a:r>
          </a:p>
          <a:p>
            <a:r>
              <a:rPr lang="en-CA" altLang="ko-KR" dirty="0"/>
              <a:t> </a:t>
            </a:r>
            <a:r>
              <a:rPr lang="en-CA" altLang="ko-KR" dirty="0" smtClean="0"/>
              <a:t>       </a:t>
            </a:r>
            <a:r>
              <a:rPr lang="en-CA" altLang="ko-KR" b="0" baseline="0" dirty="0" smtClean="0">
                <a:solidFill>
                  <a:schemeClr val="tx1"/>
                </a:solidFill>
              </a:rPr>
              <a:t>Check the message:</a:t>
            </a:r>
            <a:r>
              <a:rPr lang="en-CA" altLang="ko-KR" b="0" dirty="0" smtClean="0">
                <a:solidFill>
                  <a:schemeClr val="tx1"/>
                </a:solidFill>
              </a:rPr>
              <a:t>  </a:t>
            </a:r>
            <a:r>
              <a:rPr lang="en-CA" altLang="ko-KR" b="0" dirty="0" smtClean="0">
                <a:solidFill>
                  <a:schemeClr val="tx1"/>
                </a:solidFill>
              </a:rPr>
              <a:t>“Unsafe banks are not exist!</a:t>
            </a:r>
            <a:r>
              <a:rPr lang="en-US" altLang="ko-KR" dirty="0" smtClean="0">
                <a:solidFill>
                  <a:schemeClr val="dk1"/>
                </a:solidFill>
              </a:rPr>
              <a:t>”</a:t>
            </a:r>
            <a:endParaRPr lang="ko-KR" altLang="en-US" sz="1400" b="0" dirty="0" smtClean="0">
              <a:solidFill>
                <a:schemeClr val="tx1"/>
              </a:solidFill>
            </a:endParaRPr>
          </a:p>
        </p:txBody>
      </p:sp>
      <p:pic>
        <p:nvPicPr>
          <p:cNvPr id="20" name="Picture 19"/>
          <p:cNvPicPr>
            <a:picLocks noChangeAspect="1"/>
          </p:cNvPicPr>
          <p:nvPr/>
        </p:nvPicPr>
        <p:blipFill>
          <a:blip r:embed="rId2"/>
          <a:stretch>
            <a:fillRect/>
          </a:stretch>
        </p:blipFill>
        <p:spPr>
          <a:xfrm>
            <a:off x="1207561" y="1293437"/>
            <a:ext cx="10831512" cy="4883525"/>
          </a:xfrm>
          <a:prstGeom prst="rect">
            <a:avLst/>
          </a:prstGeom>
        </p:spPr>
      </p:pic>
      <p:sp>
        <p:nvSpPr>
          <p:cNvPr id="21" name="Rectangle 20"/>
          <p:cNvSpPr/>
          <p:nvPr/>
        </p:nvSpPr>
        <p:spPr>
          <a:xfrm>
            <a:off x="1439929" y="14799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ectangle 21"/>
          <p:cNvSpPr/>
          <p:nvPr/>
        </p:nvSpPr>
        <p:spPr>
          <a:xfrm>
            <a:off x="2927082" y="4882166"/>
            <a:ext cx="3696235" cy="5666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Up Arrow Callout 22"/>
          <p:cNvSpPr/>
          <p:nvPr/>
        </p:nvSpPr>
        <p:spPr>
          <a:xfrm>
            <a:off x="2927082" y="5448837"/>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Normal message is displayed</a:t>
            </a:r>
            <a:endParaRPr lang="ko-KR" altLang="en-US" dirty="0"/>
          </a:p>
        </p:txBody>
      </p:sp>
      <p:sp>
        <p:nvSpPr>
          <p:cNvPr id="24" name="Up Arrow Callout 23"/>
          <p:cNvSpPr/>
          <p:nvPr/>
        </p:nvSpPr>
        <p:spPr>
          <a:xfrm>
            <a:off x="6914881" y="4038519"/>
            <a:ext cx="3838843"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Data file: change from 125 to 225</a:t>
            </a:r>
            <a:endParaRPr lang="ko-KR" altLang="en-US" dirty="0"/>
          </a:p>
        </p:txBody>
      </p:sp>
      <p:pic>
        <p:nvPicPr>
          <p:cNvPr id="25" name="Picture 24"/>
          <p:cNvPicPr>
            <a:picLocks noChangeAspect="1"/>
          </p:cNvPicPr>
          <p:nvPr/>
        </p:nvPicPr>
        <p:blipFill>
          <a:blip r:embed="rId3"/>
          <a:stretch>
            <a:fillRect/>
          </a:stretch>
        </p:blipFill>
        <p:spPr>
          <a:xfrm>
            <a:off x="6772275" y="2733594"/>
            <a:ext cx="3981450" cy="1304925"/>
          </a:xfrm>
          <a:prstGeom prst="rect">
            <a:avLst/>
          </a:prstGeom>
          <a:ln w="28575">
            <a:solidFill>
              <a:srgbClr val="FF0000"/>
            </a:solidFill>
          </a:ln>
        </p:spPr>
      </p:pic>
    </p:spTree>
    <p:extLst>
      <p:ext uri="{BB962C8B-B14F-4D97-AF65-F5344CB8AC3E}">
        <p14:creationId xmlns:p14="http://schemas.microsoft.com/office/powerpoint/2010/main" val="1702928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487" y="333708"/>
            <a:ext cx="11359167" cy="923330"/>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Case3.</a:t>
            </a:r>
            <a:r>
              <a:rPr lang="en-CA" altLang="ko-KR" b="0" baseline="0" dirty="0" smtClean="0">
                <a:solidFill>
                  <a:schemeClr val="tx1"/>
                </a:solidFill>
              </a:rPr>
              <a:t> </a:t>
            </a:r>
            <a:r>
              <a:rPr lang="en-CA" altLang="ko-KR" dirty="0"/>
              <a:t>Not match delimiter and file </a:t>
            </a:r>
            <a:r>
              <a:rPr lang="en-CA" altLang="ko-KR" dirty="0" smtClean="0"/>
              <a:t>format</a:t>
            </a:r>
            <a:r>
              <a:rPr lang="en-CA" altLang="ko-KR" b="0" baseline="0" dirty="0" smtClean="0">
                <a:solidFill>
                  <a:schemeClr val="tx1"/>
                </a:solidFill>
              </a:rPr>
              <a:t>: </a:t>
            </a:r>
          </a:p>
          <a:p>
            <a:r>
              <a:rPr lang="en-CA" altLang="ko-KR" dirty="0" smtClean="0"/>
              <a:t>        </a:t>
            </a:r>
            <a:r>
              <a:rPr lang="en-CA" altLang="ko-KR" dirty="0"/>
              <a:t>Set “</a:t>
            </a:r>
            <a:r>
              <a:rPr lang="en-CA" altLang="ko-KR" dirty="0">
                <a:solidFill>
                  <a:schemeClr val="dk1"/>
                </a:solidFill>
              </a:rPr>
              <a:t>market.txt </a:t>
            </a:r>
            <a:r>
              <a:rPr lang="en-CA" altLang="ko-KR" dirty="0">
                <a:solidFill>
                  <a:srgbClr val="FF0000"/>
                </a:solidFill>
              </a:rPr>
              <a:t>w</a:t>
            </a:r>
            <a:r>
              <a:rPr lang="en-CA" altLang="ko-KR" dirty="0" smtClean="0"/>
              <a:t>” </a:t>
            </a:r>
            <a:r>
              <a:rPr lang="en-CA" altLang="ko-KR" dirty="0"/>
              <a:t>in arguments field in IDE tool and run it </a:t>
            </a:r>
          </a:p>
          <a:p>
            <a:r>
              <a:rPr lang="en-CA" altLang="ko-KR" dirty="0"/>
              <a:t>        (or run “</a:t>
            </a:r>
            <a:r>
              <a:rPr lang="en-CA" altLang="ko-KR" dirty="0">
                <a:solidFill>
                  <a:schemeClr val="dk1"/>
                </a:solidFill>
              </a:rPr>
              <a:t>java ca.jay.jac444.workshop4.W4Task2 market.txt </a:t>
            </a:r>
            <a:r>
              <a:rPr lang="en-CA" altLang="ko-KR" dirty="0">
                <a:solidFill>
                  <a:srgbClr val="FF0000"/>
                </a:solidFill>
              </a:rPr>
              <a:t>w</a:t>
            </a:r>
            <a:r>
              <a:rPr lang="en-CA" altLang="ko-KR" dirty="0" smtClean="0"/>
              <a:t>” </a:t>
            </a:r>
            <a:r>
              <a:rPr lang="en-CA" altLang="ko-KR" dirty="0"/>
              <a:t>in command-line</a:t>
            </a:r>
            <a:endParaRPr lang="ko-KR" altLang="en-US" dirty="0"/>
          </a:p>
        </p:txBody>
      </p:sp>
      <p:pic>
        <p:nvPicPr>
          <p:cNvPr id="4" name="Picture 3"/>
          <p:cNvPicPr>
            <a:picLocks noChangeAspect="1"/>
          </p:cNvPicPr>
          <p:nvPr/>
        </p:nvPicPr>
        <p:blipFill>
          <a:blip r:embed="rId2"/>
          <a:stretch>
            <a:fillRect/>
          </a:stretch>
        </p:blipFill>
        <p:spPr>
          <a:xfrm>
            <a:off x="1308100" y="1445962"/>
            <a:ext cx="9302750" cy="4777088"/>
          </a:xfrm>
          <a:prstGeom prst="rect">
            <a:avLst/>
          </a:prstGeom>
        </p:spPr>
      </p:pic>
      <p:sp>
        <p:nvSpPr>
          <p:cNvPr id="11" name="Rectangle 10"/>
          <p:cNvSpPr/>
          <p:nvPr/>
        </p:nvSpPr>
        <p:spPr>
          <a:xfrm>
            <a:off x="4313887" y="2589190"/>
            <a:ext cx="3560113" cy="9659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1414529" y="15434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94211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1404</Words>
  <Application>Microsoft Office PowerPoint</Application>
  <PresentationFormat>Widescreen</PresentationFormat>
  <Paragraphs>148</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맑은 고딕</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jongkuk lee</dc:creator>
  <cp:lastModifiedBy>jongkuk lee</cp:lastModifiedBy>
  <cp:revision>151</cp:revision>
  <dcterms:created xsi:type="dcterms:W3CDTF">2017-12-20T17:17:34Z</dcterms:created>
  <dcterms:modified xsi:type="dcterms:W3CDTF">2017-12-21T02:31:12Z</dcterms:modified>
</cp:coreProperties>
</file>