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4" r:id="rId6"/>
    <p:sldId id="259" r:id="rId7"/>
    <p:sldId id="260" r:id="rId8"/>
    <p:sldId id="265" r:id="rId9"/>
    <p:sldId id="261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EC07-F068-4237-BA35-13EA1BF3F571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6318-F471-4F16-AA03-7B0823951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69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EC07-F068-4237-BA35-13EA1BF3F571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6318-F471-4F16-AA03-7B0823951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0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EC07-F068-4237-BA35-13EA1BF3F571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6318-F471-4F16-AA03-7B0823951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13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EC07-F068-4237-BA35-13EA1BF3F571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6318-F471-4F16-AA03-7B0823951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98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EC07-F068-4237-BA35-13EA1BF3F571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6318-F471-4F16-AA03-7B0823951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75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EC07-F068-4237-BA35-13EA1BF3F571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6318-F471-4F16-AA03-7B0823951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20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EC07-F068-4237-BA35-13EA1BF3F571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6318-F471-4F16-AA03-7B0823951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3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EC07-F068-4237-BA35-13EA1BF3F571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6318-F471-4F16-AA03-7B0823951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23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EC07-F068-4237-BA35-13EA1BF3F571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6318-F471-4F16-AA03-7B0823951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6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EC07-F068-4237-BA35-13EA1BF3F571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6318-F471-4F16-AA03-7B0823951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14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EC07-F068-4237-BA35-13EA1BF3F571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6318-F471-4F16-AA03-7B0823951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9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8EC07-F068-4237-BA35-13EA1BF3F571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F6318-F471-4F16-AA03-7B0823951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07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1013" y="426617"/>
            <a:ext cx="10758153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CA" altLang="ko-KR" b="1" dirty="0" smtClean="0">
                <a:solidFill>
                  <a:srgbClr val="FF0000"/>
                </a:solidFill>
              </a:rPr>
              <a:t>Task3</a:t>
            </a:r>
            <a:r>
              <a:rPr lang="en-CA" altLang="ko-KR" dirty="0" smtClean="0"/>
              <a:t>: </a:t>
            </a:r>
            <a:r>
              <a:rPr lang="en-US" altLang="ko-KR" dirty="0"/>
              <a:t>Rewrite the program given in the “Java Networking Slides” where single client and server are presenting a scenario of chatting. Your program should introduce two clients to chat. Implement one server that serves both the clients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340213"/>
              </p:ext>
            </p:extLst>
          </p:nvPr>
        </p:nvGraphicFramePr>
        <p:xfrm>
          <a:off x="601013" y="1711339"/>
          <a:ext cx="10758152" cy="5016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795"/>
                <a:gridCol w="3477296"/>
                <a:gridCol w="3975338"/>
                <a:gridCol w="802723"/>
              </a:tblGrid>
              <a:tr h="444299">
                <a:tc>
                  <a:txBody>
                    <a:bodyPr/>
                    <a:lstStyle/>
                    <a:p>
                      <a:pPr algn="ctr" latinLnBrk="1"/>
                      <a:r>
                        <a:rPr lang="en-CA" altLang="ko-KR" sz="1600" b="1" dirty="0" smtClean="0">
                          <a:solidFill>
                            <a:schemeClr val="tx1"/>
                          </a:solidFill>
                        </a:rPr>
                        <a:t>Case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CA" altLang="ko-KR" sz="1600" b="1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CA" altLang="ko-KR" sz="1600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CA" altLang="ko-KR" sz="1600" b="1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93837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CA" altLang="ko-KR" sz="1600" b="0" dirty="0" smtClean="0">
                          <a:solidFill>
                            <a:schemeClr val="tx1"/>
                          </a:solidFill>
                        </a:rPr>
                        <a:t>Normal case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CA" altLang="ko-KR" sz="1400" b="1" dirty="0" smtClean="0">
                          <a:solidFill>
                            <a:schemeClr val="dk1"/>
                          </a:solidFill>
                        </a:rPr>
                        <a:t>Step1</a:t>
                      </a:r>
                      <a:r>
                        <a:rPr lang="en-CA" altLang="ko-KR" sz="1400" dirty="0" smtClean="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-CA" altLang="ko-KR" sz="1400" baseline="0" dirty="0" smtClean="0">
                          <a:solidFill>
                            <a:schemeClr val="dk1"/>
                          </a:solidFill>
                        </a:rPr>
                        <a:t> run chat server and client</a:t>
                      </a:r>
                      <a:endParaRPr lang="en-CA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pPr latinLnBrk="1"/>
                      <a:r>
                        <a:rPr lang="en-CA" altLang="ko-KR" sz="1400" dirty="0" smtClean="0">
                          <a:solidFill>
                            <a:schemeClr val="dk1"/>
                          </a:solidFill>
                        </a:rPr>
                        <a:t>Run</a:t>
                      </a:r>
                      <a:r>
                        <a:rPr lang="en-CA" altLang="ko-KR" sz="1400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CA" altLang="ko-KR" sz="1400" dirty="0" smtClean="0">
                          <a:solidFill>
                            <a:schemeClr val="dk1"/>
                          </a:solidFill>
                        </a:rPr>
                        <a:t>java ca.jay.jac444.workshop4.EchoServer</a:t>
                      </a:r>
                      <a:r>
                        <a:rPr lang="en-CA" altLang="ko-KR" sz="1400" baseline="0" dirty="0" smtClean="0">
                          <a:solidFill>
                            <a:schemeClr val="dk1"/>
                          </a:solidFill>
                        </a:rPr>
                        <a:t> 3333</a:t>
                      </a:r>
                    </a:p>
                    <a:p>
                      <a:pPr latinLnBrk="1"/>
                      <a:r>
                        <a:rPr lang="en-CA" altLang="ko-KR" sz="1400" dirty="0" smtClean="0">
                          <a:solidFill>
                            <a:schemeClr val="dk1"/>
                          </a:solidFill>
                        </a:rPr>
                        <a:t>Run</a:t>
                      </a:r>
                      <a:r>
                        <a:rPr lang="en-CA" altLang="ko-KR" sz="1400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CA" altLang="ko-KR" sz="1400" dirty="0" smtClean="0">
                          <a:solidFill>
                            <a:schemeClr val="dk1"/>
                          </a:solidFill>
                        </a:rPr>
                        <a:t>java ca.jay.jac444.workshop4.EchoClient</a:t>
                      </a:r>
                      <a:r>
                        <a:rPr lang="en-CA" altLang="ko-KR" sz="1400" baseline="0" dirty="0" smtClean="0">
                          <a:solidFill>
                            <a:schemeClr val="dk1"/>
                          </a:solidFill>
                        </a:rPr>
                        <a:t> 3333</a:t>
                      </a:r>
                    </a:p>
                    <a:p>
                      <a:pPr latinLnBrk="1"/>
                      <a:r>
                        <a:rPr lang="en-CA" altLang="ko-KR" sz="1400" dirty="0" smtClean="0">
                          <a:solidFill>
                            <a:schemeClr val="dk1"/>
                          </a:solidFill>
                        </a:rPr>
                        <a:t>Run</a:t>
                      </a:r>
                      <a:r>
                        <a:rPr lang="en-CA" altLang="ko-KR" sz="1400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CA" altLang="ko-KR" sz="1400" dirty="0" smtClean="0">
                          <a:solidFill>
                            <a:schemeClr val="dk1"/>
                          </a:solidFill>
                        </a:rPr>
                        <a:t>java ca.jay.jac444.workshop4.EchoClient</a:t>
                      </a:r>
                      <a:r>
                        <a:rPr lang="en-CA" altLang="ko-KR" sz="1400" baseline="0" dirty="0" smtClean="0">
                          <a:solidFill>
                            <a:schemeClr val="dk1"/>
                          </a:solidFill>
                        </a:rPr>
                        <a:t> 3333</a:t>
                      </a:r>
                    </a:p>
                    <a:p>
                      <a:pPr latinLnBrk="1"/>
                      <a:r>
                        <a:rPr lang="en-CA" altLang="ko-KR" sz="1400" b="1" dirty="0" smtClean="0">
                          <a:solidFill>
                            <a:schemeClr val="tx1"/>
                          </a:solidFill>
                        </a:rPr>
                        <a:t>Step2</a:t>
                      </a:r>
                      <a:r>
                        <a:rPr lang="en-CA" altLang="ko-KR" sz="1400" b="0" dirty="0" smtClean="0">
                          <a:solidFill>
                            <a:schemeClr val="tx1"/>
                          </a:solidFill>
                        </a:rPr>
                        <a:t>. in</a:t>
                      </a:r>
                      <a:r>
                        <a:rPr lang="en-CA" altLang="ko-KR" sz="1400" b="0" baseline="0" dirty="0" smtClean="0">
                          <a:solidFill>
                            <a:schemeClr val="tx1"/>
                          </a:solidFill>
                        </a:rPr>
                        <a:t> one client, enter the name ‘</a:t>
                      </a:r>
                      <a:r>
                        <a:rPr lang="en-CA" altLang="ko-KR" sz="1400" b="0" baseline="0" dirty="0" err="1" smtClean="0">
                          <a:solidFill>
                            <a:schemeClr val="tx1"/>
                          </a:solidFill>
                        </a:rPr>
                        <a:t>ali</a:t>
                      </a:r>
                      <a:r>
                        <a:rPr lang="en-CA" altLang="ko-KR" sz="1400" b="0" baseline="0" dirty="0" smtClean="0">
                          <a:solidFill>
                            <a:schemeClr val="tx1"/>
                          </a:solidFill>
                        </a:rPr>
                        <a:t>’ </a:t>
                      </a:r>
                    </a:p>
                    <a:p>
                      <a:pPr latinLnBrk="1"/>
                      <a:r>
                        <a:rPr lang="en-CA" altLang="ko-KR" sz="1400" b="1" dirty="0" smtClean="0">
                          <a:solidFill>
                            <a:schemeClr val="tx1"/>
                          </a:solidFill>
                        </a:rPr>
                        <a:t>Step3</a:t>
                      </a:r>
                      <a:r>
                        <a:rPr lang="en-CA" altLang="ko-KR" sz="1400" b="0" dirty="0" smtClean="0">
                          <a:solidFill>
                            <a:schemeClr val="tx1"/>
                          </a:solidFill>
                        </a:rPr>
                        <a:t>. in</a:t>
                      </a:r>
                      <a:r>
                        <a:rPr lang="en-CA" altLang="ko-KR" sz="1400" b="0" baseline="0" dirty="0" smtClean="0">
                          <a:solidFill>
                            <a:schemeClr val="tx1"/>
                          </a:solidFill>
                        </a:rPr>
                        <a:t> another client, enter the name ‘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mahboob</a:t>
                      </a:r>
                      <a:r>
                        <a:rPr lang="en-CA" altLang="ko-KR" sz="1400" b="0" baseline="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latinLnBrk="1"/>
                      <a:r>
                        <a:rPr lang="en-CA" altLang="ko-KR" sz="1400" b="1" baseline="0" dirty="0" smtClean="0">
                          <a:solidFill>
                            <a:schemeClr val="tx1"/>
                          </a:solidFill>
                        </a:rPr>
                        <a:t>Step4</a:t>
                      </a:r>
                      <a:r>
                        <a:rPr lang="en-CA" altLang="ko-KR" sz="1400" b="0" baseline="0" dirty="0" smtClean="0">
                          <a:solidFill>
                            <a:schemeClr val="tx1"/>
                          </a:solidFill>
                        </a:rPr>
                        <a:t>. client ‘</a:t>
                      </a:r>
                      <a:r>
                        <a:rPr lang="en-CA" altLang="ko-KR" sz="1400" b="0" baseline="0" dirty="0" err="1" smtClean="0">
                          <a:solidFill>
                            <a:schemeClr val="tx1"/>
                          </a:solidFill>
                        </a:rPr>
                        <a:t>ali</a:t>
                      </a:r>
                      <a:r>
                        <a:rPr lang="en-CA" altLang="ko-KR" sz="1400" b="0" baseline="0" dirty="0" smtClean="0">
                          <a:solidFill>
                            <a:schemeClr val="tx1"/>
                          </a:solidFill>
                        </a:rPr>
                        <a:t>’ text to server with message: 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 how are you?</a:t>
                      </a:r>
                    </a:p>
                    <a:p>
                      <a:pPr latinLnBrk="1"/>
                      <a:r>
                        <a:rPr lang="en-CA" altLang="ko-KR" sz="1400" b="1" baseline="0" dirty="0" smtClean="0">
                          <a:solidFill>
                            <a:schemeClr val="tx1"/>
                          </a:solidFill>
                        </a:rPr>
                        <a:t>Step5</a:t>
                      </a:r>
                      <a:r>
                        <a:rPr lang="en-CA" altLang="ko-KR" sz="1400" b="0" baseline="0" dirty="0" smtClean="0">
                          <a:solidFill>
                            <a:schemeClr val="tx1"/>
                          </a:solidFill>
                        </a:rPr>
                        <a:t>. client ‘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mahboob</a:t>
                      </a:r>
                      <a:r>
                        <a:rPr lang="en-CA" altLang="ko-KR" sz="1400" b="0" baseline="0" dirty="0" smtClean="0">
                          <a:solidFill>
                            <a:schemeClr val="tx1"/>
                          </a:solidFill>
                        </a:rPr>
                        <a:t>’ text to server with message: 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am fine and text again with How are you?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1" dirty="0" smtClean="0">
                          <a:solidFill>
                            <a:schemeClr val="dk1"/>
                          </a:solidFill>
                        </a:rPr>
                        <a:t>In server, display</a:t>
                      </a:r>
                      <a:r>
                        <a:rPr lang="en-US" altLang="ko-KR" sz="1400" b="1" baseline="0" dirty="0" smtClean="0">
                          <a:solidFill>
                            <a:schemeClr val="dk1"/>
                          </a:solidFill>
                        </a:rPr>
                        <a:t> like: </a:t>
                      </a:r>
                      <a:endParaRPr lang="en-US" altLang="ko-KR" sz="1400" b="1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MultiThreadServer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started at Thu Dec 14 04:53:15 EST 2017 </a:t>
                      </a:r>
                      <a:endParaRPr lang="ko-KR" altLang="ko-K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Connection from Socket[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=/127.0.0.1,port=57327,localport=8000] at Thu Dec 14 04:53:36 EST </a:t>
                      </a:r>
                      <a:endParaRPr lang="ko-KR" altLang="ko-K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2017 </a:t>
                      </a:r>
                      <a:endParaRPr lang="ko-KR" altLang="ko-K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Connection from Socket[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=/127.0.0.1,port=57328,localport=8000] at Thu Dec 14 04:54:34 EST  2017 </a:t>
                      </a:r>
                      <a:endParaRPr lang="ko-KR" altLang="ko-K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hi how are you? </a:t>
                      </a:r>
                    </a:p>
                    <a:p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mahboob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am fine </a:t>
                      </a:r>
                    </a:p>
                    <a:p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mahoob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How are you?</a:t>
                      </a:r>
                    </a:p>
                    <a:p>
                      <a:r>
                        <a:rPr lang="en-CA" altLang="ko-KR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en-CA" altLang="ko-KR" sz="14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client1, display like: 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you name: 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ko-K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Text: hi how are you? </a:t>
                      </a:r>
                      <a:endParaRPr lang="ko-KR" altLang="ko-K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Text: 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client2, display like: 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you name: 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mahboob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ko-K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Text: 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am fine Enter Text: How are you? </a:t>
                      </a:r>
                      <a:endParaRPr lang="ko-KR" altLang="ko-K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Text: 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CA" altLang="ko-KR" sz="16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28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3487" y="333708"/>
            <a:ext cx="1135916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altLang="ko-KR" b="0" dirty="0" smtClean="0">
                <a:solidFill>
                  <a:schemeClr val="tx1"/>
                </a:solidFill>
              </a:rPr>
              <a:t>Case3.</a:t>
            </a:r>
            <a:r>
              <a:rPr lang="en-CA" altLang="ko-KR" b="0" baseline="0" dirty="0" smtClean="0">
                <a:solidFill>
                  <a:schemeClr val="tx1"/>
                </a:solidFill>
              </a:rPr>
              <a:t> </a:t>
            </a:r>
            <a:r>
              <a:rPr lang="en-CA" altLang="ko-KR" dirty="0"/>
              <a:t>Client try to connect while sever is not </a:t>
            </a:r>
            <a:r>
              <a:rPr lang="en-CA" altLang="ko-KR" dirty="0" smtClean="0"/>
              <a:t>open:</a:t>
            </a:r>
            <a:endParaRPr lang="ko-KR" altLang="en-US" dirty="0"/>
          </a:p>
          <a:p>
            <a:r>
              <a:rPr lang="en-CA" altLang="ko-KR" dirty="0" smtClean="0">
                <a:solidFill>
                  <a:schemeClr val="dk1"/>
                </a:solidFill>
              </a:rPr>
              <a:t>         Run </a:t>
            </a:r>
            <a:r>
              <a:rPr lang="en-CA" altLang="ko-KR" dirty="0">
                <a:solidFill>
                  <a:schemeClr val="dk1"/>
                </a:solidFill>
              </a:rPr>
              <a:t>java </a:t>
            </a:r>
            <a:r>
              <a:rPr lang="en-CA" altLang="ko-KR" dirty="0" smtClean="0">
                <a:solidFill>
                  <a:schemeClr val="dk1"/>
                </a:solidFill>
              </a:rPr>
              <a:t>ca.jay.jac444.workshop4.EchoClient 3333</a:t>
            </a:r>
          </a:p>
          <a:p>
            <a:r>
              <a:rPr lang="en-CA" altLang="ko-KR" dirty="0" smtClean="0"/>
              <a:t>         Check </a:t>
            </a:r>
            <a:r>
              <a:rPr lang="en-CA" altLang="ko-KR" dirty="0"/>
              <a:t>the message:  </a:t>
            </a:r>
            <a:r>
              <a:rPr lang="en-CA" altLang="ko-KR" dirty="0" smtClean="0"/>
              <a:t>“</a:t>
            </a:r>
            <a:r>
              <a:rPr lang="en-US" altLang="ko-KR" dirty="0"/>
              <a:t>The connection is failed. Please check your environment ex) host, port </a:t>
            </a:r>
            <a:r>
              <a:rPr lang="en-US" altLang="ko-KR" dirty="0" err="1"/>
              <a:t>etc</a:t>
            </a:r>
            <a:r>
              <a:rPr lang="en-US" altLang="ko-KR" dirty="0" smtClean="0">
                <a:solidFill>
                  <a:schemeClr val="dk1"/>
                </a:solidFill>
              </a:rPr>
              <a:t>”</a:t>
            </a:r>
            <a:endParaRPr lang="ko-KR" alt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1556195"/>
            <a:ext cx="8734425" cy="2895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28786" y="2110162"/>
            <a:ext cx="3461399" cy="2337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Up Arrow Callout 10"/>
          <p:cNvSpPr/>
          <p:nvPr/>
        </p:nvSpPr>
        <p:spPr>
          <a:xfrm>
            <a:off x="1728786" y="2343953"/>
            <a:ext cx="3696236" cy="875763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ko-KR" dirty="0" smtClean="0"/>
              <a:t>Server is not open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260" y="3783459"/>
            <a:ext cx="6200775" cy="16287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734260" y="4435276"/>
            <a:ext cx="5728952" cy="270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Up Arrow Callout 13"/>
          <p:cNvSpPr/>
          <p:nvPr/>
        </p:nvSpPr>
        <p:spPr>
          <a:xfrm>
            <a:off x="5542141" y="4744380"/>
            <a:ext cx="3696236" cy="875763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ko-KR" dirty="0" smtClean="0"/>
              <a:t>Error message is displayed in client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270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3487" y="333708"/>
            <a:ext cx="1135916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altLang="ko-KR" b="0" dirty="0" smtClean="0">
                <a:solidFill>
                  <a:schemeClr val="tx1"/>
                </a:solidFill>
              </a:rPr>
              <a:t>Case4.</a:t>
            </a:r>
            <a:r>
              <a:rPr lang="en-CA" altLang="ko-KR" b="0" baseline="0" dirty="0" smtClean="0">
                <a:solidFill>
                  <a:schemeClr val="tx1"/>
                </a:solidFill>
              </a:rPr>
              <a:t> </a:t>
            </a:r>
            <a:r>
              <a:rPr lang="en-CA" altLang="ko-KR" dirty="0"/>
              <a:t>Client try to </a:t>
            </a:r>
            <a:r>
              <a:rPr lang="en-CA" altLang="ko-KR" dirty="0" smtClean="0"/>
              <a:t>connect with different port from sever port:</a:t>
            </a:r>
          </a:p>
          <a:p>
            <a:r>
              <a:rPr lang="en-CA" altLang="ko-KR" dirty="0" smtClean="0">
                <a:solidFill>
                  <a:schemeClr val="dk1"/>
                </a:solidFill>
              </a:rPr>
              <a:t>         Run </a:t>
            </a:r>
            <a:r>
              <a:rPr lang="en-CA" altLang="ko-KR" dirty="0">
                <a:solidFill>
                  <a:schemeClr val="dk1"/>
                </a:solidFill>
              </a:rPr>
              <a:t>java ca.jay.jac444.workshop4.EchoClient </a:t>
            </a:r>
            <a:r>
              <a:rPr lang="en-CA" altLang="ko-KR" dirty="0" smtClean="0">
                <a:solidFill>
                  <a:schemeClr val="dk1"/>
                </a:solidFill>
              </a:rPr>
              <a:t>3333, Run </a:t>
            </a:r>
            <a:r>
              <a:rPr lang="en-CA" altLang="ko-KR" dirty="0">
                <a:solidFill>
                  <a:schemeClr val="dk1"/>
                </a:solidFill>
              </a:rPr>
              <a:t>java </a:t>
            </a:r>
            <a:r>
              <a:rPr lang="en-CA" altLang="ko-KR" dirty="0" smtClean="0">
                <a:solidFill>
                  <a:schemeClr val="dk1"/>
                </a:solidFill>
              </a:rPr>
              <a:t>ca.jay.jac444.workshop4.EchoClient 2222</a:t>
            </a:r>
          </a:p>
          <a:p>
            <a:r>
              <a:rPr lang="en-CA" altLang="ko-KR" dirty="0" smtClean="0"/>
              <a:t>         Check </a:t>
            </a:r>
            <a:r>
              <a:rPr lang="en-CA" altLang="ko-KR" dirty="0"/>
              <a:t>the message:  </a:t>
            </a:r>
            <a:r>
              <a:rPr lang="en-CA" altLang="ko-KR" dirty="0" smtClean="0"/>
              <a:t>“</a:t>
            </a:r>
            <a:r>
              <a:rPr lang="en-US" altLang="ko-KR" dirty="0"/>
              <a:t>The connection is failed. Please check your environment ex) host, port </a:t>
            </a:r>
            <a:r>
              <a:rPr lang="en-US" altLang="ko-KR" dirty="0" err="1"/>
              <a:t>etc</a:t>
            </a:r>
            <a:r>
              <a:rPr lang="en-US" altLang="ko-KR" dirty="0" smtClean="0">
                <a:solidFill>
                  <a:schemeClr val="dk1"/>
                </a:solidFill>
              </a:rPr>
              <a:t>”</a:t>
            </a:r>
            <a:endParaRPr lang="ko-KR" alt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108" y="1661402"/>
            <a:ext cx="6858000" cy="18192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43189" y="2535165"/>
            <a:ext cx="6310647" cy="414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Up Arrow Callout 11"/>
          <p:cNvSpPr/>
          <p:nvPr/>
        </p:nvSpPr>
        <p:spPr>
          <a:xfrm>
            <a:off x="1222822" y="2949262"/>
            <a:ext cx="3696236" cy="875763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ko-KR" dirty="0" smtClean="0"/>
              <a:t>Server is open in 3333 port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871" y="3903930"/>
            <a:ext cx="6200775" cy="15049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289870" y="4280252"/>
            <a:ext cx="6200775" cy="587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Up Arrow Callout 15"/>
          <p:cNvSpPr/>
          <p:nvPr/>
        </p:nvSpPr>
        <p:spPr>
          <a:xfrm>
            <a:off x="5542139" y="4909439"/>
            <a:ext cx="3696236" cy="875763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ko-KR" dirty="0" smtClean="0"/>
              <a:t>Error message is displayed in client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2019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3487" y="333708"/>
            <a:ext cx="1135916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altLang="ko-KR" b="0" dirty="0" smtClean="0">
                <a:solidFill>
                  <a:schemeClr val="tx1"/>
                </a:solidFill>
              </a:rPr>
              <a:t>Case5.</a:t>
            </a:r>
            <a:r>
              <a:rPr lang="en-CA" altLang="ko-KR" b="0" baseline="0" dirty="0" smtClean="0">
                <a:solidFill>
                  <a:schemeClr val="tx1"/>
                </a:solidFill>
              </a:rPr>
              <a:t> </a:t>
            </a:r>
            <a:r>
              <a:rPr lang="en-CA" altLang="ko-KR" dirty="0"/>
              <a:t>Stop the client </a:t>
            </a:r>
            <a:r>
              <a:rPr lang="en-CA" altLang="ko-KR" dirty="0" smtClean="0"/>
              <a:t>app:</a:t>
            </a:r>
          </a:p>
          <a:p>
            <a:r>
              <a:rPr lang="en-CA" altLang="ko-KR" dirty="0" smtClean="0">
                <a:solidFill>
                  <a:schemeClr val="dk1"/>
                </a:solidFill>
              </a:rPr>
              <a:t>         Run </a:t>
            </a:r>
            <a:r>
              <a:rPr lang="en-CA" altLang="ko-KR" dirty="0">
                <a:solidFill>
                  <a:schemeClr val="dk1"/>
                </a:solidFill>
              </a:rPr>
              <a:t>java ca.jay.jac444.workshop4.EchoClient </a:t>
            </a:r>
            <a:r>
              <a:rPr lang="en-CA" altLang="ko-KR" dirty="0" smtClean="0">
                <a:solidFill>
                  <a:schemeClr val="dk1"/>
                </a:solidFill>
              </a:rPr>
              <a:t>3333, Run </a:t>
            </a:r>
            <a:r>
              <a:rPr lang="en-CA" altLang="ko-KR" dirty="0">
                <a:solidFill>
                  <a:schemeClr val="dk1"/>
                </a:solidFill>
              </a:rPr>
              <a:t>java </a:t>
            </a:r>
            <a:r>
              <a:rPr lang="en-CA" altLang="ko-KR" dirty="0" smtClean="0">
                <a:solidFill>
                  <a:schemeClr val="dk1"/>
                </a:solidFill>
              </a:rPr>
              <a:t>ca.jay.jac444.workshop4.EchoClient 3333</a:t>
            </a:r>
          </a:p>
          <a:p>
            <a:r>
              <a:rPr lang="en-CA" altLang="ko-KR" dirty="0" smtClean="0"/>
              <a:t>         Check :  </a:t>
            </a:r>
            <a:r>
              <a:rPr lang="en-US" altLang="ko-KR" dirty="0" smtClean="0">
                <a:solidFill>
                  <a:schemeClr val="dk1"/>
                </a:solidFill>
              </a:rPr>
              <a:t>Display ‘stop’ in server, and stop the client program</a:t>
            </a:r>
            <a:endParaRPr lang="ko-KR" alt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1385887"/>
            <a:ext cx="6419850" cy="40862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886075" y="2163651"/>
            <a:ext cx="6419850" cy="785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Up Arrow Callout 12"/>
          <p:cNvSpPr/>
          <p:nvPr/>
        </p:nvSpPr>
        <p:spPr>
          <a:xfrm>
            <a:off x="4017537" y="2991117"/>
            <a:ext cx="3696236" cy="875763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Display ‘stop’ in server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86076" y="4388394"/>
            <a:ext cx="3063964" cy="587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Up Arrow Callout 16"/>
          <p:cNvSpPr/>
          <p:nvPr/>
        </p:nvSpPr>
        <p:spPr>
          <a:xfrm>
            <a:off x="2569940" y="4976356"/>
            <a:ext cx="3696236" cy="875763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stop the client program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71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009100"/>
              </p:ext>
            </p:extLst>
          </p:nvPr>
        </p:nvGraphicFramePr>
        <p:xfrm>
          <a:off x="678286" y="771182"/>
          <a:ext cx="10758152" cy="5778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795"/>
                <a:gridCol w="3477296"/>
                <a:gridCol w="3975338"/>
                <a:gridCol w="802723"/>
              </a:tblGrid>
              <a:tr h="444299">
                <a:tc>
                  <a:txBody>
                    <a:bodyPr/>
                    <a:lstStyle/>
                    <a:p>
                      <a:pPr algn="ctr" latinLnBrk="1"/>
                      <a:r>
                        <a:rPr lang="en-CA" altLang="ko-KR" sz="1600" b="1" dirty="0" smtClean="0">
                          <a:solidFill>
                            <a:schemeClr val="tx1"/>
                          </a:solidFill>
                        </a:rPr>
                        <a:t>Case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CA" altLang="ko-KR" sz="1600" b="1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CA" altLang="ko-KR" sz="1600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CA" altLang="ko-KR" sz="1600" b="1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93837">
                <a:tc>
                  <a:txBody>
                    <a:bodyPr/>
                    <a:lstStyle/>
                    <a:p>
                      <a:pPr latinLnBrk="1"/>
                      <a:r>
                        <a:rPr lang="en-CA" altLang="ko-KR" sz="1600" b="0" dirty="0" smtClean="0">
                          <a:solidFill>
                            <a:schemeClr val="tx1"/>
                          </a:solidFill>
                        </a:rPr>
                        <a:t>2. Missing command-line</a:t>
                      </a:r>
                      <a:r>
                        <a:rPr lang="en-CA" altLang="ko-KR" sz="1600" b="0" baseline="0" dirty="0" smtClean="0">
                          <a:solidFill>
                            <a:schemeClr val="tx1"/>
                          </a:solidFill>
                        </a:rPr>
                        <a:t> argument for port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CA" altLang="ko-KR" sz="1600" dirty="0" smtClean="0">
                          <a:solidFill>
                            <a:schemeClr val="dk1"/>
                          </a:solidFill>
                        </a:rPr>
                        <a:t>Run</a:t>
                      </a:r>
                      <a:r>
                        <a:rPr lang="en-CA" altLang="ko-KR" sz="1600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CA" altLang="ko-KR" sz="1600" dirty="0" smtClean="0">
                          <a:solidFill>
                            <a:schemeClr val="dk1"/>
                          </a:solidFill>
                        </a:rPr>
                        <a:t>java ca.jay.jac444.workshop4.EchoServer</a:t>
                      </a:r>
                    </a:p>
                    <a:p>
                      <a:pPr latinLnBrk="1"/>
                      <a:r>
                        <a:rPr lang="en-CA" altLang="ko-KR" sz="1600" dirty="0" smtClean="0">
                          <a:solidFill>
                            <a:schemeClr val="dk1"/>
                          </a:solidFill>
                        </a:rPr>
                        <a:t>Run</a:t>
                      </a:r>
                      <a:r>
                        <a:rPr lang="en-CA" altLang="ko-KR" sz="1600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CA" altLang="ko-KR" sz="1600" dirty="0" smtClean="0">
                          <a:solidFill>
                            <a:schemeClr val="dk1"/>
                          </a:solidFill>
                        </a:rPr>
                        <a:t>java ca.jay.jac444.workshop4.EchoClient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needs a command-line arguments for a port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altLang="ko-KR" sz="16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3837">
                <a:tc>
                  <a:txBody>
                    <a:bodyPr/>
                    <a:lstStyle/>
                    <a:p>
                      <a:pPr latinLnBrk="1"/>
                      <a:r>
                        <a:rPr lang="en-CA" altLang="ko-KR" sz="1600" b="0" dirty="0" smtClean="0">
                          <a:solidFill>
                            <a:schemeClr val="tx1"/>
                          </a:solidFill>
                        </a:rPr>
                        <a:t>3. Client</a:t>
                      </a:r>
                      <a:r>
                        <a:rPr lang="en-CA" altLang="ko-KR" sz="1600" b="0" baseline="0" dirty="0" smtClean="0">
                          <a:solidFill>
                            <a:schemeClr val="tx1"/>
                          </a:solidFill>
                        </a:rPr>
                        <a:t> t</a:t>
                      </a:r>
                      <a:r>
                        <a:rPr lang="en-CA" altLang="ko-KR" sz="1600" b="0" dirty="0" smtClean="0">
                          <a:solidFill>
                            <a:schemeClr val="tx1"/>
                          </a:solidFill>
                        </a:rPr>
                        <a:t>ry</a:t>
                      </a:r>
                      <a:r>
                        <a:rPr lang="en-CA" altLang="ko-KR" sz="1600" b="0" baseline="0" dirty="0" smtClean="0">
                          <a:solidFill>
                            <a:schemeClr val="tx1"/>
                          </a:solidFill>
                        </a:rPr>
                        <a:t> to connect while sever is not open 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altLang="ko-KR" sz="1600" dirty="0" smtClean="0">
                          <a:solidFill>
                            <a:schemeClr val="dk1"/>
                          </a:solidFill>
                        </a:rPr>
                        <a:t>Run</a:t>
                      </a:r>
                      <a:r>
                        <a:rPr lang="en-CA" altLang="ko-KR" sz="1600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CA" altLang="ko-KR" sz="1600" dirty="0" smtClean="0">
                          <a:solidFill>
                            <a:schemeClr val="dk1"/>
                          </a:solidFill>
                        </a:rPr>
                        <a:t>java </a:t>
                      </a:r>
                      <a:r>
                        <a:rPr lang="en-CA" altLang="ko-KR" sz="1600" dirty="0" smtClean="0">
                          <a:solidFill>
                            <a:schemeClr val="dk1"/>
                          </a:solidFill>
                        </a:rPr>
                        <a:t>ca.jay.jac444.workshop4.EchoClient 3333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connection is failed. Please check your environment ex) host, port 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altLang="ko-KR" sz="16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3837">
                <a:tc>
                  <a:txBody>
                    <a:bodyPr/>
                    <a:lstStyle/>
                    <a:p>
                      <a:pPr latinLnBrk="1"/>
                      <a:r>
                        <a:rPr lang="en-CA" altLang="ko-KR" sz="1600" b="0" dirty="0" smtClean="0">
                          <a:solidFill>
                            <a:schemeClr val="tx1"/>
                          </a:solidFill>
                        </a:rPr>
                        <a:t>4. Client</a:t>
                      </a:r>
                      <a:r>
                        <a:rPr lang="en-CA" altLang="ko-KR" sz="1600" b="0" baseline="0" dirty="0" smtClean="0">
                          <a:solidFill>
                            <a:schemeClr val="tx1"/>
                          </a:solidFill>
                        </a:rPr>
                        <a:t> t</a:t>
                      </a:r>
                      <a:r>
                        <a:rPr lang="en-CA" altLang="ko-KR" sz="1600" b="0" dirty="0" smtClean="0">
                          <a:solidFill>
                            <a:schemeClr val="tx1"/>
                          </a:solidFill>
                        </a:rPr>
                        <a:t>ry</a:t>
                      </a:r>
                      <a:r>
                        <a:rPr lang="en-CA" altLang="ko-KR" sz="1600" b="0" baseline="0" dirty="0" smtClean="0">
                          <a:solidFill>
                            <a:schemeClr val="tx1"/>
                          </a:solidFill>
                        </a:rPr>
                        <a:t> to connect with different port form sever port 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altLang="ko-KR" sz="1600" dirty="0" smtClean="0">
                          <a:solidFill>
                            <a:schemeClr val="dk1"/>
                          </a:solidFill>
                        </a:rPr>
                        <a:t>Run</a:t>
                      </a:r>
                      <a:r>
                        <a:rPr lang="en-CA" altLang="ko-KR" sz="1600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CA" altLang="ko-KR" sz="1600" dirty="0" smtClean="0">
                          <a:solidFill>
                            <a:schemeClr val="dk1"/>
                          </a:solidFill>
                        </a:rPr>
                        <a:t>java ca.jay.jac444.workshop4.EchoServer 3333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altLang="ko-KR" sz="1600" dirty="0" smtClean="0">
                          <a:solidFill>
                            <a:schemeClr val="dk1"/>
                          </a:solidFill>
                        </a:rPr>
                        <a:t>Run</a:t>
                      </a:r>
                      <a:r>
                        <a:rPr lang="en-CA" altLang="ko-KR" sz="1600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CA" altLang="ko-KR" sz="1600" dirty="0" smtClean="0">
                          <a:solidFill>
                            <a:schemeClr val="dk1"/>
                          </a:solidFill>
                        </a:rPr>
                        <a:t>java ca.jay.jac444.workshop4.EchoClient 2222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connection is failed. Please check your environment ex) host, port 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altLang="ko-KR" sz="16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3837">
                <a:tc>
                  <a:txBody>
                    <a:bodyPr/>
                    <a:lstStyle/>
                    <a:p>
                      <a:pPr latinLnBrk="1"/>
                      <a:r>
                        <a:rPr lang="en-CA" altLang="ko-KR" sz="1600" b="0" dirty="0" smtClean="0">
                          <a:solidFill>
                            <a:schemeClr val="tx1"/>
                          </a:solidFill>
                        </a:rPr>
                        <a:t>5. Stop</a:t>
                      </a:r>
                      <a:r>
                        <a:rPr lang="en-CA" altLang="ko-KR" sz="1600" b="0" baseline="0" dirty="0" smtClean="0">
                          <a:solidFill>
                            <a:schemeClr val="tx1"/>
                          </a:solidFill>
                        </a:rPr>
                        <a:t> the client app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altLang="ko-KR" sz="1600" dirty="0" smtClean="0">
                          <a:solidFill>
                            <a:schemeClr val="dk1"/>
                          </a:solidFill>
                        </a:rPr>
                        <a:t>Run</a:t>
                      </a:r>
                      <a:r>
                        <a:rPr lang="en-CA" altLang="ko-KR" sz="1600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CA" altLang="ko-KR" sz="1600" dirty="0" smtClean="0">
                          <a:solidFill>
                            <a:schemeClr val="dk1"/>
                          </a:solidFill>
                        </a:rPr>
                        <a:t>java ca.jay.jac444.workshop4.EchoServer 3333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altLang="ko-KR" sz="1600" dirty="0" smtClean="0">
                          <a:solidFill>
                            <a:schemeClr val="dk1"/>
                          </a:solidFill>
                        </a:rPr>
                        <a:t>Run</a:t>
                      </a:r>
                      <a:r>
                        <a:rPr lang="en-CA" altLang="ko-KR" sz="1600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CA" altLang="ko-KR" sz="1600" dirty="0" smtClean="0">
                          <a:solidFill>
                            <a:schemeClr val="dk1"/>
                          </a:solidFill>
                        </a:rPr>
                        <a:t>java ca.jay.jac444.workshop4.EchoClient</a:t>
                      </a:r>
                      <a:r>
                        <a:rPr lang="en-CA" altLang="ko-KR" sz="1600" baseline="0" dirty="0" smtClean="0">
                          <a:solidFill>
                            <a:schemeClr val="dk1"/>
                          </a:solidFill>
                        </a:rPr>
                        <a:t> 3333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altLang="ko-KR" sz="1600" b="0" baseline="0" dirty="0" smtClean="0">
                          <a:solidFill>
                            <a:schemeClr val="dk1"/>
                          </a:solidFill>
                        </a:rPr>
                        <a:t>Input ‘stop’ keyword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 ‘stop’ in server, and stop</a:t>
                      </a:r>
                      <a:r>
                        <a:rPr lang="en-US" altLang="ko-K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client program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altLang="ko-KR" sz="16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3487" y="333708"/>
            <a:ext cx="1135916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altLang="ko-KR" b="0" dirty="0" smtClean="0">
                <a:solidFill>
                  <a:schemeClr val="tx1"/>
                </a:solidFill>
              </a:rPr>
              <a:t>Case1.</a:t>
            </a:r>
            <a:r>
              <a:rPr lang="en-CA" altLang="ko-KR" b="0" baseline="0" dirty="0" smtClean="0">
                <a:solidFill>
                  <a:schemeClr val="tx1"/>
                </a:solidFill>
              </a:rPr>
              <a:t> </a:t>
            </a:r>
            <a:r>
              <a:rPr lang="en-CA" altLang="ko-KR" b="0" dirty="0" smtClean="0">
                <a:solidFill>
                  <a:schemeClr val="tx1"/>
                </a:solidFill>
              </a:rPr>
              <a:t>Normal case</a:t>
            </a:r>
            <a:r>
              <a:rPr lang="en-CA" altLang="ko-KR" b="0" baseline="0" dirty="0" smtClean="0">
                <a:solidFill>
                  <a:schemeClr val="tx1"/>
                </a:solidFill>
              </a:rPr>
              <a:t>: </a:t>
            </a:r>
          </a:p>
          <a:p>
            <a:r>
              <a:rPr lang="en-CA" altLang="ko-KR" dirty="0"/>
              <a:t> </a:t>
            </a:r>
            <a:r>
              <a:rPr lang="en-CA" altLang="ko-KR" dirty="0" smtClean="0"/>
              <a:t>       </a:t>
            </a:r>
            <a:r>
              <a:rPr lang="en-CA" altLang="ko-KR" b="1" dirty="0">
                <a:solidFill>
                  <a:schemeClr val="dk1"/>
                </a:solidFill>
              </a:rPr>
              <a:t>Step1</a:t>
            </a:r>
            <a:r>
              <a:rPr lang="en-CA" altLang="ko-KR" dirty="0">
                <a:solidFill>
                  <a:schemeClr val="dk1"/>
                </a:solidFill>
              </a:rPr>
              <a:t>. run chat server and </a:t>
            </a:r>
            <a:r>
              <a:rPr lang="en-CA" altLang="ko-KR" dirty="0" smtClean="0">
                <a:solidFill>
                  <a:schemeClr val="dk1"/>
                </a:solidFill>
              </a:rPr>
              <a:t>client: Run </a:t>
            </a:r>
            <a:r>
              <a:rPr lang="en-CA" altLang="ko-KR" dirty="0">
                <a:solidFill>
                  <a:schemeClr val="dk1"/>
                </a:solidFill>
              </a:rPr>
              <a:t>java ca.jay.jac444.workshop4.EchoServer </a:t>
            </a:r>
            <a:r>
              <a:rPr lang="en-CA" altLang="ko-KR" dirty="0" smtClean="0">
                <a:solidFill>
                  <a:schemeClr val="dk1"/>
                </a:solidFill>
              </a:rPr>
              <a:t>3333, </a:t>
            </a:r>
          </a:p>
          <a:p>
            <a:r>
              <a:rPr lang="en-CA" altLang="ko-KR" dirty="0">
                <a:solidFill>
                  <a:schemeClr val="dk1"/>
                </a:solidFill>
              </a:rPr>
              <a:t> </a:t>
            </a:r>
            <a:r>
              <a:rPr lang="en-CA" altLang="ko-KR" dirty="0" smtClean="0">
                <a:solidFill>
                  <a:schemeClr val="dk1"/>
                </a:solidFill>
              </a:rPr>
              <a:t>       Run </a:t>
            </a:r>
            <a:r>
              <a:rPr lang="en-CA" altLang="ko-KR" dirty="0">
                <a:solidFill>
                  <a:schemeClr val="dk1"/>
                </a:solidFill>
              </a:rPr>
              <a:t>java ca.jay.jac444.workshop4.EchoClient </a:t>
            </a:r>
            <a:r>
              <a:rPr lang="en-CA" altLang="ko-KR" dirty="0" smtClean="0">
                <a:solidFill>
                  <a:schemeClr val="dk1"/>
                </a:solidFill>
              </a:rPr>
              <a:t>3333, Run </a:t>
            </a:r>
            <a:r>
              <a:rPr lang="en-CA" altLang="ko-KR" dirty="0">
                <a:solidFill>
                  <a:schemeClr val="dk1"/>
                </a:solidFill>
              </a:rPr>
              <a:t>java ca.jay.jac444.workshop4.EchoClient 3333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98" y="1543493"/>
            <a:ext cx="10452045" cy="50353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49396" y="4739425"/>
            <a:ext cx="5052157" cy="463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949397" y="1815921"/>
            <a:ext cx="5052157" cy="3477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6175419" y="4702761"/>
            <a:ext cx="5052157" cy="463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Up Arrow Callout 10"/>
          <p:cNvSpPr/>
          <p:nvPr/>
        </p:nvSpPr>
        <p:spPr>
          <a:xfrm>
            <a:off x="1627356" y="2163652"/>
            <a:ext cx="3696236" cy="875763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ko-KR" dirty="0" smtClean="0"/>
              <a:t>Open the server</a:t>
            </a:r>
            <a:endParaRPr lang="ko-KR" altLang="en-US" dirty="0"/>
          </a:p>
        </p:txBody>
      </p:sp>
      <p:sp>
        <p:nvSpPr>
          <p:cNvPr id="12" name="Up Arrow Callout 11"/>
          <p:cNvSpPr/>
          <p:nvPr/>
        </p:nvSpPr>
        <p:spPr>
          <a:xfrm>
            <a:off x="1419148" y="5203065"/>
            <a:ext cx="3696236" cy="875763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ko-KR" dirty="0" smtClean="0"/>
              <a:t>Open the client1</a:t>
            </a:r>
            <a:endParaRPr lang="ko-KR" altLang="en-US" dirty="0"/>
          </a:p>
        </p:txBody>
      </p:sp>
      <p:sp>
        <p:nvSpPr>
          <p:cNvPr id="13" name="Up Arrow Callout 12"/>
          <p:cNvSpPr/>
          <p:nvPr/>
        </p:nvSpPr>
        <p:spPr>
          <a:xfrm>
            <a:off x="6993553" y="5217916"/>
            <a:ext cx="3696236" cy="875763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ko-KR" dirty="0" smtClean="0"/>
              <a:t>Open the client2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03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487" y="333708"/>
            <a:ext cx="1135916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altLang="ko-KR" b="0" dirty="0" smtClean="0">
                <a:solidFill>
                  <a:schemeClr val="tx1"/>
                </a:solidFill>
              </a:rPr>
              <a:t>Case1.</a:t>
            </a:r>
            <a:r>
              <a:rPr lang="en-CA" altLang="ko-KR" b="0" baseline="0" dirty="0" smtClean="0">
                <a:solidFill>
                  <a:schemeClr val="tx1"/>
                </a:solidFill>
              </a:rPr>
              <a:t> </a:t>
            </a:r>
            <a:r>
              <a:rPr lang="en-CA" altLang="ko-KR" b="0" dirty="0" smtClean="0">
                <a:solidFill>
                  <a:schemeClr val="tx1"/>
                </a:solidFill>
              </a:rPr>
              <a:t>Normal case</a:t>
            </a:r>
            <a:r>
              <a:rPr lang="en-CA" altLang="ko-KR" b="0" baseline="0" dirty="0" smtClean="0">
                <a:solidFill>
                  <a:schemeClr val="tx1"/>
                </a:solidFill>
              </a:rPr>
              <a:t>: </a:t>
            </a:r>
          </a:p>
          <a:p>
            <a:r>
              <a:rPr lang="en-CA" altLang="ko-KR" dirty="0"/>
              <a:t> </a:t>
            </a:r>
            <a:r>
              <a:rPr lang="en-CA" altLang="ko-KR" dirty="0" smtClean="0"/>
              <a:t>       </a:t>
            </a:r>
            <a:r>
              <a:rPr lang="en-CA" altLang="ko-KR" b="1" dirty="0"/>
              <a:t>Step2</a:t>
            </a:r>
            <a:r>
              <a:rPr lang="en-CA" altLang="ko-KR" dirty="0"/>
              <a:t>. in one client, enter the name ‘</a:t>
            </a:r>
            <a:r>
              <a:rPr lang="en-CA" altLang="ko-KR" dirty="0" err="1"/>
              <a:t>ali</a:t>
            </a:r>
            <a:endParaRPr lang="ko-KR" altLang="en-US" sz="1400" b="0" dirty="0" smtClean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88" y="1242932"/>
            <a:ext cx="10479244" cy="51447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13792" y="1867437"/>
            <a:ext cx="6649138" cy="3477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Up Arrow Callout 5"/>
          <p:cNvSpPr/>
          <p:nvPr/>
        </p:nvSpPr>
        <p:spPr>
          <a:xfrm>
            <a:off x="2490243" y="2215168"/>
            <a:ext cx="3696236" cy="875763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ko-KR" dirty="0" smtClean="0"/>
              <a:t>Display the connection message form client1</a:t>
            </a:r>
            <a:endParaRPr lang="ko-KR" altLang="en-US" dirty="0"/>
          </a:p>
        </p:txBody>
      </p:sp>
      <p:sp>
        <p:nvSpPr>
          <p:cNvPr id="7" name="Up Arrow Callout 6"/>
          <p:cNvSpPr/>
          <p:nvPr/>
        </p:nvSpPr>
        <p:spPr>
          <a:xfrm>
            <a:off x="1277483" y="5020616"/>
            <a:ext cx="3696236" cy="875763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ko-KR" dirty="0" smtClean="0"/>
              <a:t>Connect form client1 to server</a:t>
            </a:r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188" y="4672885"/>
            <a:ext cx="4108361" cy="3477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610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487" y="333708"/>
            <a:ext cx="1135916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altLang="ko-KR" b="0" dirty="0" smtClean="0">
                <a:solidFill>
                  <a:schemeClr val="tx1"/>
                </a:solidFill>
              </a:rPr>
              <a:t>Case1.</a:t>
            </a:r>
            <a:r>
              <a:rPr lang="en-CA" altLang="ko-KR" b="0" baseline="0" dirty="0" smtClean="0">
                <a:solidFill>
                  <a:schemeClr val="tx1"/>
                </a:solidFill>
              </a:rPr>
              <a:t> </a:t>
            </a:r>
            <a:r>
              <a:rPr lang="en-CA" altLang="ko-KR" b="0" dirty="0" smtClean="0">
                <a:solidFill>
                  <a:schemeClr val="tx1"/>
                </a:solidFill>
              </a:rPr>
              <a:t>Normal case</a:t>
            </a:r>
            <a:r>
              <a:rPr lang="en-CA" altLang="ko-KR" b="0" baseline="0" dirty="0" smtClean="0">
                <a:solidFill>
                  <a:schemeClr val="tx1"/>
                </a:solidFill>
              </a:rPr>
              <a:t>: </a:t>
            </a:r>
          </a:p>
          <a:p>
            <a:r>
              <a:rPr lang="en-CA" altLang="ko-KR" dirty="0"/>
              <a:t> </a:t>
            </a:r>
            <a:r>
              <a:rPr lang="en-CA" altLang="ko-KR" dirty="0" smtClean="0"/>
              <a:t>       </a:t>
            </a:r>
            <a:r>
              <a:rPr lang="en-CA" altLang="ko-KR" b="1" dirty="0"/>
              <a:t>Step3</a:t>
            </a:r>
            <a:r>
              <a:rPr lang="en-CA" altLang="ko-KR" dirty="0"/>
              <a:t>. in another client, enter the name ‘</a:t>
            </a:r>
            <a:r>
              <a:rPr lang="en-US" altLang="ko-KR" dirty="0" err="1">
                <a:solidFill>
                  <a:schemeClr val="dk1"/>
                </a:solidFill>
              </a:rPr>
              <a:t>mahboob</a:t>
            </a:r>
            <a:r>
              <a:rPr lang="en-CA" altLang="ko-KR" dirty="0"/>
              <a:t>’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31" y="1192604"/>
            <a:ext cx="10367493" cy="50506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13792" y="2060622"/>
            <a:ext cx="6649138" cy="3477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Up Arrow Callout 5"/>
          <p:cNvSpPr/>
          <p:nvPr/>
        </p:nvSpPr>
        <p:spPr>
          <a:xfrm>
            <a:off x="2490243" y="2408353"/>
            <a:ext cx="3696236" cy="875763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ko-KR" dirty="0" smtClean="0"/>
              <a:t>Display the connection message form client1</a:t>
            </a:r>
            <a:endParaRPr lang="ko-KR" altLang="en-US" dirty="0"/>
          </a:p>
        </p:txBody>
      </p:sp>
      <p:sp>
        <p:nvSpPr>
          <p:cNvPr id="7" name="Up Arrow Callout 6"/>
          <p:cNvSpPr/>
          <p:nvPr/>
        </p:nvSpPr>
        <p:spPr>
          <a:xfrm>
            <a:off x="6583579" y="4969100"/>
            <a:ext cx="3696236" cy="875763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ko-KR" dirty="0" smtClean="0"/>
              <a:t>Connect form client2 to server</a:t>
            </a:r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6349284" y="4621369"/>
            <a:ext cx="4108361" cy="3477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084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3487" y="333708"/>
            <a:ext cx="1135916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altLang="ko-KR" dirty="0"/>
              <a:t>Case1. Normal case: </a:t>
            </a:r>
          </a:p>
          <a:p>
            <a:r>
              <a:rPr lang="en-CA" altLang="ko-KR" dirty="0" smtClean="0"/>
              <a:t>        </a:t>
            </a:r>
            <a:r>
              <a:rPr lang="en-CA" altLang="ko-KR" b="1" dirty="0"/>
              <a:t>Step4</a:t>
            </a:r>
            <a:r>
              <a:rPr lang="en-CA" altLang="ko-KR" dirty="0"/>
              <a:t>. client ‘</a:t>
            </a:r>
            <a:r>
              <a:rPr lang="en-CA" altLang="ko-KR" dirty="0" err="1"/>
              <a:t>ali</a:t>
            </a:r>
            <a:r>
              <a:rPr lang="en-CA" altLang="ko-KR" dirty="0"/>
              <a:t>’ text to server with message: </a:t>
            </a:r>
            <a:r>
              <a:rPr lang="en-US" altLang="ko-KR" dirty="0">
                <a:solidFill>
                  <a:schemeClr val="dk1"/>
                </a:solidFill>
              </a:rPr>
              <a:t>hi how are you?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44" y="1393202"/>
            <a:ext cx="10959451" cy="531243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3344" y="2527079"/>
            <a:ext cx="3547895" cy="3477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Up Arrow Callout 8"/>
          <p:cNvSpPr/>
          <p:nvPr/>
        </p:nvSpPr>
        <p:spPr>
          <a:xfrm>
            <a:off x="765272" y="2874810"/>
            <a:ext cx="3696236" cy="875763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ko-KR" dirty="0" smtClean="0"/>
              <a:t>Display the text form client1</a:t>
            </a:r>
            <a:endParaRPr lang="ko-KR" altLang="en-US" dirty="0"/>
          </a:p>
        </p:txBody>
      </p:sp>
      <p:sp>
        <p:nvSpPr>
          <p:cNvPr id="10" name="Up Arrow Callout 9"/>
          <p:cNvSpPr/>
          <p:nvPr/>
        </p:nvSpPr>
        <p:spPr>
          <a:xfrm>
            <a:off x="807639" y="5368346"/>
            <a:ext cx="3696236" cy="875763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ko-KR" dirty="0" smtClean="0"/>
              <a:t>text form client1 to server</a:t>
            </a:r>
            <a:endParaRPr lang="ko-KR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3345" y="5020615"/>
            <a:ext cx="3650925" cy="3477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437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3487" y="333708"/>
            <a:ext cx="1135916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altLang="ko-KR" dirty="0"/>
              <a:t>Case1. Normal case: </a:t>
            </a:r>
          </a:p>
          <a:p>
            <a:r>
              <a:rPr lang="en-CA" altLang="ko-KR" dirty="0" smtClean="0"/>
              <a:t>         </a:t>
            </a:r>
            <a:r>
              <a:rPr lang="en-CA" altLang="ko-KR" b="1" dirty="0"/>
              <a:t>Step5</a:t>
            </a:r>
            <a:r>
              <a:rPr lang="en-CA" altLang="ko-KR" dirty="0"/>
              <a:t>. client ‘</a:t>
            </a:r>
            <a:r>
              <a:rPr lang="en-US" altLang="ko-KR" dirty="0" err="1">
                <a:solidFill>
                  <a:schemeClr val="dk1"/>
                </a:solidFill>
              </a:rPr>
              <a:t>mahboob</a:t>
            </a:r>
            <a:r>
              <a:rPr lang="en-CA" altLang="ko-KR" dirty="0"/>
              <a:t>’ text to server with message: </a:t>
            </a:r>
            <a:r>
              <a:rPr lang="en-US" altLang="ko-KR" dirty="0" err="1">
                <a:solidFill>
                  <a:schemeClr val="dk1"/>
                </a:solidFill>
              </a:rPr>
              <a:t>i</a:t>
            </a:r>
            <a:r>
              <a:rPr lang="en-US" altLang="ko-KR" dirty="0">
                <a:solidFill>
                  <a:schemeClr val="dk1"/>
                </a:solidFill>
              </a:rPr>
              <a:t> am fine and text again with How are you?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181082" y="4958366"/>
            <a:ext cx="3696235" cy="5666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Up Arrow Callout 4"/>
          <p:cNvSpPr/>
          <p:nvPr/>
        </p:nvSpPr>
        <p:spPr>
          <a:xfrm>
            <a:off x="3181082" y="5525037"/>
            <a:ext cx="3696236" cy="875763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ko-KR" dirty="0" smtClean="0"/>
              <a:t>Error message is displayed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76" y="1118636"/>
            <a:ext cx="11165178" cy="54560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3344" y="2562896"/>
            <a:ext cx="3547895" cy="311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Up Arrow Callout 7"/>
          <p:cNvSpPr/>
          <p:nvPr/>
        </p:nvSpPr>
        <p:spPr>
          <a:xfrm>
            <a:off x="765272" y="2874810"/>
            <a:ext cx="3696236" cy="875763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ko-KR" dirty="0" smtClean="0"/>
              <a:t>Display the text form client1</a:t>
            </a:r>
            <a:endParaRPr lang="ko-KR" altLang="en-US" dirty="0"/>
          </a:p>
        </p:txBody>
      </p:sp>
      <p:sp>
        <p:nvSpPr>
          <p:cNvPr id="9" name="Up Arrow Callout 8"/>
          <p:cNvSpPr/>
          <p:nvPr/>
        </p:nvSpPr>
        <p:spPr>
          <a:xfrm>
            <a:off x="6525859" y="5438137"/>
            <a:ext cx="3696236" cy="875763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ko-KR" dirty="0" smtClean="0"/>
              <a:t>text form client2 to server</a:t>
            </a:r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1565" y="4958366"/>
            <a:ext cx="3650925" cy="4797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638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3487" y="333708"/>
            <a:ext cx="1135916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altLang="ko-KR" dirty="0"/>
              <a:t>Case1. Normal case: </a:t>
            </a:r>
          </a:p>
          <a:p>
            <a:r>
              <a:rPr lang="en-CA" altLang="ko-KR" dirty="0" smtClean="0"/>
              <a:t>         </a:t>
            </a:r>
            <a:r>
              <a:rPr lang="en-CA" altLang="ko-KR" b="1" dirty="0" smtClean="0"/>
              <a:t>Check all messages of server and client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181082" y="4958366"/>
            <a:ext cx="3696235" cy="5666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Up Arrow Callout 4"/>
          <p:cNvSpPr/>
          <p:nvPr/>
        </p:nvSpPr>
        <p:spPr>
          <a:xfrm>
            <a:off x="3181082" y="5525037"/>
            <a:ext cx="3696236" cy="875763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ko-KR" dirty="0" smtClean="0"/>
              <a:t>Error message is displayed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76" y="1118636"/>
            <a:ext cx="11165178" cy="54560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7476" y="1390753"/>
            <a:ext cx="7146969" cy="1610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6291565" y="4610638"/>
            <a:ext cx="5441089" cy="827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567475" y="4610638"/>
            <a:ext cx="5441089" cy="827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/>
        </p:nvSpPr>
        <p:spPr>
          <a:xfrm>
            <a:off x="3181082" y="3348507"/>
            <a:ext cx="5177307" cy="1017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ko-KR" dirty="0" smtClean="0"/>
              <a:t>All displayed messages are the same to the scenario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407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3487" y="333708"/>
            <a:ext cx="1135916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altLang="ko-KR" b="0" dirty="0" smtClean="0">
                <a:solidFill>
                  <a:schemeClr val="tx1"/>
                </a:solidFill>
              </a:rPr>
              <a:t>Case2.</a:t>
            </a:r>
            <a:r>
              <a:rPr lang="en-CA" altLang="ko-KR" b="0" baseline="0" dirty="0" smtClean="0">
                <a:solidFill>
                  <a:schemeClr val="tx1"/>
                </a:solidFill>
              </a:rPr>
              <a:t> </a:t>
            </a:r>
            <a:r>
              <a:rPr lang="en-CA" altLang="ko-KR" dirty="0"/>
              <a:t>Missing command-line argument for </a:t>
            </a:r>
            <a:r>
              <a:rPr lang="en-CA" altLang="ko-KR" dirty="0" smtClean="0"/>
              <a:t>port:</a:t>
            </a:r>
            <a:endParaRPr lang="ko-KR" altLang="en-US" dirty="0"/>
          </a:p>
          <a:p>
            <a:r>
              <a:rPr lang="en-CA" altLang="ko-KR" dirty="0" smtClean="0"/>
              <a:t>        </a:t>
            </a:r>
            <a:r>
              <a:rPr lang="en-CA" altLang="ko-KR" dirty="0">
                <a:solidFill>
                  <a:schemeClr val="dk1"/>
                </a:solidFill>
              </a:rPr>
              <a:t>Run java </a:t>
            </a:r>
            <a:r>
              <a:rPr lang="en-CA" altLang="ko-KR" dirty="0" smtClean="0">
                <a:solidFill>
                  <a:schemeClr val="dk1"/>
                </a:solidFill>
              </a:rPr>
              <a:t>ca.jay.jac444.workshop4.EchoServer, Run </a:t>
            </a:r>
            <a:r>
              <a:rPr lang="en-CA" altLang="ko-KR" dirty="0">
                <a:solidFill>
                  <a:schemeClr val="dk1"/>
                </a:solidFill>
              </a:rPr>
              <a:t>java </a:t>
            </a:r>
            <a:r>
              <a:rPr lang="en-CA" altLang="ko-KR" dirty="0" smtClean="0">
                <a:solidFill>
                  <a:schemeClr val="dk1"/>
                </a:solidFill>
              </a:rPr>
              <a:t>ca.jay.jac444.workshop4.EchoClient</a:t>
            </a:r>
          </a:p>
          <a:p>
            <a:r>
              <a:rPr lang="en-CA" altLang="ko-KR" dirty="0">
                <a:solidFill>
                  <a:schemeClr val="dk1"/>
                </a:solidFill>
              </a:rPr>
              <a:t> </a:t>
            </a:r>
            <a:r>
              <a:rPr lang="en-CA" altLang="ko-KR" dirty="0" smtClean="0">
                <a:solidFill>
                  <a:schemeClr val="dk1"/>
                </a:solidFill>
              </a:rPr>
              <a:t>       </a:t>
            </a:r>
            <a:r>
              <a:rPr lang="en-CA" altLang="ko-KR" dirty="0"/>
              <a:t>Check the message:  </a:t>
            </a:r>
            <a:r>
              <a:rPr lang="en-CA" altLang="ko-KR" dirty="0" smtClean="0"/>
              <a:t>“</a:t>
            </a:r>
            <a:r>
              <a:rPr lang="en-US" altLang="ko-KR" dirty="0"/>
              <a:t>It needs a command-line arguments for a port</a:t>
            </a:r>
            <a:r>
              <a:rPr lang="en-US" altLang="ko-KR" dirty="0" smtClean="0">
                <a:solidFill>
                  <a:schemeClr val="dk1"/>
                </a:solidFill>
              </a:rPr>
              <a:t>”</a:t>
            </a:r>
            <a:endParaRPr lang="ko-KR" alt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1556195"/>
            <a:ext cx="8734425" cy="2895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28786" y="2110162"/>
            <a:ext cx="3461399" cy="2337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147" y="3748713"/>
            <a:ext cx="6010275" cy="19145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906783" y="4302680"/>
            <a:ext cx="3461399" cy="2337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Up Arrow Callout 10"/>
          <p:cNvSpPr/>
          <p:nvPr/>
        </p:nvSpPr>
        <p:spPr>
          <a:xfrm>
            <a:off x="1728786" y="2343953"/>
            <a:ext cx="3696236" cy="875763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ko-KR" dirty="0" smtClean="0"/>
              <a:t>Error message is displayed in server</a:t>
            </a:r>
            <a:endParaRPr lang="ko-KR" altLang="en-US" dirty="0"/>
          </a:p>
        </p:txBody>
      </p:sp>
      <p:sp>
        <p:nvSpPr>
          <p:cNvPr id="12" name="Up Arrow Callout 11"/>
          <p:cNvSpPr/>
          <p:nvPr/>
        </p:nvSpPr>
        <p:spPr>
          <a:xfrm>
            <a:off x="4906783" y="4536471"/>
            <a:ext cx="3696236" cy="875763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ko-KR" dirty="0" smtClean="0"/>
              <a:t>Error message is displayed in client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4890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755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jongkuk lee</dc:creator>
  <cp:lastModifiedBy>jongkuk lee</cp:lastModifiedBy>
  <cp:revision>72</cp:revision>
  <dcterms:created xsi:type="dcterms:W3CDTF">2017-12-20T17:17:34Z</dcterms:created>
  <dcterms:modified xsi:type="dcterms:W3CDTF">2017-12-21T02:45:02Z</dcterms:modified>
</cp:coreProperties>
</file>