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7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4660"/>
  </p:normalViewPr>
  <p:slideViewPr>
    <p:cSldViewPr>
      <p:cViewPr varScale="1">
        <p:scale>
          <a:sx n="70" d="100"/>
          <a:sy n="70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CAF-0A87-4D09-BB25-F7F938DFD904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DC0B-E3F8-4CA2-8248-05ED8E73F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Mahboob</a:t>
            </a:r>
            <a:r>
              <a:rPr lang="en-US" dirty="0" smtClean="0"/>
              <a:t>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09775"/>
            <a:ext cx="4981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5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 code in Functional Style?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752600"/>
            <a:ext cx="466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it worth picking up the new style?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05335"/>
            <a:ext cx="789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Should we expect a marginal improvement, or is life altering?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8405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Java code is not that hard; the syntax is simple.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really gets us is the effort required to code and </a:t>
            </a:r>
            <a:r>
              <a:rPr lang="en-US" dirty="0" smtClean="0"/>
              <a:t>maintain the </a:t>
            </a:r>
            <a:r>
              <a:rPr lang="en-US" dirty="0"/>
              <a:t>typical enterprise </a:t>
            </a:r>
            <a:endParaRPr lang="en-US" dirty="0" smtClean="0"/>
          </a:p>
          <a:p>
            <a:r>
              <a:rPr lang="en-US" dirty="0" smtClean="0"/>
              <a:t>applications </a:t>
            </a:r>
            <a:r>
              <a:rPr lang="en-US" dirty="0"/>
              <a:t>we use Java to develop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must ensure the database connection is closed properly and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must not hold on a transaction longer then they needed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Exceptions are handled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Securing and releasing the locks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Iteration on Steroids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828800"/>
            <a:ext cx="89554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write iterations all the time to process a list of objects and to work with</a:t>
            </a:r>
          </a:p>
          <a:p>
            <a:r>
              <a:rPr lang="en-US" sz="2000" dirty="0"/>
              <a:t>sets and maps.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They’re quite </a:t>
            </a:r>
            <a:r>
              <a:rPr lang="en-US" sz="2000" dirty="0"/>
              <a:t>hard to compose.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iterate and print each element in a collection?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could use a </a:t>
            </a:r>
            <a:r>
              <a:rPr lang="en-US" sz="2000" dirty="0" smtClean="0"/>
              <a:t>for loop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do we select some elements from a collection?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same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loop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but some extra mutable variables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needed.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after selecting the values, how do we reduce the operations into a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value, like the min, the max, or an average?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looping,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mutable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variables.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Java now provides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specialized internal iterators for various operations: one to simply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loop, one to map data values, one to filter out select values, one to reduce,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and several convenience functions to pick the min, the max, the average,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and so on.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Enforcing Policies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94220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 rule enterprise applications.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instance, we may have to ensure </a:t>
            </a:r>
            <a:r>
              <a:rPr lang="en-US" dirty="0" smtClean="0"/>
              <a:t>an operation </a:t>
            </a:r>
            <a:r>
              <a:rPr lang="en-US" dirty="0"/>
              <a:t>has proper security credentials.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may have to ensure </a:t>
            </a:r>
            <a:r>
              <a:rPr lang="en-US" dirty="0" smtClean="0"/>
              <a:t>that transactions </a:t>
            </a:r>
            <a:r>
              <a:rPr lang="en-US" dirty="0"/>
              <a:t>run fast and update audit trails properly.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tasks often </a:t>
            </a:r>
            <a:r>
              <a:rPr lang="en-US" dirty="0" smtClean="0"/>
              <a:t>turn into </a:t>
            </a:r>
            <a:r>
              <a:rPr lang="en-US" dirty="0"/>
              <a:t>mundane </a:t>
            </a:r>
            <a:r>
              <a:rPr lang="ko-KR" altLang="en-US" sz="1200" dirty="0"/>
              <a:t>평범한</a:t>
            </a:r>
            <a:r>
              <a:rPr lang="ko-KR" altLang="en-US" dirty="0"/>
              <a:t> </a:t>
            </a:r>
            <a:r>
              <a:rPr lang="en-US" dirty="0" smtClean="0"/>
              <a:t>service-tier </a:t>
            </a:r>
            <a:r>
              <a:rPr lang="en-US" dirty="0"/>
              <a:t>code like the following pseudocode form</a:t>
            </a:r>
            <a:r>
              <a:rPr lang="en-US" dirty="0" smtClean="0"/>
              <a:t>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getFromTransactionFactory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to run within the transaction ...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checkProgressAndCommitOrRollbackTransaction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UpdateAuditTrail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 are two issues with this kind of approach.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often leads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duplication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effort and, in turn, increases maintenance cost.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It’s easy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forget about exceptions that may be thrown in the application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code.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could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implement a proper try-finally block, but every time someone touches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that code, we’d have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re-verify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that it’s not broken.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760" y="531674"/>
            <a:ext cx="89809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runWithinTransaction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((Transaction transaction) -&gt;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//... operation to run within the transaction ...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receiving a transaction, we could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send the processing code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well-managed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this method we send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piece of code that needs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run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the context of a transaction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 longer have to worry about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forgetting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perform the steps or about the exceptions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handled 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policy enforcing function </a:t>
            </a:r>
            <a:r>
              <a:rPr lang="en-US" dirty="0"/>
              <a:t>takes care of all that.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09600"/>
            <a:ext cx="991284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Haasle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-free Concurrency</a:t>
            </a:r>
            <a:r>
              <a:rPr lang="en-US" sz="2000" b="1" dirty="0" smtClean="0"/>
              <a:t>.</a:t>
            </a:r>
          </a:p>
          <a:p>
            <a:r>
              <a:rPr lang="en-US" dirty="0" smtClean="0"/>
              <a:t>	The </a:t>
            </a:r>
            <a:r>
              <a:rPr lang="en-US" dirty="0"/>
              <a:t>JDK library has </a:t>
            </a:r>
            <a:r>
              <a:rPr lang="en-US" dirty="0" smtClean="0"/>
              <a:t>been designed </a:t>
            </a:r>
            <a:r>
              <a:rPr lang="en-US" dirty="0"/>
              <a:t>to make the switch between </a:t>
            </a:r>
            <a:r>
              <a:rPr lang="en-US" dirty="0">
                <a:solidFill>
                  <a:srgbClr val="FF0000"/>
                </a:solidFill>
              </a:rPr>
              <a:t>serial and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parallel </a:t>
            </a:r>
            <a:r>
              <a:rPr lang="en-US" dirty="0">
                <a:solidFill>
                  <a:srgbClr val="FF0000"/>
                </a:solidFill>
              </a:rPr>
              <a:t>execution </a:t>
            </a:r>
            <a:r>
              <a:rPr lang="en-US" dirty="0" smtClean="0">
                <a:solidFill>
                  <a:srgbClr val="FF0000"/>
                </a:solidFill>
              </a:rPr>
              <a:t>require </a:t>
            </a:r>
            <a:r>
              <a:rPr lang="en-US" dirty="0" smtClean="0"/>
              <a:t>only </a:t>
            </a:r>
            <a:r>
              <a:rPr lang="en-US" dirty="0"/>
              <a:t>a small and explicit but unobtrusive </a:t>
            </a:r>
            <a:r>
              <a:rPr lang="ko-KR" altLang="en-US" sz="1200" dirty="0"/>
              <a:t>눈에 거슬리지 않는 </a:t>
            </a:r>
            <a:r>
              <a:rPr lang="en-US" dirty="0" smtClean="0"/>
              <a:t>code </a:t>
            </a:r>
            <a:r>
              <a:rPr lang="en-US" dirty="0"/>
              <a:t>change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Telling the Story</a:t>
            </a:r>
            <a:r>
              <a:rPr lang="en-US" sz="2000" b="1" dirty="0" smtClean="0"/>
              <a:t>.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instance, you hear the business say, “Get the prices for all the tickers,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find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prices that are less than $500, and total the net asset value of only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stocks that make the cut.”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new facilities available, we can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write something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like this: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tickers.map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StockUtil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StockUtil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::priceIsLessThan500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Separation of Concerns.</a:t>
            </a:r>
          </a:p>
          <a:p>
            <a:r>
              <a:rPr lang="en-US" dirty="0" smtClean="0"/>
              <a:t>	A </a:t>
            </a:r>
            <a:r>
              <a:rPr lang="en-US" dirty="0"/>
              <a:t>common need in applications is the separation of the core computations</a:t>
            </a:r>
          </a:p>
          <a:p>
            <a:r>
              <a:rPr lang="en-US" dirty="0" smtClean="0"/>
              <a:t>	from </a:t>
            </a:r>
            <a:r>
              <a:rPr lang="en-US" dirty="0"/>
              <a:t>the fine-grained logic it depends on.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example, an </a:t>
            </a:r>
            <a:r>
              <a:rPr lang="en-US" dirty="0" smtClean="0"/>
              <a:t>order-processing system </a:t>
            </a:r>
            <a:r>
              <a:rPr lang="en-US" dirty="0"/>
              <a:t>may want to apply different tax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computations </a:t>
            </a:r>
            <a:r>
              <a:rPr lang="en-US" dirty="0"/>
              <a:t>based on the origin </a:t>
            </a:r>
            <a:r>
              <a:rPr lang="en-US" dirty="0" smtClean="0"/>
              <a:t>of transaction</a:t>
            </a:r>
            <a:r>
              <a:rPr lang="en-US" dirty="0"/>
              <a:t>. Separating the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tax-computation </a:t>
            </a:r>
            <a:r>
              <a:rPr lang="en-US" dirty="0"/>
              <a:t>logic from the rest of the </a:t>
            </a:r>
            <a:r>
              <a:rPr lang="en-US" dirty="0" smtClean="0"/>
              <a:t>processing will </a:t>
            </a:r>
            <a:r>
              <a:rPr lang="en-US" dirty="0"/>
              <a:t>help us create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more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reusable and extensible code</a:t>
            </a:r>
            <a:r>
              <a:rPr lang="en-US" dirty="0"/>
              <a:t>.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dirty="0" smtClean="0"/>
              <a:t>And the List goes on and on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Enough Theory </a:t>
            </a:r>
            <a:br>
              <a:rPr lang="en-US" dirty="0" smtClean="0"/>
            </a:br>
            <a:r>
              <a:rPr lang="en-US" dirty="0" smtClean="0"/>
              <a:t>Let us see some Examples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Lambda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//A method with no parameter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ExampleLam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lambda expression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MyFunctionalInterface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() -&gt;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return "Hello Lambda";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msg.sayHello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Lets Break it Down a bit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80284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		(parameters) -&gt; {expression body}</a:t>
            </a:r>
          </a:p>
          <a:p>
            <a:endParaRPr lang="en-US" dirty="0"/>
          </a:p>
          <a:p>
            <a:r>
              <a:rPr lang="en-US" sz="2400" b="1" dirty="0" smtClean="0"/>
              <a:t>Methods in Java:</a:t>
            </a:r>
          </a:p>
          <a:p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Name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Parameter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Body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Return Type</a:t>
            </a:r>
            <a:endParaRPr lang="en-US" dirty="0"/>
          </a:p>
          <a:p>
            <a:endParaRPr lang="en-US" dirty="0" smtClean="0"/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Lambda Expression:</a:t>
            </a:r>
          </a:p>
          <a:p>
            <a:endParaRPr lang="en-US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/>
              <a:t>No</a:t>
            </a:r>
            <a:r>
              <a:rPr lang="en-US" dirty="0" smtClean="0"/>
              <a:t> name – function is anonymous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Parameter list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Body – main part of the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 smtClean="0"/>
              <a:t>No</a:t>
            </a:r>
            <a:r>
              <a:rPr lang="en-US" dirty="0" smtClean="0"/>
              <a:t> return type – java 8 compiler is able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infer</a:t>
            </a:r>
            <a:r>
              <a:rPr lang="en-US" dirty="0" smtClean="0"/>
              <a:t> the return type by </a:t>
            </a:r>
          </a:p>
          <a:p>
            <a:pPr lvl="2"/>
            <a:r>
              <a:rPr lang="en-US" dirty="0" smtClean="0"/>
              <a:t>        checking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41502"/>
              </p:ext>
            </p:extLst>
          </p:nvPr>
        </p:nvGraphicFramePr>
        <p:xfrm>
          <a:off x="228600" y="533400"/>
          <a:ext cx="8686800" cy="5781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() -&gt;</a:t>
                      </a:r>
                      <a:r>
                        <a:rPr lang="en-US" baseline="0" dirty="0" smtClean="0"/>
                        <a:t> {};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parameters, Empty block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() -&gt;</a:t>
                      </a:r>
                      <a:r>
                        <a:rPr lang="en-US" baseline="0" dirty="0" smtClean="0"/>
                        <a:t> {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(“Hello”);};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parameters, Block statement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() -&gt;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parameters, return integer</a:t>
                      </a:r>
                      <a:r>
                        <a:rPr lang="en-US" baseline="0" dirty="0" smtClean="0"/>
                        <a:t> 24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y)</a:t>
                      </a:r>
                      <a:r>
                        <a:rPr lang="en-US" baseline="0" dirty="0" smtClean="0"/>
                        <a:t> -&gt; x + y;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integers,</a:t>
                      </a:r>
                      <a:r>
                        <a:rPr lang="en-US" baseline="0" dirty="0" smtClean="0"/>
                        <a:t> return the sum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(Object x) -&gt;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and object, it returns it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(Person p) -&gt; </a:t>
                      </a:r>
                      <a:r>
                        <a:rPr lang="en-US" dirty="0" err="1" smtClean="0"/>
                        <a:t>p.age</a:t>
                      </a:r>
                      <a:r>
                        <a:rPr lang="en-US" dirty="0" smtClean="0"/>
                        <a:t> &gt; 25 &amp;&amp; </a:t>
                      </a:r>
                      <a:r>
                        <a:rPr lang="en-US" dirty="0" err="1" smtClean="0"/>
                        <a:t>p.salary</a:t>
                      </a:r>
                      <a:r>
                        <a:rPr lang="en-US" dirty="0" smtClean="0"/>
                        <a:t> &lt;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reference to Person returns </a:t>
                      </a:r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-&gt; n % 2 == 0;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a number returns a </a:t>
                      </a:r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 smtClean="0"/>
                        <a:t>(String s1, String s2) -&gt; </a:t>
                      </a:r>
                    </a:p>
                    <a:p>
                      <a:r>
                        <a:rPr lang="en-US" dirty="0" smtClean="0"/>
                        <a:t>                     s1.length() + s2.length();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Given two strings return an integer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Imperative Vs Declarative Style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1774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Imperative style in which we tell Java “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every step of what you 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want it to do </a:t>
            </a:r>
            <a:r>
              <a:rPr lang="en-US" sz="2400" dirty="0" smtClean="0"/>
              <a:t>and then you watch it to exercise those steps”.</a:t>
            </a:r>
          </a:p>
          <a:p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Feels bit low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Lack of intelligence.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Declarative style </a:t>
            </a:r>
            <a:r>
              <a:rPr lang="en-US" sz="2400" dirty="0" smtClean="0"/>
              <a:t>in which you tell “What you want” rather 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how to do it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Declare your desired results, but not step by step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59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introduce Lambda expression in Java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286000"/>
            <a:ext cx="66450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Create your own functional interface.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2.  Use the pre-defined functional interfaces in Java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2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483584"/>
            <a:ext cx="75134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Functional interface is a Java interface with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single abstract method.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sz="2000" b="1" i="1" dirty="0" err="1" smtClean="0">
                <a:solidFill>
                  <a:schemeClr val="accent6">
                    <a:lumMod val="50000"/>
                  </a:schemeClr>
                </a:solidFill>
              </a:rPr>
              <a:t>FunctionalInterface</a:t>
            </a:r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annotation to explicitly mark it.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22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55131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suppose we want to create a program in which we want to return true only if the sum</a:t>
            </a:r>
          </a:p>
          <a:p>
            <a:r>
              <a:rPr lang="en-US" dirty="0" smtClean="0"/>
              <a:t>of the given two integers are even.</a:t>
            </a:r>
          </a:p>
          <a:p>
            <a:r>
              <a:rPr lang="en-US" dirty="0" smtClean="0"/>
              <a:t>Therefore we create an interface with only one method that takes two integers and </a:t>
            </a:r>
          </a:p>
          <a:p>
            <a:r>
              <a:rPr lang="en-US" dirty="0" smtClean="0"/>
              <a:t>returns a </a:t>
            </a:r>
            <a:r>
              <a:rPr lang="en-US" dirty="0" err="1" smtClean="0"/>
              <a:t>boolean</a:t>
            </a:r>
            <a:r>
              <a:rPr lang="en-US" dirty="0" smtClean="0"/>
              <a:t> value. 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 ​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 ​x,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​ ​y);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/** </a:t>
            </a:r>
          </a:p>
          <a:p>
            <a:r>
              <a:rPr lang="en-US" dirty="0"/>
              <a:t>	</a:t>
            </a:r>
            <a:r>
              <a:rPr lang="en-US" dirty="0" smtClean="0"/>
              <a:t>* Returns true only if the sum of </a:t>
            </a:r>
            <a:r>
              <a:rPr lang="en-US" dirty="0" err="1" smtClean="0"/>
              <a:t>params</a:t>
            </a:r>
            <a:r>
              <a:rPr lang="en-US" dirty="0" smtClean="0"/>
              <a:t> is even </a:t>
            </a:r>
          </a:p>
          <a:p>
            <a:r>
              <a:rPr lang="en-US" dirty="0"/>
              <a:t>	</a:t>
            </a:r>
            <a:r>
              <a:rPr lang="en-US" dirty="0" smtClean="0"/>
              <a:t>*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x the integer operand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y the integer operand</a:t>
            </a:r>
          </a:p>
          <a:p>
            <a:r>
              <a:rPr lang="en-US" dirty="0" smtClean="0"/>
              <a:t>	* @return true if the sum of x and y is an even number </a:t>
            </a:r>
          </a:p>
          <a:p>
            <a:r>
              <a:rPr lang="en-US" dirty="0"/>
              <a:t>	</a:t>
            </a:r>
            <a:r>
              <a:rPr lang="en-US" dirty="0" smtClean="0"/>
              <a:t>*/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99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First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641" y="117693"/>
            <a:ext cx="896591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	/** </a:t>
            </a:r>
          </a:p>
          <a:p>
            <a:r>
              <a:rPr lang="en-US" dirty="0"/>
              <a:t>	</a:t>
            </a:r>
            <a:r>
              <a:rPr lang="en-US" dirty="0" smtClean="0"/>
              <a:t>*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implementation of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evenSum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* defined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Summable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interfac</a:t>
            </a:r>
            <a:r>
              <a:rPr lang="en-US" dirty="0" smtClean="0"/>
              <a:t>e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x the integer operand </a:t>
            </a:r>
          </a:p>
          <a:p>
            <a:r>
              <a:rPr lang="en-US" dirty="0"/>
              <a:t>	</a:t>
            </a:r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y the integer operand </a:t>
            </a:r>
          </a:p>
          <a:p>
            <a:r>
              <a:rPr lang="en-US" dirty="0"/>
              <a:t>	</a:t>
            </a:r>
            <a:r>
              <a:rPr lang="en-US" dirty="0" smtClean="0"/>
              <a:t>* @return true if the sum of x and y is an even number */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(x + y) % 2 == 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//create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//invoke 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print the result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("Is sum even? "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/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Second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85523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anonymous class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//create the object of type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Summable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and invoke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eventSum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on it 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("Is sum even? " +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(x + y) % 2 == 0;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}.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5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Lambda Expression Way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89659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ThirdWay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US" dirty="0"/>
          </a:p>
          <a:p>
            <a:r>
              <a:rPr lang="en-US" dirty="0" smtClean="0"/>
              <a:t>	//create an </a:t>
            </a:r>
            <a:r>
              <a:rPr lang="en-US" dirty="0" err="1" smtClean="0"/>
              <a:t>obj</a:t>
            </a:r>
            <a:r>
              <a:rPr lang="en-US" dirty="0" smtClean="0"/>
              <a:t> of type </a:t>
            </a:r>
            <a:r>
              <a:rPr lang="en-US" dirty="0" err="1" smtClean="0"/>
              <a:t>Summable</a:t>
            </a:r>
            <a:r>
              <a:rPr lang="en-US" dirty="0" smtClean="0"/>
              <a:t> using a lambda expression: </a:t>
            </a:r>
          </a:p>
          <a:p>
            <a:r>
              <a:rPr lang="en-US" dirty="0"/>
              <a:t>	</a:t>
            </a:r>
            <a:r>
              <a:rPr lang="en-US" dirty="0" smtClean="0"/>
              <a:t>//(x, y) -&gt; { return (x + y) % 2 == 0; };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(x, y) -&gt; { return (x + y) % 2 == 0; };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("Is sum even? " +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obj.evenSum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Simple Conversion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895600"/>
            <a:ext cx="7543800" cy="3200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 -&gt; </a:t>
            </a:r>
            <a:r>
              <a:rPr lang="en-US" dirty="0" err="1" smtClean="0"/>
              <a:t>System.out.println</a:t>
            </a:r>
            <a:r>
              <a:rPr lang="en-US" dirty="0" smtClean="0"/>
              <a:t> (s);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p</a:t>
            </a:r>
            <a:r>
              <a:rPr lang="en-US" dirty="0" smtClean="0"/>
              <a:t>ublic static void </a:t>
            </a:r>
            <a:r>
              <a:rPr lang="en-US" dirty="0" err="1" smtClean="0"/>
              <a:t>convertedMethod</a:t>
            </a:r>
            <a:r>
              <a:rPr lang="en-US" dirty="0" smtClean="0"/>
              <a:t>(String s){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2971800" y="3315237"/>
            <a:ext cx="152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Imperative way Example:</a:t>
            </a:r>
          </a:p>
          <a:p>
            <a:endParaRPr lang="en-US" sz="2000" dirty="0" smtClean="0"/>
          </a:p>
          <a:p>
            <a:r>
              <a:rPr lang="en-US" sz="2000" dirty="0" smtClean="0"/>
              <a:t>Find if </a:t>
            </a:r>
            <a:r>
              <a:rPr lang="en-US" sz="2000" b="1" dirty="0" smtClean="0"/>
              <a:t>Chicago </a:t>
            </a:r>
            <a:r>
              <a:rPr lang="en-US" sz="2000" dirty="0" smtClean="0"/>
              <a:t>is in the collection of given </a:t>
            </a:r>
            <a:r>
              <a:rPr lang="en-US" sz="2000" b="1" dirty="0" smtClean="0"/>
              <a:t>cities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for(String city: cities){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city.equals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hicago”)){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found = true;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(“Found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?: “ + found);</a:t>
            </a:r>
          </a:p>
          <a:p>
            <a:endParaRPr lang="en-US" sz="2000" dirty="0" smtClean="0"/>
          </a:p>
          <a:p>
            <a:r>
              <a:rPr lang="en-US" sz="2000" dirty="0"/>
              <a:t>This imperative version is noisy and low </a:t>
            </a:r>
            <a:r>
              <a:rPr lang="en-US" sz="2000" dirty="0" smtClean="0"/>
              <a:t>level.</a:t>
            </a:r>
            <a:endParaRPr lang="en-US" sz="2000" dirty="0"/>
          </a:p>
          <a:p>
            <a:r>
              <a:rPr lang="en-US" sz="2000" dirty="0" smtClean="0"/>
              <a:t>First </a:t>
            </a:r>
            <a:r>
              <a:rPr lang="en-US" sz="2000" dirty="0"/>
              <a:t>initialize 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/>
              <a:t>flag </a:t>
            </a:r>
            <a:r>
              <a:rPr lang="en-US" sz="2000" dirty="0" smtClean="0"/>
              <a:t>and </a:t>
            </a:r>
            <a:r>
              <a:rPr lang="en-US" sz="2000" dirty="0"/>
              <a:t>then walk through </a:t>
            </a:r>
            <a:r>
              <a:rPr lang="en-US" sz="2000" dirty="0" smtClean="0"/>
              <a:t>each element </a:t>
            </a:r>
            <a:r>
              <a:rPr lang="en-US" sz="2000" dirty="0"/>
              <a:t>in the collection.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we found the city we’re looking for, then we </a:t>
            </a:r>
            <a:r>
              <a:rPr lang="en-US" sz="2000" dirty="0" smtClean="0"/>
              <a:t>set the </a:t>
            </a:r>
            <a:r>
              <a:rPr lang="en-US" sz="2000" dirty="0"/>
              <a:t>flag and break out of the loop. </a:t>
            </a:r>
            <a:endParaRPr lang="en-US" sz="2000" dirty="0" smtClean="0"/>
          </a:p>
          <a:p>
            <a:r>
              <a:rPr lang="en-US" sz="2000" dirty="0" smtClean="0"/>
              <a:t>Finally </a:t>
            </a:r>
            <a:r>
              <a:rPr lang="en-US" sz="2000" dirty="0"/>
              <a:t>we print out the result of our finding.</a:t>
            </a:r>
          </a:p>
        </p:txBody>
      </p:sp>
    </p:spTree>
    <p:extLst>
      <p:ext uri="{BB962C8B-B14F-4D97-AF65-F5344CB8AC3E}">
        <p14:creationId xmlns:p14="http://schemas.microsoft.com/office/powerpoint/2010/main" val="37175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with Multiple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StringConcat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sconcat</a:t>
            </a:r>
            <a:r>
              <a:rPr lang="en-US" dirty="0"/>
              <a:t>(String a, String 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lambda expression with multiple </a:t>
            </a:r>
            <a:r>
              <a:rPr lang="en-US" dirty="0" smtClean="0"/>
              <a:t>arguments </a:t>
            </a:r>
          </a:p>
          <a:p>
            <a:pPr marL="0" indent="0">
              <a:buNone/>
            </a:pPr>
            <a:r>
              <a:rPr lang="en-US" dirty="0" err="1" smtClean="0"/>
              <a:t>StringConcat</a:t>
            </a:r>
            <a:r>
              <a:rPr lang="en-US" dirty="0" smtClean="0"/>
              <a:t> </a:t>
            </a:r>
            <a:r>
              <a:rPr lang="en-US" dirty="0"/>
              <a:t>s = (str1, str2) -&gt; str1 + str2;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("Result: "+</a:t>
            </a:r>
            <a:r>
              <a:rPr lang="en-US" dirty="0" err="1"/>
              <a:t>s.sconcat</a:t>
            </a:r>
            <a:r>
              <a:rPr lang="en-US" dirty="0"/>
              <a:t>("Hello ", "World"));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If your lambda expression is like this: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then </a:t>
            </a:r>
            <a:r>
              <a:rPr lang="en-US" dirty="0"/>
              <a:t>you can replace it with a method reference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:: operator is used in method reference to separate the class or object from the method </a:t>
            </a:r>
            <a:r>
              <a:rPr lang="en-US" dirty="0" smtClean="0">
                <a:solidFill>
                  <a:srgbClr val="FF0000"/>
                </a:solidFill>
              </a:rPr>
              <a:t>name.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3733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Method references enable you to do this; they are compact, easy-to-read lambda expressions for methods that already have a name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CA" altLang="ko-KR" dirty="0">
                <a:solidFill>
                  <a:schemeClr val="accent6">
                    <a:lumMod val="50000"/>
                  </a:schemeClr>
                </a:solidFill>
              </a:rPr>
              <a:t>https://docs.oracle.com/javase/tutorial/java/javaOO/methodreferences.html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of Method 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Method </a:t>
            </a:r>
            <a:r>
              <a:rPr lang="en-US" dirty="0"/>
              <a:t>reference to an instance method of an object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object</a:t>
            </a:r>
            <a:r>
              <a:rPr lang="en-US" dirty="0"/>
              <a:t>::</a:t>
            </a:r>
            <a:r>
              <a:rPr lang="en-US" dirty="0" err="1" smtClean="0"/>
              <a:t>instanceMethod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 Method reference to a static method of a class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</a:t>
            </a:r>
            <a:r>
              <a:rPr lang="en-US" dirty="0"/>
              <a:t>::</a:t>
            </a:r>
            <a:r>
              <a:rPr lang="en-US" dirty="0" err="1" smtClean="0"/>
              <a:t>staticMethod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 Method reference to an instance method of an arbitrary object of a particular type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</a:t>
            </a:r>
            <a:r>
              <a:rPr lang="en-US" dirty="0"/>
              <a:t>::</a:t>
            </a:r>
            <a:r>
              <a:rPr lang="en-US" dirty="0" err="1" smtClean="0"/>
              <a:t>instanceMethod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4. Method reference to a constructor –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Class</a:t>
            </a:r>
            <a:r>
              <a:rPr lang="en-US" dirty="0"/>
              <a:t>::new</a:t>
            </a:r>
          </a:p>
        </p:txBody>
      </p:sp>
    </p:spTree>
    <p:extLst>
      <p:ext uri="{BB962C8B-B14F-4D97-AF65-F5344CB8AC3E}">
        <p14:creationId xmlns:p14="http://schemas.microsoft.com/office/powerpoint/2010/main" val="27506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Method reference to an instance method of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FunctionalInterface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interface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MyInterface</a:t>
            </a:r>
            <a:r>
              <a:rPr lang="en-US" sz="1600" dirty="0"/>
              <a:t>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void </a:t>
            </a:r>
            <a:r>
              <a:rPr lang="en-US" sz="1600" dirty="0"/>
              <a:t>display();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}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Example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myMethod</a:t>
            </a:r>
            <a:r>
              <a:rPr lang="en-US" sz="1600" dirty="0"/>
              <a:t>(){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("Instance Method");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Example </a:t>
            </a:r>
            <a:r>
              <a:rPr lang="en-US" sz="1600" dirty="0" err="1"/>
              <a:t>obj</a:t>
            </a:r>
            <a:r>
              <a:rPr lang="en-US" sz="1600" dirty="0"/>
              <a:t> = new Example();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</a:t>
            </a:r>
            <a:r>
              <a:rPr lang="en-US" sz="1600" dirty="0"/>
              <a:t>Method reference using the object of the </a:t>
            </a:r>
            <a:r>
              <a:rPr lang="en-US" sz="1600" dirty="0" smtClean="0"/>
              <a:t>class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MyInterface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ref =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obj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myMethod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;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// </a:t>
            </a:r>
            <a:r>
              <a:rPr lang="en-US" sz="1600" dirty="0"/>
              <a:t>Calling the method of functional interface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ref.display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(); 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3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Method reference to a static method of a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>
                <a:solidFill>
                  <a:srgbClr val="FF0000"/>
                </a:solidFill>
              </a:rPr>
              <a:t>java.util.function.BiFunction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Multiplication{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multiply(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a*b;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	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BiFunction</a:t>
            </a:r>
            <a:r>
              <a:rPr lang="en-US" dirty="0" smtClean="0"/>
              <a:t>&lt;Integer</a:t>
            </a:r>
            <a:r>
              <a:rPr lang="en-US" dirty="0"/>
              <a:t>, Integer, Integer&gt; product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Multiplication</a:t>
            </a:r>
            <a:r>
              <a:rPr lang="en-US" dirty="0"/>
              <a:t>::multiply;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pr</a:t>
            </a:r>
            <a:r>
              <a:rPr lang="en-US" dirty="0"/>
              <a:t> = </a:t>
            </a:r>
            <a:r>
              <a:rPr lang="en-US" dirty="0" err="1"/>
              <a:t>product.apply</a:t>
            </a:r>
            <a:r>
              <a:rPr lang="en-US" dirty="0"/>
              <a:t>(11, 5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("Product of given number is: "+</a:t>
            </a:r>
            <a:r>
              <a:rPr lang="en-US" dirty="0" err="1"/>
              <a:t>pr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63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Method reference to an instance method of an arbitrary object of a particular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</a:t>
            </a:r>
            <a:r>
              <a:rPr lang="en-US" dirty="0"/>
              <a:t>[] </a:t>
            </a:r>
            <a:r>
              <a:rPr lang="en-US" dirty="0" err="1"/>
              <a:t>stringArray</a:t>
            </a:r>
            <a:r>
              <a:rPr lang="en-US" dirty="0"/>
              <a:t> = { "Steve", "Rick",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Aditya", "Negan", "Lucy", "Sansa", "Jon"};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/* </a:t>
            </a:r>
            <a:r>
              <a:rPr lang="en-US" dirty="0"/>
              <a:t>Method reference to an instance method of 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arbitrary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C00000"/>
                </a:solidFill>
              </a:rPr>
              <a:t>object of a particular type </a:t>
            </a:r>
            <a:r>
              <a:rPr lang="en-US" dirty="0"/>
              <a:t>*/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Arrays.sort</a:t>
            </a:r>
            <a:r>
              <a:rPr lang="en-US" dirty="0" smtClean="0"/>
              <a:t>(</a:t>
            </a:r>
            <a:r>
              <a:rPr lang="en-US" dirty="0" err="1" smtClean="0"/>
              <a:t>stringArray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String::</a:t>
            </a:r>
            <a:r>
              <a:rPr lang="en-US" dirty="0" err="1">
                <a:solidFill>
                  <a:srgbClr val="C00000"/>
                </a:solidFill>
              </a:rPr>
              <a:t>compareToIgnoreCase</a:t>
            </a:r>
            <a:r>
              <a:rPr lang="en-US" dirty="0"/>
              <a:t>);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for(String </a:t>
            </a:r>
            <a:r>
              <a:rPr lang="en-US" dirty="0" err="1"/>
              <a:t>str</a:t>
            </a:r>
            <a:r>
              <a:rPr lang="en-US" dirty="0"/>
              <a:t>: </a:t>
            </a:r>
            <a:r>
              <a:rPr lang="en-US" dirty="0" err="1"/>
              <a:t>stringArray</a:t>
            </a:r>
            <a:r>
              <a:rPr lang="en-US" dirty="0"/>
              <a:t>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Method reference to a </a:t>
            </a:r>
            <a:r>
              <a:rPr lang="en-US" b="1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MyInterface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Hello </a:t>
            </a:r>
            <a:r>
              <a:rPr lang="en-US" dirty="0"/>
              <a:t>display(String say);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Hello{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Hello(String say){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(say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Method reference to a constructor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MyInterface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 </a:t>
            </a:r>
            <a:r>
              <a:rPr lang="en-US" dirty="0"/>
              <a:t>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Hello::new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ref.display</a:t>
            </a:r>
            <a:r>
              <a:rPr lang="en-US" dirty="0"/>
              <a:t>("Hello World!");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/>
              <a:t>java.util.List</a:t>
            </a:r>
            <a:r>
              <a:rPr lang="en-US" sz="1600" dirty="0"/>
              <a:t>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Example{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List&lt;String</a:t>
            </a:r>
            <a:r>
              <a:rPr lang="en-US" sz="1600" dirty="0"/>
              <a:t>&gt; names = new </a:t>
            </a:r>
            <a:r>
              <a:rPr lang="en-US" sz="1600" dirty="0" err="1"/>
              <a:t>ArrayList</a:t>
            </a:r>
            <a:r>
              <a:rPr lang="en-US" sz="1600" dirty="0"/>
              <a:t>&lt;String&gt;();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names.add</a:t>
            </a:r>
            <a:r>
              <a:rPr lang="en-US" sz="1600" dirty="0"/>
              <a:t>("</a:t>
            </a:r>
            <a:r>
              <a:rPr lang="en-US" sz="1600" dirty="0" err="1"/>
              <a:t>Ajeet</a:t>
            </a:r>
            <a:r>
              <a:rPr lang="en-US" sz="1600" dirty="0"/>
              <a:t>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names.add</a:t>
            </a:r>
            <a:r>
              <a:rPr lang="en-US" sz="1600" dirty="0"/>
              <a:t>("Negan");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names.add</a:t>
            </a:r>
            <a:r>
              <a:rPr lang="en-US" sz="1600" dirty="0"/>
              <a:t>("Aditya");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names.add</a:t>
            </a:r>
            <a:r>
              <a:rPr lang="en-US" sz="1600" dirty="0"/>
              <a:t>("Steve");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count = 0;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for </a:t>
            </a:r>
            <a:r>
              <a:rPr lang="en-US" sz="1600" dirty="0"/>
              <a:t>(String </a:t>
            </a:r>
            <a:r>
              <a:rPr lang="en-US" sz="1600" dirty="0" err="1"/>
              <a:t>str</a:t>
            </a:r>
            <a:r>
              <a:rPr lang="en-US" sz="1600" dirty="0"/>
              <a:t> : names) {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if </a:t>
            </a:r>
            <a:r>
              <a:rPr lang="en-US" sz="1600" dirty="0"/>
              <a:t>(</a:t>
            </a:r>
            <a:r>
              <a:rPr lang="en-US" sz="1600" dirty="0" err="1"/>
              <a:t>str.length</a:t>
            </a:r>
            <a:r>
              <a:rPr lang="en-US" sz="1600" dirty="0"/>
              <a:t>() &lt; 6)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count</a:t>
            </a:r>
            <a:r>
              <a:rPr lang="en-US" sz="1600" dirty="0"/>
              <a:t>++;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("There are "+count+" strings with length less than 6");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3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Streams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java.util.List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public class Example{ 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List&lt;String&gt; names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</a:t>
            </a:r>
            <a:r>
              <a:rPr lang="en-US" dirty="0" err="1" smtClean="0"/>
              <a:t>Ajeet</a:t>
            </a:r>
            <a:r>
              <a:rPr lang="en-US" dirty="0" smtClean="0"/>
              <a:t>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("Negan");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("Aditya");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names.add</a:t>
            </a:r>
            <a:r>
              <a:rPr lang="en-US" dirty="0" smtClean="0"/>
              <a:t>("Steve");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//</a:t>
            </a:r>
            <a:r>
              <a:rPr lang="en-US" dirty="0"/>
              <a:t>Using Stream and Lambda expression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count 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names.stream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	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filter(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str.length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()&lt;6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	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count();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("There are "+count+" strings with length less than 6");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Better way:</a:t>
            </a:r>
          </a:p>
          <a:p>
            <a:endParaRPr lang="en-US" sz="2000" dirty="0" smtClean="0"/>
          </a:p>
          <a:p>
            <a:r>
              <a:rPr lang="en-US" sz="2000" dirty="0"/>
              <a:t>As observant Java programmers, the minute we set our eyes on this code</a:t>
            </a:r>
          </a:p>
          <a:p>
            <a:r>
              <a:rPr lang="en-US" sz="2000" dirty="0"/>
              <a:t>we’d quickly turn it into something more concise and easier to read, like this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(“Found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chicago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?: “ +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cities.contains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(“Chicago”));</a:t>
            </a:r>
          </a:p>
          <a:p>
            <a:endParaRPr lang="en-US" sz="2000" dirty="0" smtClean="0"/>
          </a:p>
          <a:p>
            <a:r>
              <a:rPr lang="en-US" sz="2000" dirty="0" smtClean="0"/>
              <a:t>This is one very simple example of declarative </a:t>
            </a:r>
            <a:r>
              <a:rPr lang="en-US" sz="2000" dirty="0"/>
              <a:t>style—the </a:t>
            </a:r>
            <a:r>
              <a:rPr lang="en-US" sz="2000" b="1" dirty="0"/>
              <a:t>contains()</a:t>
            </a:r>
            <a:r>
              <a:rPr lang="en-US" sz="2000" dirty="0"/>
              <a:t> method helped us </a:t>
            </a:r>
            <a:r>
              <a:rPr lang="en-US" sz="2000" dirty="0" smtClean="0"/>
              <a:t>get directly </a:t>
            </a:r>
            <a:r>
              <a:rPr lang="en-US" sz="2000" dirty="0"/>
              <a:t>to our </a:t>
            </a:r>
            <a:r>
              <a:rPr lang="en-US" sz="2000" dirty="0" smtClean="0"/>
              <a:t>business.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1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 smtClean="0">
                <a:solidFill>
                  <a:srgbClr val="FF0000"/>
                </a:solidFill>
              </a:rPr>
              <a:t>B/W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524000"/>
            <a:ext cx="886742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 </a:t>
            </a:r>
            <a:r>
              <a:rPr lang="en-US" sz="2400" b="1" dirty="0"/>
              <a:t>example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works by </a:t>
            </a:r>
            <a:r>
              <a:rPr lang="en-US" sz="2400" dirty="0"/>
              <a:t>iterating the whole list to find the strings </a:t>
            </a:r>
            <a:r>
              <a:rPr lang="en-US" sz="2400" dirty="0" smtClean="0"/>
              <a:t>with </a:t>
            </a:r>
            <a:r>
              <a:rPr lang="en-US" sz="2400" dirty="0"/>
              <a:t>length less </a:t>
            </a:r>
            <a:endParaRPr lang="en-US" sz="2400" dirty="0" smtClean="0"/>
          </a:p>
          <a:p>
            <a:r>
              <a:rPr lang="en-US" sz="2400" dirty="0" smtClean="0"/>
              <a:t>than </a:t>
            </a:r>
            <a:r>
              <a:rPr lang="en-US" sz="2400" dirty="0"/>
              <a:t>6.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no parallelism </a:t>
            </a:r>
            <a:r>
              <a:rPr lang="en-US" sz="2400" dirty="0"/>
              <a:t>in this code.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Second </a:t>
            </a:r>
            <a:r>
              <a:rPr lang="en-US" sz="2400" b="1" dirty="0"/>
              <a:t>example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stream() method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returns a stream of all the names,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filter() </a:t>
            </a:r>
            <a:r>
              <a:rPr lang="en-US" sz="2400" dirty="0" smtClean="0"/>
              <a:t>method </a:t>
            </a:r>
            <a:r>
              <a:rPr lang="en-US" sz="2400" dirty="0"/>
              <a:t>returns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another stream of names with length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less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than 6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count() method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reduces this stream to the result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All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these operations are happening </a:t>
            </a:r>
            <a:r>
              <a:rPr lang="en-US" sz="2400" dirty="0" err="1" smtClean="0">
                <a:solidFill>
                  <a:srgbClr val="002060"/>
                </a:solidFill>
              </a:rPr>
              <a:t>parallelly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which means we are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able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 parallelize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code with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help of streams</a:t>
            </a:r>
            <a:r>
              <a:rPr lang="en-US" sz="2400" dirty="0"/>
              <a:t>. 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217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the Streams work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81803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Stream </a:t>
            </a:r>
            <a:r>
              <a:rPr lang="en-US" sz="2000" dirty="0"/>
              <a:t>can be explained in three stages: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1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Create a stream</a:t>
            </a:r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Perform 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intermediate operations</a:t>
            </a:r>
            <a:r>
              <a:rPr lang="en-US" sz="2000" dirty="0"/>
              <a:t> on the initial stream to transform it into </a:t>
            </a:r>
            <a:endParaRPr lang="en-US" sz="2000" dirty="0" smtClean="0"/>
          </a:p>
          <a:p>
            <a:r>
              <a:rPr lang="en-US" sz="2000" dirty="0" smtClean="0"/>
              <a:t>another </a:t>
            </a:r>
            <a:r>
              <a:rPr lang="en-US" sz="2000" dirty="0"/>
              <a:t>stream </a:t>
            </a:r>
            <a:r>
              <a:rPr lang="en-US" sz="2000" dirty="0" smtClean="0"/>
              <a:t>and </a:t>
            </a:r>
            <a:r>
              <a:rPr lang="en-US" sz="2000" dirty="0"/>
              <a:t>so on </a:t>
            </a:r>
            <a:r>
              <a:rPr lang="en-US" sz="2000" dirty="0" smtClean="0"/>
              <a:t>further </a:t>
            </a:r>
            <a:r>
              <a:rPr lang="en-US" sz="2000" dirty="0"/>
              <a:t>intermediate operations.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above example,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filter() operation is intermediate operation</a:t>
            </a:r>
            <a:r>
              <a:rPr lang="en-US" sz="2000" dirty="0"/>
              <a:t>, there </a:t>
            </a:r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/>
              <a:t>be more </a:t>
            </a:r>
            <a:r>
              <a:rPr lang="en-US" sz="2000" dirty="0" smtClean="0"/>
              <a:t>than </a:t>
            </a:r>
            <a:r>
              <a:rPr lang="en-US" sz="2000" dirty="0"/>
              <a:t>one intermediate operations.</a:t>
            </a:r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dirty="0"/>
              <a:t>. Perform 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terminal operation</a:t>
            </a:r>
            <a:r>
              <a:rPr lang="en-US" sz="2000" dirty="0"/>
              <a:t> on the final stream to get the result.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the above example,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count() operation is terminal operation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4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Stream Features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76066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Stream</a:t>
            </a:r>
            <a:r>
              <a:rPr lang="en-US" sz="2000" dirty="0"/>
              <a:t> </a:t>
            </a:r>
            <a:r>
              <a:rPr lang="en-US" sz="2000" b="1" dirty="0"/>
              <a:t>does not store</a:t>
            </a:r>
            <a:r>
              <a:rPr lang="en-US" sz="2000" dirty="0"/>
              <a:t> the elements.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simply performs the aggregate operations(such as filter() and count() that we </a:t>
            </a:r>
            <a:endParaRPr lang="en-US" sz="2000" dirty="0" smtClean="0"/>
          </a:p>
          <a:p>
            <a:r>
              <a:rPr lang="en-US" sz="2000" dirty="0" smtClean="0"/>
              <a:t>have </a:t>
            </a:r>
            <a:r>
              <a:rPr lang="en-US" sz="2000" dirty="0"/>
              <a:t>seen in the above example) to get the desired stream of data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2. The aggregate operations that we perform on the collection, array or any other 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/>
              <a:t>source </a:t>
            </a:r>
            <a:r>
              <a:rPr lang="en-US" sz="2000" b="1" dirty="0"/>
              <a:t>do not change</a:t>
            </a:r>
            <a:r>
              <a:rPr lang="en-US" sz="2000" dirty="0"/>
              <a:t> the data of the source, they simply return a new </a:t>
            </a:r>
            <a:endParaRPr lang="en-US" sz="2000" dirty="0" smtClean="0"/>
          </a:p>
          <a:p>
            <a:r>
              <a:rPr lang="en-US" sz="2000" dirty="0" smtClean="0"/>
              <a:t>stream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3. All the stream operations are </a:t>
            </a:r>
            <a:r>
              <a:rPr lang="en-US" sz="2000" b="1" dirty="0"/>
              <a:t>lazy</a:t>
            </a:r>
            <a:r>
              <a:rPr lang="en-US" sz="2000" dirty="0"/>
              <a:t> in nature which means they are not executed </a:t>
            </a:r>
            <a:endParaRPr lang="en-US" sz="2000" dirty="0" smtClean="0"/>
          </a:p>
          <a:p>
            <a:r>
              <a:rPr lang="en-US" sz="2000" dirty="0" smtClean="0"/>
              <a:t>until </a:t>
            </a:r>
            <a:r>
              <a:rPr lang="en-US" sz="2000" dirty="0"/>
              <a:t>they are needed.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For </a:t>
            </a:r>
            <a:r>
              <a:rPr lang="en-US" sz="2000" dirty="0">
                <a:solidFill>
                  <a:srgbClr val="FF0000"/>
                </a:solidFill>
              </a:rPr>
              <a:t>example, if we want to display only the first 2 elements of a list using stream,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stream operation would stop at the end of second iteration after displaying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second element of list.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03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with Iterating and Displaying selected Integers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72635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count-&gt;count+1)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filter(number-&gt;number%3==0)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limit(6)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}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4572000"/>
            <a:ext cx="9188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15</a:t>
            </a:r>
          </a:p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Concatenating two Streams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841448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java.util.stream.Stream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1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alphabets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("A","B","C");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2 List&lt;String&gt; names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Sansa","Jon","Arya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two streams from the two lists and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//concatenating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 into one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Stream&lt;String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alphabets.stream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displaying the elements of the concatenated stream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opstream.forEach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+" "));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1143000"/>
            <a:ext cx="211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fi-FI" dirty="0"/>
              <a:t>A B C Sansa Jon 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java 8 frustration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547076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Another Example:</a:t>
            </a:r>
          </a:p>
          <a:p>
            <a:endParaRPr lang="en-US" sz="2000" dirty="0" smtClean="0"/>
          </a:p>
          <a:p>
            <a:r>
              <a:rPr lang="en-US" sz="2000" dirty="0" smtClean="0"/>
              <a:t>Define </a:t>
            </a:r>
            <a:r>
              <a:rPr lang="en-US" sz="2000" dirty="0"/>
              <a:t>a collection of prices and try </a:t>
            </a:r>
            <a:r>
              <a:rPr lang="en-US" sz="2000" dirty="0" smtClean="0"/>
              <a:t>out a </a:t>
            </a:r>
            <a:r>
              <a:rPr lang="en-US" sz="2000" dirty="0"/>
              <a:t>few ways to total discounted price values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prices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"30"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"17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"18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"45"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"12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000" dirty="0" smtClean="0"/>
          </a:p>
          <a:p>
            <a:r>
              <a:rPr lang="en-US" sz="2000" dirty="0"/>
              <a:t>Suppose we’re asked to total the prices greater than $20, discounted by 10</a:t>
            </a:r>
            <a:r>
              <a:rPr lang="en-US" sz="2000" dirty="0" smtClean="0"/>
              <a:t>%.</a:t>
            </a:r>
          </a:p>
          <a:p>
            <a:endParaRPr lang="en-US" sz="2000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: prices)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price.compareTo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&gt; 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price.multiply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"Total of discounted prices: 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totalOfDisPrices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71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worked well but feels very dirty.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start with a mutable variable to hold the total of </a:t>
            </a:r>
            <a:r>
              <a:rPr lang="en-US" sz="2400" dirty="0" smtClean="0"/>
              <a:t>the discounted </a:t>
            </a:r>
            <a:r>
              <a:rPr lang="en-US" sz="2400" dirty="0"/>
              <a:t>prices.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loop through the prices,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</a:t>
            </a:r>
            <a:r>
              <a:rPr lang="en-US" sz="2400" dirty="0"/>
              <a:t>each price </a:t>
            </a:r>
            <a:r>
              <a:rPr lang="en-US" sz="2400" dirty="0" smtClean="0"/>
              <a:t>greater than </a:t>
            </a:r>
            <a:r>
              <a:rPr lang="en-US" sz="2400" dirty="0"/>
              <a:t>$20,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compute </a:t>
            </a:r>
            <a:r>
              <a:rPr lang="en-US" sz="2400" dirty="0"/>
              <a:t>each item’s discounted value, and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add </a:t>
            </a:r>
            <a:r>
              <a:rPr lang="en-US" sz="2400" dirty="0"/>
              <a:t>those to the total.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 we print the total value of the discounted prices.</a:t>
            </a:r>
          </a:p>
          <a:p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here’s the output from the code.</a:t>
            </a:r>
          </a:p>
          <a:p>
            <a:endParaRPr lang="en-US" sz="2400" dirty="0" smtClean="0"/>
          </a:p>
          <a:p>
            <a:r>
              <a:rPr lang="en-US" sz="2400" dirty="0" smtClean="0"/>
              <a:t>Total </a:t>
            </a:r>
            <a:r>
              <a:rPr lang="en-US" sz="2400" dirty="0"/>
              <a:t>of discounted prices: 67.5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Improved way: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Our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code can resemble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requirement specification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Reduce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gap between the business needs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and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code that implements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Reducing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chances of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requirements being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misinterpreted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prices.stream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filter(price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price.compareTo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&gt; 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map(price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price.multiply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(0.9)))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::add);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"Total of discounted prices: 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Filter </a:t>
            </a:r>
            <a:r>
              <a:rPr lang="en-US" sz="2000" dirty="0"/>
              <a:t>prices greater than $20,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 </a:t>
            </a:r>
            <a:r>
              <a:rPr lang="en-US" sz="2000" dirty="0"/>
              <a:t>the prices to </a:t>
            </a:r>
            <a:r>
              <a:rPr lang="en-US" sz="2000" dirty="0" smtClean="0"/>
              <a:t>discounted values</a:t>
            </a:r>
            <a:r>
              <a:rPr lang="en-US" sz="2000" dirty="0"/>
              <a:t>, and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 </a:t>
            </a:r>
            <a:r>
              <a:rPr lang="en-US" sz="2000" dirty="0"/>
              <a:t>add them up. 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code flows along with logic in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 same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way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as described in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 requirements.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0" y="3733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java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 8 Stream 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reduce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() 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example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. It is used to get the sum of numbers stored in List, Array etc. It can also concatenate the string stored in List and Array etc. 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Java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 8 lambda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Stream.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reduce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() 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method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 can perform many more 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reducing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 task as required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pple SD Gothic Neo"/>
              </a:rPr>
              <a:t>.</a:t>
            </a:r>
          </a:p>
          <a:p>
            <a:r>
              <a:rPr lang="en-CA" altLang="ko-KR" dirty="0">
                <a:solidFill>
                  <a:schemeClr val="accent6">
                    <a:lumMod val="50000"/>
                  </a:schemeClr>
                </a:solidFill>
              </a:rPr>
              <a:t>https://www.concretepage.com/java/jdk-8/java-8-stream-reduce-example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04800"/>
            <a:ext cx="8915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New things in the code</a:t>
            </a:r>
            <a:r>
              <a:rPr lang="en-US" sz="2400" dirty="0" smtClean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stream()</a:t>
            </a:r>
            <a:r>
              <a:rPr lang="en-US" sz="2000" dirty="0"/>
              <a:t> method on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  <a:p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looping is concealed much like it was under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contains()</a:t>
            </a:r>
            <a:r>
              <a:rPr lang="en-US" sz="2400" dirty="0"/>
              <a:t> method.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method (and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en-US" sz="2400" dirty="0"/>
              <a:t> method), however, is more sophisticated.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each price </a:t>
            </a:r>
            <a:r>
              <a:rPr lang="en-US" sz="2400" dirty="0"/>
              <a:t>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en-US" sz="2400" dirty="0"/>
              <a:t> list, it invokes the provided lambda expression and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puts the responses </a:t>
            </a:r>
            <a:r>
              <a:rPr lang="en-US" sz="2400" dirty="0"/>
              <a:t>from these calls into a new collection.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US" sz="2400" dirty="0"/>
              <a:t> method is </a:t>
            </a:r>
            <a:r>
              <a:rPr lang="en-US" sz="2400" dirty="0" smtClean="0"/>
              <a:t>invoked on </a:t>
            </a:r>
            <a:r>
              <a:rPr lang="en-US" sz="2400" dirty="0"/>
              <a:t>this collection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to get the final result</a:t>
            </a:r>
            <a:r>
              <a:rPr lang="en-US" sz="2400" dirty="0"/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6661" y="685800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Iterator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867400" y="870466"/>
            <a:ext cx="759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9400" y="1334903"/>
            <a:ext cx="17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419600" y="1055131"/>
            <a:ext cx="190500" cy="942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10100" y="1524000"/>
            <a:ext cx="201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510267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Big Gain of Functional Style Code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990600"/>
            <a:ext cx="87892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Beside higher signal-to-noise ratio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writing few lines of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avoided explicit mutation or reassignment of </a:t>
            </a:r>
            <a:r>
              <a:rPr lang="en-US" dirty="0" smtClean="0"/>
              <a:t>variables. </a:t>
            </a:r>
            <a:r>
              <a:rPr lang="en-US" dirty="0"/>
              <a:t>In </a:t>
            </a:r>
            <a:r>
              <a:rPr lang="en-US" dirty="0" smtClean="0"/>
              <a:t>the imperative </a:t>
            </a:r>
            <a:r>
              <a:rPr lang="en-US" dirty="0"/>
              <a:t>version we </a:t>
            </a:r>
            <a:endParaRPr lang="en-US" dirty="0" smtClean="0"/>
          </a:p>
          <a:p>
            <a:r>
              <a:rPr lang="en-US" dirty="0" smtClean="0"/>
              <a:t>repeatedly </a:t>
            </a:r>
            <a:r>
              <a:rPr lang="en-US" dirty="0"/>
              <a:t>set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/>
              <a:t> variable within </a:t>
            </a:r>
            <a:r>
              <a:rPr lang="en-US" dirty="0"/>
              <a:t>the loop. </a:t>
            </a:r>
            <a:r>
              <a:rPr lang="en-US" dirty="0" smtClean="0"/>
              <a:t>In </a:t>
            </a:r>
            <a:r>
              <a:rPr lang="en-US" dirty="0"/>
              <a:t>the functional-style </a:t>
            </a:r>
            <a:endParaRPr lang="en-US" dirty="0" smtClean="0"/>
          </a:p>
          <a:p>
            <a:r>
              <a:rPr lang="en-US" dirty="0" smtClean="0"/>
              <a:t>version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there is no explicit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mutation 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 code.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functional version can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easily be parallelized</a:t>
            </a:r>
            <a:r>
              <a:rPr lang="en-US" dirty="0"/>
              <a:t>. </a:t>
            </a:r>
            <a:r>
              <a:rPr lang="en-US" dirty="0" smtClean="0"/>
              <a:t>Removes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thread-safety </a:t>
            </a:r>
            <a:r>
              <a:rPr lang="en-US" dirty="0" smtClean="0"/>
              <a:t>concerns,</a:t>
            </a:r>
          </a:p>
          <a:p>
            <a:r>
              <a:rPr lang="en-US" dirty="0" smtClean="0"/>
              <a:t> if </a:t>
            </a:r>
            <a:r>
              <a:rPr lang="en-US" dirty="0"/>
              <a:t>the computation </a:t>
            </a:r>
            <a:r>
              <a:rPr lang="en-US" dirty="0" smtClean="0"/>
              <a:t>was time </a:t>
            </a:r>
            <a:r>
              <a:rPr lang="en-US" dirty="0"/>
              <a:t>consuming, </a:t>
            </a:r>
            <a:r>
              <a:rPr lang="en-US" dirty="0" smtClean="0"/>
              <a:t>we </a:t>
            </a:r>
            <a:r>
              <a:rPr lang="en-US" dirty="0"/>
              <a:t>can easily run it concurrently for each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 in the </a:t>
            </a:r>
            <a:r>
              <a:rPr lang="en-US" dirty="0"/>
              <a:t>list. If we parallelized the </a:t>
            </a:r>
            <a:r>
              <a:rPr lang="en-US" dirty="0" smtClean="0"/>
              <a:t>imperative </a:t>
            </a:r>
            <a:r>
              <a:rPr lang="en-US" dirty="0"/>
              <a:t>version, we’d have to worry </a:t>
            </a:r>
            <a:r>
              <a:rPr lang="en-US" dirty="0" smtClean="0"/>
              <a:t>about concurrent</a:t>
            </a:r>
          </a:p>
          <a:p>
            <a:r>
              <a:rPr lang="en-US" dirty="0" smtClean="0"/>
              <a:t> </a:t>
            </a:r>
            <a:r>
              <a:rPr lang="en-US" dirty="0"/>
              <a:t>modification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totalOfDiscPrices</a:t>
            </a:r>
            <a:r>
              <a:rPr lang="en-US" dirty="0" smtClean="0"/>
              <a:t> </a:t>
            </a:r>
            <a:r>
              <a:rPr lang="en-US" dirty="0"/>
              <a:t>variable. In the </a:t>
            </a:r>
            <a:r>
              <a:rPr lang="en-US" dirty="0" smtClean="0"/>
              <a:t>functional version </a:t>
            </a:r>
            <a:r>
              <a:rPr lang="en-US" dirty="0"/>
              <a:t>we gain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to the variable </a:t>
            </a:r>
            <a:r>
              <a:rPr lang="en-US" dirty="0" smtClean="0"/>
              <a:t>only </a:t>
            </a:r>
            <a:r>
              <a:rPr lang="en-US" dirty="0"/>
              <a:t>after it’s fully </a:t>
            </a:r>
            <a:r>
              <a:rPr lang="en-US" dirty="0" smtClean="0"/>
              <a:t>baked.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code is more expressive. </a:t>
            </a:r>
            <a:r>
              <a:rPr lang="en-US" dirty="0"/>
              <a:t>Rather than conveying the intent in </a:t>
            </a:r>
            <a:r>
              <a:rPr lang="en-US" dirty="0" smtClean="0"/>
              <a:t>multiple steps—create</a:t>
            </a:r>
          </a:p>
          <a:p>
            <a:r>
              <a:rPr lang="en-US" dirty="0" smtClean="0"/>
              <a:t> </a:t>
            </a:r>
            <a:r>
              <a:rPr lang="en-US" dirty="0"/>
              <a:t>an initial dummy value, loop through prices, add </a:t>
            </a:r>
            <a:r>
              <a:rPr lang="en-US" dirty="0" smtClean="0"/>
              <a:t>discounted values </a:t>
            </a:r>
            <a:r>
              <a:rPr lang="en-US" dirty="0"/>
              <a:t>to the variable,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so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on—we simply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ask the list’s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method 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another list with discounted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values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summed 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functional-style version is more concise</a:t>
            </a:r>
            <a:r>
              <a:rPr lang="en-US" dirty="0"/>
              <a:t>; it took us fewer lines of </a:t>
            </a:r>
            <a:r>
              <a:rPr lang="en-US" dirty="0" smtClean="0"/>
              <a:t>code to </a:t>
            </a:r>
            <a:r>
              <a:rPr lang="en-US" dirty="0"/>
              <a:t>achieve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same result as the imperative version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functional-style version is intuitive</a:t>
            </a:r>
            <a:r>
              <a:rPr lang="en-US" dirty="0"/>
              <a:t>—code reads more like how </a:t>
            </a:r>
            <a:r>
              <a:rPr lang="en-US" dirty="0" smtClean="0"/>
              <a:t>we’d state </a:t>
            </a:r>
            <a:r>
              <a:rPr lang="en-US" dirty="0"/>
              <a:t>the </a:t>
            </a:r>
            <a:endParaRPr lang="en-US" dirty="0" smtClean="0"/>
          </a:p>
          <a:p>
            <a:r>
              <a:rPr lang="en-US" dirty="0" smtClean="0"/>
              <a:t>problem—and </a:t>
            </a:r>
            <a:r>
              <a:rPr lang="en-US" dirty="0"/>
              <a:t>it’s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easier to understand</a:t>
            </a:r>
            <a:r>
              <a:rPr lang="en-US" dirty="0"/>
              <a:t> once we’re familiar </a:t>
            </a:r>
            <a:r>
              <a:rPr lang="en-US" dirty="0" smtClean="0"/>
              <a:t>with the </a:t>
            </a:r>
            <a:r>
              <a:rPr lang="en-US" dirty="0"/>
              <a:t>syntax.</a:t>
            </a:r>
          </a:p>
        </p:txBody>
      </p:sp>
    </p:spTree>
    <p:extLst>
      <p:ext uri="{BB962C8B-B14F-4D97-AF65-F5344CB8AC3E}">
        <p14:creationId xmlns:p14="http://schemas.microsoft.com/office/powerpoint/2010/main" val="41182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1550</Words>
  <Application>Microsoft Office PowerPoint</Application>
  <PresentationFormat>On-screen Show (4:3)</PresentationFormat>
  <Paragraphs>553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Apple SD Gothic Neo</vt:lpstr>
      <vt:lpstr>맑은 고딕</vt:lpstr>
      <vt:lpstr>Arial</vt:lpstr>
      <vt:lpstr>Calibri</vt:lpstr>
      <vt:lpstr>Courier New</vt:lpstr>
      <vt:lpstr>Office Theme</vt:lpstr>
      <vt:lpstr>Functional Programming</vt:lpstr>
      <vt:lpstr>Imperative Vs Declarative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code in Functional Style?</vt:lpstr>
      <vt:lpstr>Iteration on Steroids</vt:lpstr>
      <vt:lpstr>Enforcing Policies</vt:lpstr>
      <vt:lpstr>PowerPoint Presentation</vt:lpstr>
      <vt:lpstr>PowerPoint Presentation</vt:lpstr>
      <vt:lpstr>And the List goes on and on . . . Enough Theory  Let us see some Examples Now</vt:lpstr>
      <vt:lpstr>Hello Lambda Example</vt:lpstr>
      <vt:lpstr>Lets Break it Down a bit</vt:lpstr>
      <vt:lpstr>PowerPoint Presentation</vt:lpstr>
      <vt:lpstr>How to introduce Lambda expression in Java</vt:lpstr>
      <vt:lpstr>Functional interface</vt:lpstr>
      <vt:lpstr>PowerPoint Presentation</vt:lpstr>
      <vt:lpstr>First way to solve the problem</vt:lpstr>
      <vt:lpstr>PowerPoint Presentation</vt:lpstr>
      <vt:lpstr>Second way to solve the problem</vt:lpstr>
      <vt:lpstr>PowerPoint Presentation</vt:lpstr>
      <vt:lpstr>Lambda Expression Way</vt:lpstr>
      <vt:lpstr>PowerPoint Presentation</vt:lpstr>
      <vt:lpstr>Simple Conversion</vt:lpstr>
      <vt:lpstr>Lambda with Multiple parameters</vt:lpstr>
      <vt:lpstr>Method References</vt:lpstr>
      <vt:lpstr>Types of Method References</vt:lpstr>
      <vt:lpstr>Method reference to an instance method of an object</vt:lpstr>
      <vt:lpstr>Method reference to a static method of a class</vt:lpstr>
      <vt:lpstr>Method reference to an instance method of an arbitrary object of a particular type</vt:lpstr>
      <vt:lpstr>Method reference to a constructor</vt:lpstr>
      <vt:lpstr>Streams</vt:lpstr>
      <vt:lpstr>Example without Streams</vt:lpstr>
      <vt:lpstr>With Streams</vt:lpstr>
      <vt:lpstr>Difference B/W Codes</vt:lpstr>
      <vt:lpstr>How the Streams work</vt:lpstr>
      <vt:lpstr>Stream Features</vt:lpstr>
      <vt:lpstr>Stream with Iterating and Displaying selected Integers</vt:lpstr>
      <vt:lpstr>Concatenating two Streams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m_gurru007@hotmail.com</dc:creator>
  <cp:lastModifiedBy>jongkuk lee</cp:lastModifiedBy>
  <cp:revision>116</cp:revision>
  <dcterms:created xsi:type="dcterms:W3CDTF">2017-11-26T18:16:28Z</dcterms:created>
  <dcterms:modified xsi:type="dcterms:W3CDTF">2017-12-27T21:04:52Z</dcterms:modified>
</cp:coreProperties>
</file>