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FC6C2-DB01-483F-9F47-AB641C14EAA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6FD04-4FEC-4362-861F-696F5651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Inference Feature?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FD04-4FEC-4362-861F-696F565157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792-697C-426C-ADD5-39C1682C15E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2E4-8BC8-469B-92D5-1B013890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792-697C-426C-ADD5-39C1682C15E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2E4-8BC8-469B-92D5-1B013890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792-697C-426C-ADD5-39C1682C15E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2E4-8BC8-469B-92D5-1B013890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792-697C-426C-ADD5-39C1682C15E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2E4-8BC8-469B-92D5-1B013890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792-697C-426C-ADD5-39C1682C15E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2E4-8BC8-469B-92D5-1B013890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9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792-697C-426C-ADD5-39C1682C15E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2E4-8BC8-469B-92D5-1B013890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792-697C-426C-ADD5-39C1682C15E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2E4-8BC8-469B-92D5-1B013890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0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792-697C-426C-ADD5-39C1682C15E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2E4-8BC8-469B-92D5-1B013890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792-697C-426C-ADD5-39C1682C15E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2E4-8BC8-469B-92D5-1B013890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5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792-697C-426C-ADD5-39C1682C15E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2E4-8BC8-469B-92D5-1B013890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F792-697C-426C-ADD5-39C1682C15E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2E4-8BC8-469B-92D5-1B013890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F792-697C-426C-ADD5-39C1682C15E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82E4-8BC8-469B-92D5-1B013890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0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Collection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Mahboob</a:t>
            </a:r>
            <a:r>
              <a:rPr lang="en-US" dirty="0" smtClean="0"/>
              <a:t>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in Java provides core implementation classes for collections.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them to create different types of collections in java program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ArrayList</a:t>
            </a:r>
            <a:r>
              <a:rPr lang="en-US" dirty="0"/>
              <a:t>, </a:t>
            </a:r>
            <a:r>
              <a:rPr lang="en-US" dirty="0" err="1" smtClean="0"/>
              <a:t>LinkedList</a:t>
            </a:r>
            <a:r>
              <a:rPr lang="en-US" dirty="0"/>
              <a:t>, </a:t>
            </a:r>
            <a:r>
              <a:rPr lang="en-US" dirty="0" err="1" smtClean="0"/>
              <a:t>HashMap</a:t>
            </a:r>
            <a:r>
              <a:rPr lang="en-US" dirty="0"/>
              <a:t>, </a:t>
            </a:r>
            <a:r>
              <a:rPr lang="en-US" dirty="0" err="1" smtClean="0"/>
              <a:t>TreeMap</a:t>
            </a:r>
            <a:r>
              <a:rPr lang="en-US" dirty="0" smtClean="0"/>
              <a:t>, </a:t>
            </a:r>
            <a:r>
              <a:rPr lang="en-US" dirty="0" err="1" smtClean="0"/>
              <a:t>HashSet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err="1" smtClean="0"/>
              <a:t>TreeSet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Extend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them to create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your own custom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collection class.</a:t>
            </a:r>
          </a:p>
        </p:txBody>
      </p:sp>
    </p:spTree>
    <p:extLst>
      <p:ext uri="{BB962C8B-B14F-4D97-AF65-F5344CB8AC3E}">
        <p14:creationId xmlns:p14="http://schemas.microsoft.com/office/powerpoint/2010/main" val="28918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981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Algorithms are useful methods to provide some common functionalities, for example searching, sorting and shuffling.</a:t>
            </a:r>
          </a:p>
        </p:txBody>
      </p:sp>
    </p:spTree>
    <p:extLst>
      <p:ext uri="{BB962C8B-B14F-4D97-AF65-F5344CB8AC3E}">
        <p14:creationId xmlns:p14="http://schemas.microsoft.com/office/powerpoint/2010/main" val="13808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Example (Basic)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TestCollection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 collection1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collection1.add("New York");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collection1.add("Atlanta");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collection1.add("Dallas");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collection1.add("Madison"); 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 list of cities in collection1:");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(collection1);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Dallas in collection1? "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 collection1.contains("Dallas"));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7879" y="3200400"/>
            <a:ext cx="358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list of cities in collection1:</a:t>
            </a:r>
          </a:p>
          <a:p>
            <a:r>
              <a:rPr lang="en-US" dirty="0"/>
              <a:t>[New York, Atlanta, Dallas, Madison]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6705600" y="3846731"/>
            <a:ext cx="416040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10190" y="5778252"/>
            <a:ext cx="280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Dallas in collection1? true</a:t>
            </a: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H="1" flipV="1">
            <a:off x="5105400" y="5334000"/>
            <a:ext cx="1808220" cy="444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8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collection1.remove("Dallas");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("\n" + collection1.size() +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" cities are in collection1 now");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Collection&lt;String&gt; collection2 = new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collection2.add("Seattle");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collection2.add("Portland");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collection2.add("Los Angles");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collection2.add("Atlanta"); 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cities in collection2:");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(collection2);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 c1 =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&lt;String&gt;)(collection1.clone());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c1.addAll(collection2);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nCities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collection1 or collection2: ");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(c1);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c1 =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&lt;String&gt;)(collection1.clone());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c1.retainAll(collection2);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nCities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collection1 and collection2: ");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(c1);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c1 =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&lt;String&gt;)(collection1.clone());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c1.removeAll(collection2);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nCities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collection1, but not in 2: ");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(c1);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371478"/>
            <a:ext cx="29648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 cities are in collection1 now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72000" y="556144"/>
            <a:ext cx="13716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32325" y="1600200"/>
            <a:ext cx="38761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list of cities in collection2:</a:t>
            </a:r>
          </a:p>
          <a:p>
            <a:r>
              <a:rPr lang="en-US" dirty="0"/>
              <a:t>[Seattle, Portland, Los Angeles, Atlanta]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6248400" y="2246531"/>
            <a:ext cx="721988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1444" y="3733800"/>
            <a:ext cx="444775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Cities in collection1 or collection2:</a:t>
            </a:r>
          </a:p>
          <a:p>
            <a:r>
              <a:rPr lang="en-US" sz="1200" dirty="0"/>
              <a:t>[New York, Atlanta, Madison, Seattle, Portland, Los Angeles, Atlanta]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200400" y="3886200"/>
            <a:ext cx="1191044" cy="78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4364" y="4876800"/>
            <a:ext cx="34819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Cities in collection1 and collection2: [Atlanta]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00400" y="5030688"/>
            <a:ext cx="16739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74364" y="6151980"/>
            <a:ext cx="413953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Cities in collection1, but not in 2: [New York, Madison]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3200400" y="6019800"/>
            <a:ext cx="1673964" cy="286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Collection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981200"/>
            <a:ext cx="81464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352800"/>
            <a:ext cx="7911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Arrays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3352800"/>
            <a:ext cx="12282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Collections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2681557" y="2350532"/>
            <a:ext cx="1230967" cy="100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4" idx="2"/>
          </p:cNvCxnSpPr>
          <p:nvPr/>
        </p:nvCxnSpPr>
        <p:spPr>
          <a:xfrm flipH="1" flipV="1">
            <a:off x="3912524" y="2350532"/>
            <a:ext cx="1197387" cy="100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09910" y="2743200"/>
            <a:ext cx="17480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0" y="2563831"/>
            <a:ext cx="9202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4791670"/>
            <a:ext cx="8450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Arrays has been used to store group of elements of same types (primitive or objects).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Arrays doesn’t support </a:t>
            </a:r>
            <a:r>
              <a:rPr lang="en-US" b="1" dirty="0" smtClean="0"/>
              <a:t>dynamic allocations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Arrays are simple linear structure.</a:t>
            </a:r>
          </a:p>
        </p:txBody>
      </p:sp>
    </p:spTree>
    <p:extLst>
      <p:ext uri="{BB962C8B-B14F-4D97-AF65-F5344CB8AC3E}">
        <p14:creationId xmlns:p14="http://schemas.microsoft.com/office/powerpoint/2010/main" val="9790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19848" y="2285994"/>
            <a:ext cx="6261735" cy="4038605"/>
          </a:xfrm>
          <a:custGeom>
            <a:avLst/>
            <a:gdLst/>
            <a:ahLst/>
            <a:cxnLst/>
            <a:rect l="l" t="t" r="r" b="b"/>
            <a:pathLst>
              <a:path w="6261734" h="3733800">
                <a:moveTo>
                  <a:pt x="0" y="0"/>
                </a:moveTo>
                <a:lnTo>
                  <a:pt x="6261587" y="0"/>
                </a:lnTo>
                <a:lnTo>
                  <a:pt x="6261587" y="3733792"/>
                </a:lnTo>
                <a:lnTo>
                  <a:pt x="0" y="373379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50490" y="358613"/>
            <a:ext cx="35217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95" dirty="0"/>
              <a:t> </a:t>
            </a:r>
            <a:r>
              <a:rPr spc="-5" dirty="0"/>
              <a:t>Collection</a:t>
            </a:r>
          </a:p>
        </p:txBody>
      </p:sp>
      <p:sp>
        <p:nvSpPr>
          <p:cNvPr id="6" name="object 6"/>
          <p:cNvSpPr/>
          <p:nvPr/>
        </p:nvSpPr>
        <p:spPr>
          <a:xfrm>
            <a:off x="635023" y="1210797"/>
            <a:ext cx="8148955" cy="4809490"/>
          </a:xfrm>
          <a:custGeom>
            <a:avLst/>
            <a:gdLst/>
            <a:ahLst/>
            <a:cxnLst/>
            <a:rect l="l" t="t" r="r" b="b"/>
            <a:pathLst>
              <a:path w="8148955" h="4809490">
                <a:moveTo>
                  <a:pt x="0" y="0"/>
                </a:moveTo>
                <a:lnTo>
                  <a:pt x="8148583" y="0"/>
                </a:lnTo>
                <a:lnTo>
                  <a:pt x="8148583" y="4808990"/>
                </a:lnTo>
                <a:lnTo>
                  <a:pt x="0" y="4808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35023" y="1210796"/>
            <a:ext cx="8148955" cy="5342403"/>
          </a:xfrm>
          <a:custGeom>
            <a:avLst/>
            <a:gdLst/>
            <a:ahLst/>
            <a:cxnLst/>
            <a:rect l="l" t="t" r="r" b="b"/>
            <a:pathLst>
              <a:path w="8148955" h="4809490">
                <a:moveTo>
                  <a:pt x="0" y="0"/>
                </a:moveTo>
                <a:lnTo>
                  <a:pt x="8148583" y="0"/>
                </a:lnTo>
                <a:lnTo>
                  <a:pt x="8148583" y="4808990"/>
                </a:lnTo>
                <a:lnTo>
                  <a:pt x="0" y="480899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9098" y="2285995"/>
            <a:ext cx="5958205" cy="3352800"/>
          </a:xfrm>
          <a:custGeom>
            <a:avLst/>
            <a:gdLst/>
            <a:ahLst/>
            <a:cxnLst/>
            <a:rect l="l" t="t" r="r" b="b"/>
            <a:pathLst>
              <a:path w="5958205" h="3352800">
                <a:moveTo>
                  <a:pt x="0" y="0"/>
                </a:moveTo>
                <a:lnTo>
                  <a:pt x="5957988" y="0"/>
                </a:lnTo>
                <a:lnTo>
                  <a:pt x="5957988" y="3352793"/>
                </a:lnTo>
                <a:lnTo>
                  <a:pt x="0" y="3352793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9098" y="2285995"/>
            <a:ext cx="5958205" cy="3352800"/>
          </a:xfrm>
          <a:custGeom>
            <a:avLst/>
            <a:gdLst/>
            <a:ahLst/>
            <a:cxnLst/>
            <a:rect l="l" t="t" r="r" b="b"/>
            <a:pathLst>
              <a:path w="5958205" h="3352800">
                <a:moveTo>
                  <a:pt x="0" y="0"/>
                </a:moveTo>
                <a:lnTo>
                  <a:pt x="5957987" y="0"/>
                </a:lnTo>
                <a:lnTo>
                  <a:pt x="5957987" y="3352793"/>
                </a:lnTo>
                <a:lnTo>
                  <a:pt x="0" y="335279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16357" y="3366001"/>
            <a:ext cx="1699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nsolas"/>
                <a:cs typeface="Consolas"/>
              </a:rPr>
              <a:t>Collection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7036" y="3581392"/>
            <a:ext cx="336550" cy="12065"/>
          </a:xfrm>
          <a:custGeom>
            <a:avLst/>
            <a:gdLst/>
            <a:ahLst/>
            <a:cxnLst/>
            <a:rect l="l" t="t" r="r" b="b"/>
            <a:pathLst>
              <a:path w="336550" h="12064">
                <a:moveTo>
                  <a:pt x="336299" y="0"/>
                </a:moveTo>
                <a:lnTo>
                  <a:pt x="0" y="1187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49561" y="3572342"/>
            <a:ext cx="58419" cy="41910"/>
          </a:xfrm>
          <a:custGeom>
            <a:avLst/>
            <a:gdLst/>
            <a:ahLst/>
            <a:cxnLst/>
            <a:rect l="l" t="t" r="r" b="b"/>
            <a:pathLst>
              <a:path w="58420" h="41910">
                <a:moveTo>
                  <a:pt x="58199" y="41849"/>
                </a:moveTo>
                <a:lnTo>
                  <a:pt x="0" y="22949"/>
                </a:lnTo>
                <a:lnTo>
                  <a:pt x="56724" y="0"/>
                </a:lnTo>
                <a:lnTo>
                  <a:pt x="58199" y="4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49561" y="3572342"/>
            <a:ext cx="58419" cy="41910"/>
          </a:xfrm>
          <a:custGeom>
            <a:avLst/>
            <a:gdLst/>
            <a:ahLst/>
            <a:cxnLst/>
            <a:rect l="l" t="t" r="r" b="b"/>
            <a:pathLst>
              <a:path w="58420" h="41910">
                <a:moveTo>
                  <a:pt x="56724" y="0"/>
                </a:moveTo>
                <a:lnTo>
                  <a:pt x="0" y="22949"/>
                </a:lnTo>
                <a:lnTo>
                  <a:pt x="58199" y="41849"/>
                </a:lnTo>
                <a:lnTo>
                  <a:pt x="56724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53034" y="2405549"/>
            <a:ext cx="1294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33741" y="2620944"/>
            <a:ext cx="3246755" cy="45720"/>
          </a:xfrm>
          <a:custGeom>
            <a:avLst/>
            <a:gdLst/>
            <a:ahLst/>
            <a:cxnLst/>
            <a:rect l="l" t="t" r="r" b="b"/>
            <a:pathLst>
              <a:path w="3246754" h="45719">
                <a:moveTo>
                  <a:pt x="3246268" y="0"/>
                </a:moveTo>
                <a:lnTo>
                  <a:pt x="0" y="45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6242" y="2645219"/>
            <a:ext cx="58419" cy="41910"/>
          </a:xfrm>
          <a:custGeom>
            <a:avLst/>
            <a:gdLst/>
            <a:ahLst/>
            <a:cxnLst/>
            <a:rect l="l" t="t" r="r" b="b"/>
            <a:pathLst>
              <a:path w="58420" h="41910">
                <a:moveTo>
                  <a:pt x="57799" y="41849"/>
                </a:moveTo>
                <a:lnTo>
                  <a:pt x="0" y="21724"/>
                </a:lnTo>
                <a:lnTo>
                  <a:pt x="57224" y="0"/>
                </a:lnTo>
                <a:lnTo>
                  <a:pt x="57799" y="4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6242" y="2645219"/>
            <a:ext cx="58419" cy="41910"/>
          </a:xfrm>
          <a:custGeom>
            <a:avLst/>
            <a:gdLst/>
            <a:ahLst/>
            <a:cxnLst/>
            <a:rect l="l" t="t" r="r" b="b"/>
            <a:pathLst>
              <a:path w="58420" h="41910">
                <a:moveTo>
                  <a:pt x="57224" y="0"/>
                </a:moveTo>
                <a:lnTo>
                  <a:pt x="0" y="21724"/>
                </a:lnTo>
                <a:lnTo>
                  <a:pt x="57799" y="41849"/>
                </a:lnTo>
                <a:lnTo>
                  <a:pt x="57224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6797" y="229835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1"/>
                </a:moveTo>
                <a:lnTo>
                  <a:pt x="146819" y="375961"/>
                </a:lnTo>
                <a:lnTo>
                  <a:pt x="106722" y="361631"/>
                </a:lnTo>
                <a:lnTo>
                  <a:pt x="71351" y="339146"/>
                </a:lnTo>
                <a:lnTo>
                  <a:pt x="41850" y="309647"/>
                </a:lnTo>
                <a:lnTo>
                  <a:pt x="19362" y="274278"/>
                </a:lnTo>
                <a:lnTo>
                  <a:pt x="5031" y="234181"/>
                </a:lnTo>
                <a:lnTo>
                  <a:pt x="0" y="190499"/>
                </a:lnTo>
                <a:lnTo>
                  <a:pt x="5031" y="146819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19" y="5031"/>
                </a:lnTo>
                <a:lnTo>
                  <a:pt x="190499" y="0"/>
                </a:lnTo>
                <a:lnTo>
                  <a:pt x="227838" y="3694"/>
                </a:lnTo>
                <a:lnTo>
                  <a:pt x="296189" y="32005"/>
                </a:lnTo>
                <a:lnTo>
                  <a:pt x="348993" y="84808"/>
                </a:lnTo>
                <a:lnTo>
                  <a:pt x="377305" y="153160"/>
                </a:lnTo>
                <a:lnTo>
                  <a:pt x="380999" y="190499"/>
                </a:lnTo>
                <a:lnTo>
                  <a:pt x="375967" y="234181"/>
                </a:lnTo>
                <a:lnTo>
                  <a:pt x="361636" y="274278"/>
                </a:lnTo>
                <a:lnTo>
                  <a:pt x="339148" y="309647"/>
                </a:lnTo>
                <a:lnTo>
                  <a:pt x="309647" y="339146"/>
                </a:lnTo>
                <a:lnTo>
                  <a:pt x="274276" y="361631"/>
                </a:lnTo>
                <a:lnTo>
                  <a:pt x="234179" y="375961"/>
                </a:lnTo>
                <a:lnTo>
                  <a:pt x="190499" y="380991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6797" y="229835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19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19" y="5031"/>
                </a:lnTo>
                <a:lnTo>
                  <a:pt x="190499" y="0"/>
                </a:lnTo>
                <a:lnTo>
                  <a:pt x="263401" y="14500"/>
                </a:lnTo>
                <a:lnTo>
                  <a:pt x="325204" y="55794"/>
                </a:lnTo>
                <a:lnTo>
                  <a:pt x="366498" y="117597"/>
                </a:lnTo>
                <a:lnTo>
                  <a:pt x="380999" y="190499"/>
                </a:lnTo>
                <a:lnTo>
                  <a:pt x="375967" y="234181"/>
                </a:lnTo>
                <a:lnTo>
                  <a:pt x="361636" y="274278"/>
                </a:lnTo>
                <a:lnTo>
                  <a:pt x="339148" y="309647"/>
                </a:lnTo>
                <a:lnTo>
                  <a:pt x="309647" y="339146"/>
                </a:lnTo>
                <a:lnTo>
                  <a:pt x="274276" y="361631"/>
                </a:lnTo>
                <a:lnTo>
                  <a:pt x="234179" y="375961"/>
                </a:lnTo>
                <a:lnTo>
                  <a:pt x="190499" y="380991"/>
                </a:lnTo>
                <a:lnTo>
                  <a:pt x="146819" y="375961"/>
                </a:lnTo>
                <a:lnTo>
                  <a:pt x="106722" y="361631"/>
                </a:lnTo>
                <a:lnTo>
                  <a:pt x="71351" y="339146"/>
                </a:lnTo>
                <a:lnTo>
                  <a:pt x="41850" y="309647"/>
                </a:lnTo>
                <a:lnTo>
                  <a:pt x="19362" y="274278"/>
                </a:lnTo>
                <a:lnTo>
                  <a:pt x="5031" y="234181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4191" y="2620944"/>
            <a:ext cx="2795905" cy="1311275"/>
          </a:xfrm>
          <a:custGeom>
            <a:avLst/>
            <a:gdLst/>
            <a:ahLst/>
            <a:cxnLst/>
            <a:rect l="l" t="t" r="r" b="b"/>
            <a:pathLst>
              <a:path w="2795904" h="1311275">
                <a:moveTo>
                  <a:pt x="2795819" y="0"/>
                </a:moveTo>
                <a:lnTo>
                  <a:pt x="0" y="131127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32116" y="3913267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0" y="43349"/>
                </a:moveTo>
                <a:lnTo>
                  <a:pt x="43174" y="0"/>
                </a:lnTo>
                <a:lnTo>
                  <a:pt x="60974" y="37899"/>
                </a:lnTo>
                <a:lnTo>
                  <a:pt x="0" y="4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32115" y="3913266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43174" y="0"/>
                </a:moveTo>
                <a:lnTo>
                  <a:pt x="0" y="43349"/>
                </a:lnTo>
                <a:lnTo>
                  <a:pt x="60974" y="37899"/>
                </a:lnTo>
                <a:lnTo>
                  <a:pt x="43174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47843" y="2446697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Object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24685" y="377189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9"/>
                </a:lnTo>
                <a:lnTo>
                  <a:pt x="348989" y="84813"/>
                </a:lnTo>
                <a:lnTo>
                  <a:pt x="377304" y="153161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4685" y="377189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3"/>
                </a:lnTo>
                <a:lnTo>
                  <a:pt x="325199" y="55799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02977" y="3708900"/>
            <a:ext cx="10299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nsolas"/>
                <a:cs typeface="Consolas"/>
              </a:rPr>
              <a:t>Object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8049" y="1181247"/>
            <a:ext cx="7391400" cy="1106713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container object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that represents a group of objects, often referred to as </a:t>
            </a:r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000" dirty="0" smtClean="0">
                <a:cs typeface="Times New Roman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lang="en-US" sz="2000" spc="-5" dirty="0">
                <a:latin typeface="Arial"/>
                <a:cs typeface="Times New Roman" pitchFamily="18" charset="0"/>
              </a:rPr>
              <a:t>	</a:t>
            </a:r>
            <a:r>
              <a:rPr lang="en-US" sz="2000" spc="-5" dirty="0" smtClean="0">
                <a:latin typeface="Arial"/>
                <a:cs typeface="Times New Roman" pitchFamily="18" charset="0"/>
              </a:rPr>
              <a:t>	</a:t>
            </a:r>
            <a:r>
              <a:rPr sz="2400" spc="-5" dirty="0" smtClean="0">
                <a:latin typeface="Arial"/>
                <a:cs typeface="Arial"/>
              </a:rPr>
              <a:t>Collection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Framework</a:t>
            </a:r>
            <a:endParaRPr sz="2400" dirty="0" smtClean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79292" y="253314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8"/>
                </a:lnTo>
                <a:lnTo>
                  <a:pt x="106727" y="361639"/>
                </a:lnTo>
                <a:lnTo>
                  <a:pt x="71356" y="339153"/>
                </a:lnTo>
                <a:lnTo>
                  <a:pt x="41853" y="309653"/>
                </a:lnTo>
                <a:lnTo>
                  <a:pt x="19364" y="274282"/>
                </a:lnTo>
                <a:lnTo>
                  <a:pt x="5031" y="234184"/>
                </a:lnTo>
                <a:lnTo>
                  <a:pt x="0" y="190499"/>
                </a:ln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9"/>
                </a:lnTo>
                <a:lnTo>
                  <a:pt x="348989" y="84813"/>
                </a:lnTo>
                <a:lnTo>
                  <a:pt x="377304" y="153161"/>
                </a:lnTo>
                <a:lnTo>
                  <a:pt x="380999" y="190499"/>
                </a:lnTo>
                <a:lnTo>
                  <a:pt x="375967" y="234184"/>
                </a:lnTo>
                <a:lnTo>
                  <a:pt x="361634" y="274282"/>
                </a:lnTo>
                <a:lnTo>
                  <a:pt x="339145" y="309653"/>
                </a:lnTo>
                <a:lnTo>
                  <a:pt x="309643" y="339153"/>
                </a:lnTo>
                <a:lnTo>
                  <a:pt x="274272" y="361639"/>
                </a:lnTo>
                <a:lnTo>
                  <a:pt x="234176" y="375968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9292" y="253314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3"/>
                </a:lnTo>
                <a:lnTo>
                  <a:pt x="325199" y="55799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84"/>
                </a:lnTo>
                <a:lnTo>
                  <a:pt x="361634" y="274282"/>
                </a:lnTo>
                <a:lnTo>
                  <a:pt x="339145" y="309653"/>
                </a:lnTo>
                <a:lnTo>
                  <a:pt x="309643" y="339153"/>
                </a:lnTo>
                <a:lnTo>
                  <a:pt x="274272" y="361639"/>
                </a:lnTo>
                <a:lnTo>
                  <a:pt x="234176" y="375968"/>
                </a:lnTo>
                <a:lnTo>
                  <a:pt x="190499" y="380999"/>
                </a:lnTo>
                <a:lnTo>
                  <a:pt x="146823" y="375968"/>
                </a:lnTo>
                <a:lnTo>
                  <a:pt x="106727" y="361639"/>
                </a:lnTo>
                <a:lnTo>
                  <a:pt x="71356" y="339153"/>
                </a:lnTo>
                <a:lnTo>
                  <a:pt x="41853" y="309653"/>
                </a:lnTo>
                <a:lnTo>
                  <a:pt x="19364" y="274282"/>
                </a:lnTo>
                <a:lnTo>
                  <a:pt x="5031" y="234184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91041" y="392429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8"/>
                </a:lnTo>
                <a:lnTo>
                  <a:pt x="106727" y="361639"/>
                </a:lnTo>
                <a:lnTo>
                  <a:pt x="71356" y="339153"/>
                </a:lnTo>
                <a:lnTo>
                  <a:pt x="41853" y="309653"/>
                </a:lnTo>
                <a:lnTo>
                  <a:pt x="19364" y="274282"/>
                </a:lnTo>
                <a:lnTo>
                  <a:pt x="5031" y="234184"/>
                </a:lnTo>
                <a:lnTo>
                  <a:pt x="0" y="190499"/>
                </a:ln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9"/>
                </a:lnTo>
                <a:lnTo>
                  <a:pt x="348989" y="84813"/>
                </a:lnTo>
                <a:lnTo>
                  <a:pt x="377304" y="153161"/>
                </a:lnTo>
                <a:lnTo>
                  <a:pt x="380999" y="190499"/>
                </a:lnTo>
                <a:lnTo>
                  <a:pt x="375967" y="234184"/>
                </a:lnTo>
                <a:lnTo>
                  <a:pt x="361634" y="274282"/>
                </a:lnTo>
                <a:lnTo>
                  <a:pt x="339145" y="309653"/>
                </a:lnTo>
                <a:lnTo>
                  <a:pt x="309643" y="339153"/>
                </a:lnTo>
                <a:lnTo>
                  <a:pt x="274272" y="361639"/>
                </a:lnTo>
                <a:lnTo>
                  <a:pt x="234176" y="375968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91041" y="392429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3"/>
                </a:lnTo>
                <a:lnTo>
                  <a:pt x="325199" y="55799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84"/>
                </a:lnTo>
                <a:lnTo>
                  <a:pt x="361634" y="274282"/>
                </a:lnTo>
                <a:lnTo>
                  <a:pt x="339145" y="309653"/>
                </a:lnTo>
                <a:lnTo>
                  <a:pt x="309643" y="339153"/>
                </a:lnTo>
                <a:lnTo>
                  <a:pt x="274272" y="361639"/>
                </a:lnTo>
                <a:lnTo>
                  <a:pt x="234176" y="375968"/>
                </a:lnTo>
                <a:lnTo>
                  <a:pt x="190499" y="380999"/>
                </a:lnTo>
                <a:lnTo>
                  <a:pt x="146823" y="375968"/>
                </a:lnTo>
                <a:lnTo>
                  <a:pt x="106727" y="361639"/>
                </a:lnTo>
                <a:lnTo>
                  <a:pt x="71356" y="339153"/>
                </a:lnTo>
                <a:lnTo>
                  <a:pt x="41853" y="309653"/>
                </a:lnTo>
                <a:lnTo>
                  <a:pt x="19364" y="274282"/>
                </a:lnTo>
                <a:lnTo>
                  <a:pt x="5031" y="234184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36647" y="443606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19" y="375968"/>
                </a:lnTo>
                <a:lnTo>
                  <a:pt x="106722" y="361639"/>
                </a:lnTo>
                <a:lnTo>
                  <a:pt x="71351" y="339153"/>
                </a:lnTo>
                <a:lnTo>
                  <a:pt x="41850" y="309653"/>
                </a:lnTo>
                <a:lnTo>
                  <a:pt x="19362" y="274282"/>
                </a:lnTo>
                <a:lnTo>
                  <a:pt x="5031" y="234184"/>
                </a:lnTo>
                <a:lnTo>
                  <a:pt x="0" y="190499"/>
                </a:lnTo>
                <a:lnTo>
                  <a:pt x="5031" y="146823"/>
                </a:lnTo>
                <a:lnTo>
                  <a:pt x="19362" y="106727"/>
                </a:lnTo>
                <a:lnTo>
                  <a:pt x="41850" y="71356"/>
                </a:lnTo>
                <a:lnTo>
                  <a:pt x="71351" y="41853"/>
                </a:lnTo>
                <a:lnTo>
                  <a:pt x="106722" y="19364"/>
                </a:lnTo>
                <a:lnTo>
                  <a:pt x="146819" y="5031"/>
                </a:lnTo>
                <a:lnTo>
                  <a:pt x="190499" y="0"/>
                </a:lnTo>
                <a:lnTo>
                  <a:pt x="227838" y="3694"/>
                </a:lnTo>
                <a:lnTo>
                  <a:pt x="296189" y="32009"/>
                </a:lnTo>
                <a:lnTo>
                  <a:pt x="348993" y="84813"/>
                </a:lnTo>
                <a:lnTo>
                  <a:pt x="377305" y="153161"/>
                </a:lnTo>
                <a:lnTo>
                  <a:pt x="380999" y="190499"/>
                </a:lnTo>
                <a:lnTo>
                  <a:pt x="375967" y="234184"/>
                </a:lnTo>
                <a:lnTo>
                  <a:pt x="361636" y="274282"/>
                </a:lnTo>
                <a:lnTo>
                  <a:pt x="339148" y="309653"/>
                </a:lnTo>
                <a:lnTo>
                  <a:pt x="309647" y="339153"/>
                </a:lnTo>
                <a:lnTo>
                  <a:pt x="274276" y="361639"/>
                </a:lnTo>
                <a:lnTo>
                  <a:pt x="234179" y="375968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36647" y="443606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2" y="106727"/>
                </a:lnTo>
                <a:lnTo>
                  <a:pt x="41850" y="71356"/>
                </a:lnTo>
                <a:lnTo>
                  <a:pt x="71351" y="41853"/>
                </a:lnTo>
                <a:lnTo>
                  <a:pt x="106722" y="19364"/>
                </a:lnTo>
                <a:lnTo>
                  <a:pt x="146819" y="5031"/>
                </a:lnTo>
                <a:lnTo>
                  <a:pt x="190499" y="0"/>
                </a:lnTo>
                <a:lnTo>
                  <a:pt x="263401" y="14503"/>
                </a:lnTo>
                <a:lnTo>
                  <a:pt x="325204" y="55799"/>
                </a:lnTo>
                <a:lnTo>
                  <a:pt x="366498" y="117599"/>
                </a:lnTo>
                <a:lnTo>
                  <a:pt x="380999" y="190499"/>
                </a:lnTo>
                <a:lnTo>
                  <a:pt x="375967" y="234184"/>
                </a:lnTo>
                <a:lnTo>
                  <a:pt x="361636" y="274282"/>
                </a:lnTo>
                <a:lnTo>
                  <a:pt x="339148" y="309653"/>
                </a:lnTo>
                <a:lnTo>
                  <a:pt x="309647" y="339153"/>
                </a:lnTo>
                <a:lnTo>
                  <a:pt x="274276" y="361639"/>
                </a:lnTo>
                <a:lnTo>
                  <a:pt x="234179" y="375968"/>
                </a:lnTo>
                <a:lnTo>
                  <a:pt x="190499" y="380999"/>
                </a:lnTo>
                <a:lnTo>
                  <a:pt x="146819" y="375968"/>
                </a:lnTo>
                <a:lnTo>
                  <a:pt x="106722" y="361639"/>
                </a:lnTo>
                <a:lnTo>
                  <a:pt x="71351" y="339153"/>
                </a:lnTo>
                <a:lnTo>
                  <a:pt x="41850" y="309653"/>
                </a:lnTo>
                <a:lnTo>
                  <a:pt x="19362" y="274282"/>
                </a:lnTo>
                <a:lnTo>
                  <a:pt x="5031" y="234184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62588" y="481706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8"/>
                </a:lnTo>
                <a:lnTo>
                  <a:pt x="106727" y="361639"/>
                </a:lnTo>
                <a:lnTo>
                  <a:pt x="71356" y="339153"/>
                </a:lnTo>
                <a:lnTo>
                  <a:pt x="41853" y="309653"/>
                </a:lnTo>
                <a:lnTo>
                  <a:pt x="19364" y="274282"/>
                </a:lnTo>
                <a:lnTo>
                  <a:pt x="5031" y="234184"/>
                </a:lnTo>
                <a:lnTo>
                  <a:pt x="0" y="190499"/>
                </a:ln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9"/>
                </a:lnTo>
                <a:lnTo>
                  <a:pt x="348989" y="84813"/>
                </a:lnTo>
                <a:lnTo>
                  <a:pt x="377304" y="153161"/>
                </a:lnTo>
                <a:lnTo>
                  <a:pt x="380999" y="190499"/>
                </a:lnTo>
                <a:lnTo>
                  <a:pt x="375967" y="234184"/>
                </a:lnTo>
                <a:lnTo>
                  <a:pt x="361634" y="274282"/>
                </a:lnTo>
                <a:lnTo>
                  <a:pt x="339145" y="309653"/>
                </a:lnTo>
                <a:lnTo>
                  <a:pt x="309643" y="339153"/>
                </a:lnTo>
                <a:lnTo>
                  <a:pt x="274272" y="361639"/>
                </a:lnTo>
                <a:lnTo>
                  <a:pt x="234176" y="375968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62588" y="481706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3"/>
                </a:lnTo>
                <a:lnTo>
                  <a:pt x="325199" y="55799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84"/>
                </a:lnTo>
                <a:lnTo>
                  <a:pt x="361634" y="274282"/>
                </a:lnTo>
                <a:lnTo>
                  <a:pt x="339145" y="309653"/>
                </a:lnTo>
                <a:lnTo>
                  <a:pt x="309643" y="339153"/>
                </a:lnTo>
                <a:lnTo>
                  <a:pt x="274272" y="361639"/>
                </a:lnTo>
                <a:lnTo>
                  <a:pt x="234176" y="375968"/>
                </a:lnTo>
                <a:lnTo>
                  <a:pt x="190499" y="380999"/>
                </a:lnTo>
                <a:lnTo>
                  <a:pt x="146823" y="375968"/>
                </a:lnTo>
                <a:lnTo>
                  <a:pt x="106727" y="361639"/>
                </a:lnTo>
                <a:lnTo>
                  <a:pt x="71356" y="339153"/>
                </a:lnTo>
                <a:lnTo>
                  <a:pt x="41853" y="309653"/>
                </a:lnTo>
                <a:lnTo>
                  <a:pt x="19364" y="274282"/>
                </a:lnTo>
                <a:lnTo>
                  <a:pt x="5031" y="234184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32045" y="368641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19" y="375968"/>
                </a:lnTo>
                <a:lnTo>
                  <a:pt x="106722" y="361639"/>
                </a:lnTo>
                <a:lnTo>
                  <a:pt x="71351" y="339153"/>
                </a:lnTo>
                <a:lnTo>
                  <a:pt x="41850" y="309653"/>
                </a:lnTo>
                <a:lnTo>
                  <a:pt x="19362" y="274282"/>
                </a:lnTo>
                <a:lnTo>
                  <a:pt x="5031" y="234184"/>
                </a:lnTo>
                <a:lnTo>
                  <a:pt x="0" y="190499"/>
                </a:lnTo>
                <a:lnTo>
                  <a:pt x="5031" y="146823"/>
                </a:lnTo>
                <a:lnTo>
                  <a:pt x="19362" y="106727"/>
                </a:lnTo>
                <a:lnTo>
                  <a:pt x="41850" y="71356"/>
                </a:lnTo>
                <a:lnTo>
                  <a:pt x="71351" y="41853"/>
                </a:lnTo>
                <a:lnTo>
                  <a:pt x="106722" y="19364"/>
                </a:lnTo>
                <a:lnTo>
                  <a:pt x="146819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9"/>
                </a:lnTo>
                <a:lnTo>
                  <a:pt x="348989" y="84813"/>
                </a:lnTo>
                <a:lnTo>
                  <a:pt x="377304" y="153161"/>
                </a:lnTo>
                <a:lnTo>
                  <a:pt x="380999" y="190499"/>
                </a:lnTo>
                <a:lnTo>
                  <a:pt x="375967" y="234184"/>
                </a:lnTo>
                <a:lnTo>
                  <a:pt x="361634" y="274282"/>
                </a:lnTo>
                <a:lnTo>
                  <a:pt x="339145" y="309653"/>
                </a:lnTo>
                <a:lnTo>
                  <a:pt x="309643" y="339153"/>
                </a:lnTo>
                <a:lnTo>
                  <a:pt x="274272" y="361639"/>
                </a:lnTo>
                <a:lnTo>
                  <a:pt x="234176" y="375968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32045" y="368641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2" y="106727"/>
                </a:lnTo>
                <a:lnTo>
                  <a:pt x="41850" y="71356"/>
                </a:lnTo>
                <a:lnTo>
                  <a:pt x="71351" y="41853"/>
                </a:lnTo>
                <a:lnTo>
                  <a:pt x="106722" y="19364"/>
                </a:lnTo>
                <a:lnTo>
                  <a:pt x="146819" y="5031"/>
                </a:lnTo>
                <a:lnTo>
                  <a:pt x="190499" y="0"/>
                </a:lnTo>
                <a:lnTo>
                  <a:pt x="263399" y="14503"/>
                </a:lnTo>
                <a:lnTo>
                  <a:pt x="325199" y="55799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84"/>
                </a:lnTo>
                <a:lnTo>
                  <a:pt x="361634" y="274282"/>
                </a:lnTo>
                <a:lnTo>
                  <a:pt x="339145" y="309653"/>
                </a:lnTo>
                <a:lnTo>
                  <a:pt x="309643" y="339153"/>
                </a:lnTo>
                <a:lnTo>
                  <a:pt x="274272" y="361639"/>
                </a:lnTo>
                <a:lnTo>
                  <a:pt x="234176" y="375968"/>
                </a:lnTo>
                <a:lnTo>
                  <a:pt x="190499" y="380999"/>
                </a:lnTo>
                <a:lnTo>
                  <a:pt x="146819" y="375968"/>
                </a:lnTo>
                <a:lnTo>
                  <a:pt x="106722" y="361639"/>
                </a:lnTo>
                <a:lnTo>
                  <a:pt x="71351" y="339153"/>
                </a:lnTo>
                <a:lnTo>
                  <a:pt x="41850" y="309653"/>
                </a:lnTo>
                <a:lnTo>
                  <a:pt x="19362" y="274282"/>
                </a:lnTo>
                <a:lnTo>
                  <a:pt x="5031" y="234184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580414" y="4550147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Object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95082" y="3788148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Object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69690" y="2672080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Object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95732" y="4116636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Object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41066" y="4969245"/>
            <a:ext cx="3454400" cy="998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Object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Container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5943600"/>
            <a:ext cx="5837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5" dirty="0">
                <a:latin typeface="Times New Roman"/>
                <a:cs typeface="Times New Roman"/>
              </a:rPr>
              <a:t>I</a:t>
            </a:r>
            <a:r>
              <a:rPr lang="en-US" spc="-5" dirty="0">
                <a:latin typeface="Arial"/>
                <a:cs typeface="Arial"/>
              </a:rPr>
              <a:t>nterfaces	Implementations	</a:t>
            </a:r>
            <a:r>
              <a:rPr lang="en-US" spc="-5" dirty="0" smtClean="0">
                <a:latin typeface="Arial"/>
                <a:cs typeface="Arial"/>
              </a:rPr>
              <a:t>              Algorithms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88345" y="1566404"/>
            <a:ext cx="294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Array is not container object?</a:t>
            </a:r>
          </a:p>
        </p:txBody>
      </p:sp>
    </p:spTree>
    <p:extLst>
      <p:ext uri="{BB962C8B-B14F-4D97-AF65-F5344CB8AC3E}">
        <p14:creationId xmlns:p14="http://schemas.microsoft.com/office/powerpoint/2010/main" val="34170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Container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Container has two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Collection</a:t>
            </a:r>
            <a:r>
              <a:rPr lang="en-US" dirty="0" smtClean="0"/>
              <a:t>: For storing a collection of elements.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Maps</a:t>
            </a:r>
            <a:r>
              <a:rPr lang="en-US" dirty="0" smtClean="0"/>
              <a:t>: For storing key/ value pair.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 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015481"/>
              </p:ext>
            </p:extLst>
          </p:nvPr>
        </p:nvGraphicFramePr>
        <p:xfrm>
          <a:off x="0" y="1371600"/>
          <a:ext cx="9144000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icture" r:id="rId3" imgW="5032248" imgH="2519172" progId="Word.Picture.8">
                  <p:embed/>
                </p:oleObj>
              </mc:Choice>
              <mc:Fallback>
                <p:oleObj name="Picture" r:id="rId3" imgW="5032248" imgH="2519172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9144000" cy="45862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048000" y="1371600"/>
            <a:ext cx="0" cy="457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00800" y="1371600"/>
            <a:ext cx="0" cy="457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19400" y="4267200"/>
            <a:ext cx="49530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601406"/>
              </p:ext>
            </p:extLst>
          </p:nvPr>
        </p:nvGraphicFramePr>
        <p:xfrm>
          <a:off x="381000" y="3505200"/>
          <a:ext cx="838200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3" imgW="3657600" imgH="1200912" progId="Word.Picture.8">
                  <p:embed/>
                </p:oleObj>
              </mc:Choice>
              <mc:Fallback>
                <p:oleObj r:id="rId3" imgW="3657600" imgH="1200912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5200"/>
                        <a:ext cx="8382000" cy="2755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032808"/>
            <a:ext cx="82646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>
                <a:cs typeface="Times New Roman" pitchFamily="18" charset="0"/>
              </a:rPr>
              <a:t>An instance of Map represents a group of objects, each of which </a:t>
            </a:r>
          </a:p>
          <a:p>
            <a:r>
              <a:rPr lang="en-US" altLang="en-US" sz="2400" dirty="0" smtClean="0">
                <a:cs typeface="Times New Roman" pitchFamily="18" charset="0"/>
              </a:rPr>
              <a:t>is associated with a key. </a:t>
            </a:r>
          </a:p>
          <a:p>
            <a:r>
              <a:rPr lang="en-US" altLang="en-US" sz="2400" dirty="0" smtClean="0">
                <a:cs typeface="Times New Roman" pitchFamily="18" charset="0"/>
              </a:rPr>
              <a:t>You can get the object from a map using a key, and you have to </a:t>
            </a:r>
          </a:p>
          <a:p>
            <a:r>
              <a:rPr lang="en-US" altLang="en-US" sz="2400" dirty="0" smtClean="0">
                <a:cs typeface="Times New Roman" pitchFamily="18" charset="0"/>
              </a:rPr>
              <a:t>use a key to put the object into the map. </a:t>
            </a:r>
            <a:endParaRPr lang="en-US" altLang="en-US" sz="2400" noProof="1" smtClean="0">
              <a:cs typeface="Times New Roman" pitchFamily="18" charset="0"/>
            </a:endParaRPr>
          </a:p>
          <a:p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24200" y="3505200"/>
            <a:ext cx="0" cy="1676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57800" y="3505200"/>
            <a:ext cx="0" cy="1676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 Framework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Consist on three parts: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Implementation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Algorithms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provides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abstract data type </a:t>
            </a:r>
            <a:r>
              <a:rPr lang="en-US" dirty="0" smtClean="0"/>
              <a:t>to represent collection.</a:t>
            </a:r>
          </a:p>
          <a:p>
            <a:pPr marL="457200" lvl="1" indent="0">
              <a:buNone/>
            </a:pPr>
            <a:r>
              <a:rPr lang="en-US" i="1" dirty="0" smtClean="0"/>
              <a:t>			</a:t>
            </a:r>
            <a:r>
              <a:rPr lang="en-US" i="1" dirty="0" err="1" smtClean="0"/>
              <a:t>java.util.Collection</a:t>
            </a:r>
            <a:endParaRPr lang="en-US" i="1" dirty="0" smtClean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r>
              <a:rPr lang="en-US" i="1" dirty="0" err="1" smtClean="0"/>
              <a:t>java.util</a:t>
            </a:r>
            <a:r>
              <a:rPr lang="en-US" i="1" dirty="0" smtClean="0"/>
              <a:t> </a:t>
            </a:r>
            <a:r>
              <a:rPr lang="en-US" dirty="0" smtClean="0"/>
              <a:t>contains all the collections framework interfaces.</a:t>
            </a:r>
            <a:endParaRPr lang="en-US" i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0" y="3124200"/>
            <a:ext cx="51054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bg2"/>
                </a:solidFill>
                <a:cs typeface="Times New Roman" pitchFamily="18" charset="0"/>
              </a:rPr>
              <a:t>The Collection interface is the root interface for manipulating a collection of objects.</a:t>
            </a:r>
            <a:r>
              <a:rPr lang="en-US" altLang="en-US" sz="2800" smtClean="0">
                <a:latin typeface="Courier" charset="0"/>
                <a:cs typeface="Times New Roman" pitchFamily="18" charset="0"/>
              </a:rPr>
              <a:t> </a:t>
            </a:r>
            <a:endParaRPr lang="en-US" altLang="en-US" sz="2800" noProof="1">
              <a:latin typeface="Courier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174087"/>
              </p:ext>
            </p:extLst>
          </p:nvPr>
        </p:nvGraphicFramePr>
        <p:xfrm>
          <a:off x="1219200" y="1520825"/>
          <a:ext cx="7086599" cy="483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Picture" r:id="rId3" imgW="4775200" imgH="3736622" progId="Word.Picture.8">
                  <p:embed/>
                </p:oleObj>
              </mc:Choice>
              <mc:Fallback>
                <p:oleObj name="Picture" r:id="rId3" imgW="4775200" imgH="3736622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0825"/>
                        <a:ext cx="7086599" cy="48355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2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553</Words>
  <Application>Microsoft Office PowerPoint</Application>
  <PresentationFormat>On-screen Show (4:3)</PresentationFormat>
  <Paragraphs>116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Courier</vt:lpstr>
      <vt:lpstr>Monotype Sorts</vt:lpstr>
      <vt:lpstr>맑은 고딕</vt:lpstr>
      <vt:lpstr>Arial</vt:lpstr>
      <vt:lpstr>Calibri</vt:lpstr>
      <vt:lpstr>Consolas</vt:lpstr>
      <vt:lpstr>Courier New</vt:lpstr>
      <vt:lpstr>Times New Roman</vt:lpstr>
      <vt:lpstr>Office Theme</vt:lpstr>
      <vt:lpstr>Picture</vt:lpstr>
      <vt:lpstr>Microsoft Word Picture</vt:lpstr>
      <vt:lpstr>Java Collection Framework</vt:lpstr>
      <vt:lpstr>The Collection Framework</vt:lpstr>
      <vt:lpstr>The Collection</vt:lpstr>
      <vt:lpstr>Container</vt:lpstr>
      <vt:lpstr>Hierarchy  </vt:lpstr>
      <vt:lpstr>PowerPoint Presentation</vt:lpstr>
      <vt:lpstr>Java Collection Framework </vt:lpstr>
      <vt:lpstr>Interfaces</vt:lpstr>
      <vt:lpstr>Collection Interface</vt:lpstr>
      <vt:lpstr>Implementation Classes</vt:lpstr>
      <vt:lpstr>Algorithms</vt:lpstr>
      <vt:lpstr>Collection Example (Basic)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 Framework</dc:title>
  <dc:creator>m_gurru007@hotmail.com</dc:creator>
  <cp:lastModifiedBy>jongkuk lee</cp:lastModifiedBy>
  <cp:revision>18</cp:revision>
  <dcterms:created xsi:type="dcterms:W3CDTF">2017-12-04T09:33:59Z</dcterms:created>
  <dcterms:modified xsi:type="dcterms:W3CDTF">2017-12-08T14:57:43Z</dcterms:modified>
</cp:coreProperties>
</file>