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4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1F09-8B7A-4576-9137-1995915A03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sz="1800" dirty="0" err="1" smtClean="0"/>
              <a:t>Mahboob</a:t>
            </a:r>
            <a:r>
              <a:rPr lang="en-US" sz="1800" dirty="0" smtClean="0"/>
              <a:t> Ali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59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</a:t>
            </a:r>
            <a:r>
              <a:rPr lang="en-US" dirty="0" err="1"/>
              <a:t>getTestTime</a:t>
            </a:r>
            <a:r>
              <a:rPr lang="en-US" dirty="0"/>
              <a:t>(Collection&lt;Integer&gt; c) {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// Test if a number is in the collection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c.contains</a:t>
            </a:r>
            <a:r>
              <a:rPr lang="en-US" dirty="0"/>
              <a:t>((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 * N));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System.currentTimeMillis</a:t>
            </a:r>
            <a:r>
              <a:rPr lang="en-US" dirty="0"/>
              <a:t>() - </a:t>
            </a:r>
            <a:r>
              <a:rPr lang="en-US" dirty="0" err="1"/>
              <a:t>startTime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long </a:t>
            </a:r>
            <a:r>
              <a:rPr lang="en-US" dirty="0" err="1"/>
              <a:t>getRemoveTime</a:t>
            </a:r>
            <a:r>
              <a:rPr lang="en-US" dirty="0"/>
              <a:t>(Collection&lt;Integer&gt; c) {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System.currentTimeMillis</a:t>
            </a:r>
            <a:r>
              <a:rPr lang="en-US" dirty="0"/>
              <a:t>() - </a:t>
            </a:r>
            <a:r>
              <a:rPr lang="en-US" dirty="0" err="1"/>
              <a:t>startTime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867400"/>
            <a:ext cx="884248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b="1" dirty="0" smtClean="0"/>
              <a:t>Sets </a:t>
            </a:r>
            <a:r>
              <a:rPr lang="en-US" dirty="0" smtClean="0"/>
              <a:t>are more efficient than </a:t>
            </a:r>
            <a:r>
              <a:rPr lang="en-US" b="1" dirty="0" smtClean="0"/>
              <a:t>List </a:t>
            </a:r>
            <a:r>
              <a:rPr lang="en-US" dirty="0" smtClean="0"/>
              <a:t>for testing whether an element is in a set or list.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A set stores non-duplicate elements.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To allow duplicate elements </a:t>
            </a:r>
            <a:r>
              <a:rPr lang="en-US" altLang="en-US" dirty="0" smtClean="0">
                <a:cs typeface="Times New Roman" pitchFamily="18" charset="0"/>
              </a:rPr>
              <a:t>to be stored in a collection, you need to use a list. </a:t>
            </a:r>
          </a:p>
          <a:p>
            <a:r>
              <a:rPr lang="en-US" altLang="en-US" dirty="0" smtClean="0">
                <a:cs typeface="Times New Roman" pitchFamily="18" charset="0"/>
              </a:rPr>
              <a:t>A list can not only store duplicate elements, but can also allow the user to specify where the element is stored. </a:t>
            </a:r>
          </a:p>
          <a:p>
            <a:r>
              <a:rPr lang="en-US" altLang="en-US" dirty="0" smtClean="0">
                <a:cs typeface="Times New Roman" pitchFamily="18" charset="0"/>
              </a:rPr>
              <a:t>The user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can access the element by index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5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32447"/>
              </p:ext>
            </p:extLst>
          </p:nvPr>
        </p:nvGraphicFramePr>
        <p:xfrm>
          <a:off x="2133600" y="152400"/>
          <a:ext cx="67818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icture" r:id="rId3" imgW="4408932" imgH="2910840" progId="Word.Picture.8">
                  <p:embed/>
                </p:oleObj>
              </mc:Choice>
              <mc:Fallback>
                <p:oleObj name="Picture" r:id="rId3" imgW="4408932" imgH="29108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6781800" cy="6553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78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Access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333030" y="1770966"/>
            <a:ext cx="800570" cy="112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33030" y="1770966"/>
            <a:ext cx="800570" cy="150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1333030" y="1770966"/>
            <a:ext cx="800570" cy="219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1333030" y="1770966"/>
            <a:ext cx="800570" cy="386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1333030" y="1770966"/>
            <a:ext cx="800570" cy="424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5052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180630" y="3828366"/>
            <a:ext cx="95297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1180630" y="3828366"/>
            <a:ext cx="952970" cy="819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8006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180630" y="4953000"/>
            <a:ext cx="102917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1180630" y="5123766"/>
            <a:ext cx="1029170" cy="13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6019800"/>
            <a:ext cx="9384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1243262" y="6342965"/>
            <a:ext cx="8903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Access</a:t>
            </a:r>
            <a:r>
              <a:rPr lang="en-US" dirty="0" smtClean="0"/>
              <a:t>: manipulates the elements based on the provided index (numerical) position in the list.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</a:t>
            </a:r>
            <a:r>
              <a:rPr lang="en-US" dirty="0" smtClean="0"/>
              <a:t>: for specified object in the list and returns its index (position).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Iteration</a:t>
            </a:r>
            <a:r>
              <a:rPr lang="en-US" dirty="0" smtClean="0"/>
              <a:t>: extends from the Iterator Interface,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provide advantage of the List logical order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en-US" dirty="0" smtClean="0"/>
              <a:t>: the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subList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method performs arbitrary range operations on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28473"/>
              </p:ext>
            </p:extLst>
          </p:nvPr>
        </p:nvGraphicFramePr>
        <p:xfrm>
          <a:off x="228600" y="304800"/>
          <a:ext cx="87630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3" imgW="4041648" imgH="2410968" progId="Word.Picture.8">
                  <p:embed/>
                </p:oleObj>
              </mc:Choice>
              <mc:Fallback>
                <p:oleObj name="Picture" r:id="rId3" imgW="4041648" imgH="2410968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763000" cy="617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ArrayList</a:t>
            </a:r>
            <a:r>
              <a:rPr lang="en-US" dirty="0" smtClean="0"/>
              <a:t>: </a:t>
            </a:r>
            <a:r>
              <a:rPr lang="en-US" altLang="en-US" dirty="0" smtClean="0">
                <a:cs typeface="Times New Roman" pitchFamily="18" charset="0"/>
              </a:rPr>
              <a:t>If you need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to support random access </a:t>
            </a:r>
            <a:r>
              <a:rPr lang="en-US" altLang="en-US" dirty="0" smtClean="0">
                <a:cs typeface="Times New Roman" pitchFamily="18" charset="0"/>
              </a:rPr>
              <a:t>through an index without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inserting or removing </a:t>
            </a:r>
            <a:r>
              <a:rPr lang="en-US" altLang="en-US" dirty="0" smtClean="0">
                <a:cs typeface="Times New Roman" pitchFamily="18" charset="0"/>
              </a:rPr>
              <a:t>elements from any place other than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end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b="1" dirty="0" err="1" smtClean="0"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 offers the most efficient </a:t>
            </a:r>
            <a:r>
              <a:rPr lang="en-US" altLang="en-US" dirty="0" err="1" smtClean="0">
                <a:cs typeface="Times New Roman" pitchFamily="18" charset="0"/>
              </a:rPr>
              <a:t>collectio</a:t>
            </a:r>
            <a:endParaRPr lang="en-US" altLang="en-US" dirty="0" smtClean="0">
              <a:cs typeface="Times New Roman" pitchFamily="18" charset="0"/>
            </a:endParaRPr>
          </a:p>
          <a:p>
            <a:r>
              <a:rPr lang="en-US" altLang="en-US" dirty="0" smtClean="0">
                <a:cs typeface="Times New Roman" pitchFamily="18" charset="0"/>
              </a:rPr>
              <a:t>If, however, your application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requires the insertion or deletion</a:t>
            </a:r>
            <a:r>
              <a:rPr lang="en-US" altLang="en-US" dirty="0" smtClean="0">
                <a:cs typeface="Times New Roman" pitchFamily="18" charset="0"/>
              </a:rPr>
              <a:t> of elements from any place in the list, you should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choose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r>
              <a:rPr lang="en-US" altLang="en-US" dirty="0" smtClean="0">
                <a:cs typeface="Times New Roman" pitchFamily="18" charset="0"/>
              </a:rPr>
              <a:t>If your application does not require insertion or deletion of elements,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most efficient data structure is the array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stores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Dynamically generated.</a:t>
            </a:r>
          </a:p>
          <a:p>
            <a:r>
              <a:rPr lang="en-US" dirty="0" smtClean="0"/>
              <a:t>If the size of the array is exceeded a larger array is created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the elements from the current array copied to the new array.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stores</a:t>
            </a:r>
            <a:r>
              <a:rPr lang="en-US" dirty="0" smtClean="0"/>
              <a:t> elements in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linked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grow or shrink dynamically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Provides you the edge of inserting an deleting the elements at any position in an efficient way.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SetListPerformanceTest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static final </a:t>
            </a:r>
            <a:r>
              <a:rPr lang="en-US" dirty="0" err="1"/>
              <a:t>int</a:t>
            </a:r>
            <a:r>
              <a:rPr lang="en-US" dirty="0"/>
              <a:t> N = 5000;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// Add numbers 0, 1, 2, ..., N - 1 to the array list</a:t>
            </a:r>
          </a:p>
          <a:p>
            <a:pPr marL="0" indent="0">
              <a:buNone/>
            </a:pPr>
            <a:r>
              <a:rPr lang="en-US" dirty="0"/>
              <a:t>    List&lt;Integer&gt;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Collections.shuffle</a:t>
            </a:r>
            <a:r>
              <a:rPr lang="en-US" dirty="0"/>
              <a:t>(list); // Shuffle the array list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b="1" dirty="0"/>
              <a:t>    // Create a hash set, and test its performance</a:t>
            </a:r>
          </a:p>
          <a:p>
            <a:pPr marL="0" indent="0">
              <a:buNone/>
            </a:pPr>
            <a:r>
              <a:rPr lang="en-US" dirty="0"/>
              <a:t>    Collection&lt;Integer&gt; set1 = new </a:t>
            </a:r>
            <a:r>
              <a:rPr lang="en-US" dirty="0" err="1"/>
              <a:t>HashSet</a:t>
            </a:r>
            <a:r>
              <a:rPr lang="en-US" dirty="0"/>
              <a:t>&lt;&gt;(list);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("Member test time for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getTestTime</a:t>
            </a:r>
            <a:r>
              <a:rPr lang="en-US" dirty="0"/>
              <a:t>(set1)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("Remove element time for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getRemoveTime</a:t>
            </a:r>
            <a:r>
              <a:rPr lang="en-US" dirty="0"/>
              <a:t>(set1)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// Create a linked hash set, and test its performance</a:t>
            </a:r>
          </a:p>
          <a:p>
            <a:pPr marL="0" indent="0">
              <a:buNone/>
            </a:pPr>
            <a:r>
              <a:rPr lang="en-US" dirty="0"/>
              <a:t>    Collection&lt;Integer&gt; set2 = new </a:t>
            </a:r>
            <a:r>
              <a:rPr lang="en-US" dirty="0" err="1"/>
              <a:t>LinkedHashSet</a:t>
            </a:r>
            <a:r>
              <a:rPr lang="en-US" dirty="0"/>
              <a:t>&lt;&gt;(list);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("Member test time for linked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getTestTime</a:t>
            </a:r>
            <a:r>
              <a:rPr lang="en-US" dirty="0"/>
              <a:t>(set2)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("Remove element time for linked hash set is "</a:t>
            </a:r>
          </a:p>
          <a:p>
            <a:pPr marL="0" indent="0">
              <a:buNone/>
            </a:pPr>
            <a:r>
              <a:rPr lang="en-US" dirty="0"/>
              <a:t>      + </a:t>
            </a:r>
            <a:r>
              <a:rPr lang="en-US" dirty="0" err="1"/>
              <a:t>getRemoveTime</a:t>
            </a:r>
            <a:r>
              <a:rPr lang="en-US" dirty="0"/>
              <a:t>(set2) + " milliseconds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492390"/>
            <a:ext cx="37187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hash set is 20 milliseconds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0" y="36462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4211564"/>
            <a:ext cx="40055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hash set is 27 milliseconds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43654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1902" y="4519341"/>
            <a:ext cx="41971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linked hash set is 27 milliseconds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410200" y="4827118"/>
            <a:ext cx="1530258" cy="35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4084" y="6162541"/>
            <a:ext cx="44838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linked hash set is 26 milliseconds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67200" y="5943600"/>
            <a:ext cx="286884" cy="37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// Create a tree set,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set3 = new </a:t>
            </a:r>
            <a:r>
              <a:rPr lang="en-US" sz="3800" dirty="0" err="1"/>
              <a:t>TreeSet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tree set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(set3)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tree set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(set3) + " milliseconds");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b="1" dirty="0"/>
              <a:t>// Create an array list,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list1 = new </a:t>
            </a:r>
            <a:r>
              <a:rPr lang="en-US" sz="3800" dirty="0" err="1"/>
              <a:t>ArrayList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array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(list1)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array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(list1) + " milliseconds");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b="1" dirty="0"/>
              <a:t>// Create a linked list,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list2 = new </a:t>
            </a:r>
            <a:r>
              <a:rPr lang="en-US" sz="3800" dirty="0" err="1"/>
              <a:t>LinkedList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linked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(list2)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linked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(list2) + " milliseconds");</a:t>
            </a:r>
          </a:p>
          <a:p>
            <a:pPr marL="0" indent="0">
              <a:buNone/>
            </a:pPr>
            <a:r>
              <a:rPr lang="en-US" sz="3800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246187"/>
            <a:ext cx="367312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tree set is 47 milliseconds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943600" y="553964"/>
            <a:ext cx="1226961" cy="360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47254" y="1752600"/>
            <a:ext cx="39598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tree set is 34 milliseconds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867400" y="1600200"/>
            <a:ext cx="115978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5015" y="2286000"/>
            <a:ext cx="4038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Member test time for array list is 39802 milliseconds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638800" y="2593777"/>
            <a:ext cx="1575515" cy="4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211" y="3654623"/>
            <a:ext cx="42988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array list is 16196 milliseconds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6096000" y="3505200"/>
            <a:ext cx="795646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4340" y="4799111"/>
            <a:ext cx="40774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linked list is 52197 milliseconds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19600" y="4952999"/>
            <a:ext cx="61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2812" y="5942111"/>
            <a:ext cx="43642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linked list is 14870 milliseconds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4726970" y="5562600"/>
            <a:ext cx="2037946" cy="379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Picture</vt:lpstr>
      <vt:lpstr>Java Collection Framework</vt:lpstr>
      <vt:lpstr>The List</vt:lpstr>
      <vt:lpstr>PowerPoint Presentation</vt:lpstr>
      <vt:lpstr>Operations on the List</vt:lpstr>
      <vt:lpstr>PowerPoint Presentation</vt:lpstr>
      <vt:lpstr>List Implementation</vt:lpstr>
      <vt:lpstr>ArrayList and LinkedList classes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16</cp:revision>
  <dcterms:created xsi:type="dcterms:W3CDTF">2017-12-04T16:19:14Z</dcterms:created>
  <dcterms:modified xsi:type="dcterms:W3CDTF">2017-12-27T21:24:57Z</dcterms:modified>
</cp:coreProperties>
</file>