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0603-6543-4650-96F4-1A1C11C63153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DCDB-A22B-4352-B621-2E09E6A2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2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0603-6543-4650-96F4-1A1C11C63153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DCDB-A22B-4352-B621-2E09E6A2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8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0603-6543-4650-96F4-1A1C11C63153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DCDB-A22B-4352-B621-2E09E6A2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9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0603-6543-4650-96F4-1A1C11C63153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DCDB-A22B-4352-B621-2E09E6A2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8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0603-6543-4650-96F4-1A1C11C63153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DCDB-A22B-4352-B621-2E09E6A2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7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0603-6543-4650-96F4-1A1C11C63153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DCDB-A22B-4352-B621-2E09E6A2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5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0603-6543-4650-96F4-1A1C11C63153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DCDB-A22B-4352-B621-2E09E6A2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3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0603-6543-4650-96F4-1A1C11C63153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DCDB-A22B-4352-B621-2E09E6A2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08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0603-6543-4650-96F4-1A1C11C63153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DCDB-A22B-4352-B621-2E09E6A2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4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0603-6543-4650-96F4-1A1C11C63153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DCDB-A22B-4352-B621-2E09E6A2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6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0603-6543-4650-96F4-1A1C11C63153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DCDB-A22B-4352-B621-2E09E6A2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9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0603-6543-4650-96F4-1A1C11C63153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7DCDB-A22B-4352-B621-2E09E6A2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0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Collection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Set </a:t>
            </a:r>
          </a:p>
          <a:p>
            <a:endParaRPr lang="en-US" dirty="0"/>
          </a:p>
          <a:p>
            <a:r>
              <a:rPr lang="en-US" sz="2000" dirty="0" err="1" smtClean="0"/>
              <a:t>Mahboob</a:t>
            </a:r>
            <a:r>
              <a:rPr lang="en-US" sz="2000" dirty="0" smtClean="0"/>
              <a:t> Ali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739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i="1" dirty="0" smtClean="0"/>
              <a:t>Interface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 smtClean="0">
                <a:cs typeface="Times New Roman" pitchFamily="18" charset="0"/>
              </a:rPr>
              <a:t>The Set interface extends the Collection interface. </a:t>
            </a:r>
          </a:p>
          <a:p>
            <a:r>
              <a:rPr lang="en-US" altLang="en-US" dirty="0" smtClean="0">
                <a:cs typeface="Times New Roman" pitchFamily="18" charset="0"/>
              </a:rPr>
              <a:t>It does not introduce new methods or constants, but it stipulates that an instance of </a:t>
            </a:r>
            <a:r>
              <a:rPr lang="en-US" altLang="en-US" u="sng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Set contains no duplicate elements</a:t>
            </a:r>
            <a:r>
              <a:rPr lang="en-US" altLang="en-US" dirty="0" smtClean="0">
                <a:cs typeface="Times New Roman" pitchFamily="18" charset="0"/>
              </a:rPr>
              <a:t>. </a:t>
            </a:r>
          </a:p>
          <a:p>
            <a:r>
              <a:rPr lang="en-US" altLang="en-US" dirty="0" smtClean="0">
                <a:cs typeface="Times New Roman" pitchFamily="18" charset="0"/>
              </a:rPr>
              <a:t>The concrete classes that implement Set </a:t>
            </a: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must ensure that no duplicate elements can be added to the set</a:t>
            </a:r>
            <a:r>
              <a:rPr lang="en-US" altLang="en-US" dirty="0" smtClean="0">
                <a:cs typeface="Times New Roman" pitchFamily="18" charset="0"/>
              </a:rPr>
              <a:t>. </a:t>
            </a:r>
          </a:p>
          <a:p>
            <a:r>
              <a:rPr lang="en-US" altLang="en-US" dirty="0" smtClean="0">
                <a:cs typeface="Times New Roman" pitchFamily="18" charset="0"/>
              </a:rPr>
              <a:t>That is no two elements e1 and e2 can be in the set such that e1.equals(e2) is true.</a:t>
            </a:r>
          </a:p>
        </p:txBody>
      </p:sp>
    </p:spTree>
    <p:extLst>
      <p:ext uri="{BB962C8B-B14F-4D97-AF65-F5344CB8AC3E}">
        <p14:creationId xmlns:p14="http://schemas.microsoft.com/office/powerpoint/2010/main" val="282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804066"/>
              </p:ext>
            </p:extLst>
          </p:nvPr>
        </p:nvGraphicFramePr>
        <p:xfrm>
          <a:off x="990600" y="304800"/>
          <a:ext cx="7239000" cy="624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Picture" r:id="rId3" imgW="5172891" imgH="4343400" progId="Word.Picture.8">
                  <p:embed/>
                </p:oleObj>
              </mc:Choice>
              <mc:Fallback>
                <p:oleObj name="Picture" r:id="rId3" imgW="5172891" imgH="4343400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4800"/>
                        <a:ext cx="7239000" cy="6248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891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Implementation of Set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HashSet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TreeSet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LinkedHashSet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55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to store duplicate free elements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efficiency, objects added to the hash set </a:t>
            </a:r>
            <a:r>
              <a:rPr lang="en-US" dirty="0" smtClean="0">
                <a:solidFill>
                  <a:srgbClr val="C00000"/>
                </a:solidFill>
              </a:rPr>
              <a:t>needs to implement </a:t>
            </a:r>
            <a:r>
              <a:rPr lang="en-US" dirty="0" err="1" smtClean="0">
                <a:solidFill>
                  <a:srgbClr val="C00000"/>
                </a:solidFill>
              </a:rPr>
              <a:t>hashcode</a:t>
            </a:r>
            <a:r>
              <a:rPr lang="en-US" dirty="0" smtClean="0">
                <a:solidFill>
                  <a:srgbClr val="C00000"/>
                </a:solidFill>
              </a:rPr>
              <a:t>() method </a:t>
            </a:r>
            <a:r>
              <a:rPr lang="en-US" dirty="0" smtClean="0"/>
              <a:t>in manner that properly disperses </a:t>
            </a:r>
            <a:r>
              <a:rPr lang="ko-KR" altLang="en-US" sz="1600" dirty="0"/>
              <a:t>분산하다</a:t>
            </a:r>
            <a:r>
              <a:rPr lang="ko-KR" altLang="en-US" dirty="0"/>
              <a:t> </a:t>
            </a:r>
            <a:r>
              <a:rPr lang="en-US" dirty="0" smtClean="0"/>
              <a:t>the hash code.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The </a:t>
            </a:r>
            <a:r>
              <a:rPr lang="en-US" dirty="0" err="1" smtClean="0">
                <a:solidFill>
                  <a:srgbClr val="C00000"/>
                </a:solidFill>
              </a:rPr>
              <a:t>hashcode</a:t>
            </a:r>
            <a:r>
              <a:rPr lang="en-US" dirty="0" smtClean="0">
                <a:solidFill>
                  <a:srgbClr val="C00000"/>
                </a:solidFill>
              </a:rPr>
              <a:t> in the </a:t>
            </a:r>
            <a:r>
              <a:rPr lang="en-US" b="1" dirty="0" smtClean="0">
                <a:solidFill>
                  <a:srgbClr val="C00000"/>
                </a:solidFill>
              </a:rPr>
              <a:t>Integer </a:t>
            </a:r>
            <a:r>
              <a:rPr lang="en-US" dirty="0" smtClean="0">
                <a:solidFill>
                  <a:srgbClr val="C00000"/>
                </a:solidFill>
              </a:rPr>
              <a:t>class returns its 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value etc..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Doesn’t maintain the order in which the elements being entered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05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/>
              <a:t>import </a:t>
            </a:r>
            <a:r>
              <a:rPr lang="en-US" sz="1200" dirty="0" err="1" smtClean="0"/>
              <a:t>java.util</a:t>
            </a:r>
            <a:r>
              <a:rPr lang="en-US" sz="1200" dirty="0" smtClean="0"/>
              <a:t>.*;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public class </a:t>
            </a:r>
            <a:r>
              <a:rPr lang="en-US" sz="1200" dirty="0" err="1" smtClean="0"/>
              <a:t>TestHashSet</a:t>
            </a:r>
            <a:r>
              <a:rPr lang="en-US" sz="1200" dirty="0" smtClean="0"/>
              <a:t> {</a:t>
            </a:r>
          </a:p>
          <a:p>
            <a:pPr marL="0" indent="0">
              <a:buNone/>
            </a:pPr>
            <a:r>
              <a:rPr lang="en-US" sz="1200" dirty="0" smtClean="0"/>
              <a:t>  public static void main(String[] </a:t>
            </a:r>
            <a:r>
              <a:rPr lang="en-US" sz="1200" dirty="0" err="1" smtClean="0"/>
              <a:t>args</a:t>
            </a:r>
            <a:r>
              <a:rPr lang="en-US" sz="1200" dirty="0" smtClean="0"/>
              <a:t>) {</a:t>
            </a:r>
          </a:p>
          <a:p>
            <a:pPr marL="0" indent="0">
              <a:buNone/>
            </a:pPr>
            <a:r>
              <a:rPr lang="en-US" sz="1200" dirty="0" smtClean="0"/>
              <a:t>    // Create a hash set</a:t>
            </a:r>
          </a:p>
          <a:p>
            <a:pPr marL="0" indent="0">
              <a:buNone/>
            </a:pPr>
            <a:r>
              <a:rPr lang="en-US" sz="1200" dirty="0" smtClean="0"/>
              <a:t>    Set&lt;String&gt; set = new </a:t>
            </a:r>
            <a:r>
              <a:rPr lang="en-US" sz="1200" dirty="0" err="1" smtClean="0"/>
              <a:t>HashSet</a:t>
            </a:r>
            <a:r>
              <a:rPr lang="en-US" sz="1200" dirty="0" smtClean="0"/>
              <a:t>&lt;&gt;();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    // Add strings to the set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set.add</a:t>
            </a:r>
            <a:r>
              <a:rPr lang="en-US" sz="1200" dirty="0" smtClean="0"/>
              <a:t>("London");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set.add</a:t>
            </a:r>
            <a:r>
              <a:rPr lang="en-US" sz="1200" dirty="0" smtClean="0"/>
              <a:t>("Paris");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set.add</a:t>
            </a:r>
            <a:r>
              <a:rPr lang="en-US" sz="1200" dirty="0" smtClean="0"/>
              <a:t>("New York");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set.add</a:t>
            </a:r>
            <a:r>
              <a:rPr lang="en-US" sz="1200" dirty="0" smtClean="0"/>
              <a:t>("San Francisco");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set.add</a:t>
            </a:r>
            <a:r>
              <a:rPr lang="en-US" sz="1200" dirty="0" smtClean="0"/>
              <a:t>("Beijing");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set.add</a:t>
            </a:r>
            <a:r>
              <a:rPr lang="en-US" sz="1200" dirty="0" smtClean="0"/>
              <a:t>("New York");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(set);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    // Display the elements in the hash set</a:t>
            </a:r>
          </a:p>
          <a:p>
            <a:pPr marL="0" indent="0">
              <a:buNone/>
            </a:pPr>
            <a:r>
              <a:rPr lang="en-US" sz="1200" dirty="0" smtClean="0"/>
              <a:t>    for (String s: set) {</a:t>
            </a:r>
          </a:p>
          <a:p>
            <a:pPr marL="0" indent="0">
              <a:buNone/>
            </a:pPr>
            <a:r>
              <a:rPr lang="en-US" sz="1200" dirty="0" smtClean="0"/>
              <a:t>      </a:t>
            </a:r>
            <a:r>
              <a:rPr lang="en-US" sz="1200" dirty="0" err="1" smtClean="0"/>
              <a:t>System.out.print</a:t>
            </a:r>
            <a:r>
              <a:rPr lang="en-US" sz="1200" dirty="0" smtClean="0"/>
              <a:t>(</a:t>
            </a:r>
            <a:r>
              <a:rPr lang="en-US" sz="1200" dirty="0" err="1" smtClean="0"/>
              <a:t>s.toUpperCase</a:t>
            </a:r>
            <a:r>
              <a:rPr lang="en-US" sz="1200" dirty="0" smtClean="0"/>
              <a:t>() + " ");</a:t>
            </a:r>
          </a:p>
          <a:p>
            <a:pPr marL="0" indent="0">
              <a:buNone/>
            </a:pPr>
            <a:r>
              <a:rPr lang="en-US" sz="1200" dirty="0" smtClean="0"/>
              <a:t>    }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</a:p>
          <a:p>
            <a:pPr marL="0" indent="0">
              <a:buNone/>
            </a:pPr>
            <a:r>
              <a:rPr lang="en-US" sz="1200" dirty="0" smtClean="0"/>
              <a:t>    // Process the elements using a </a:t>
            </a:r>
            <a:r>
              <a:rPr lang="en-US" sz="1200" dirty="0" err="1" smtClean="0"/>
              <a:t>forEach</a:t>
            </a:r>
            <a:r>
              <a:rPr lang="en-US" sz="1200" dirty="0" smtClean="0"/>
              <a:t> method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();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set.forEach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(e -&gt; </a:t>
            </a:r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System.out.print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e.toLowerCase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() + " "));</a:t>
            </a:r>
          </a:p>
          <a:p>
            <a:pPr marL="0" indent="0">
              <a:buNone/>
            </a:pPr>
            <a:r>
              <a:rPr lang="en-US" sz="1200" dirty="0" smtClean="0"/>
              <a:t>  }</a:t>
            </a:r>
          </a:p>
          <a:p>
            <a:pPr marL="0" indent="0">
              <a:buNone/>
            </a:pPr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962400" y="3429000"/>
            <a:ext cx="46975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[San Francisco, New York, Paris, Beijing, London]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2362200" y="3613666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057400" y="2590800"/>
            <a:ext cx="12192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057400" y="2971800"/>
            <a:ext cx="1219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76600" y="2769893"/>
            <a:ext cx="14039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Added twice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267200" y="4191000"/>
            <a:ext cx="4225259" cy="590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cs typeface="Times New Roman" pitchFamily="18" charset="0"/>
              </a:rPr>
              <a:t>for (Object element: set)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cs typeface="Times New Roman" pitchFamily="18" charset="0"/>
              </a:rPr>
              <a:t>  </a:t>
            </a:r>
            <a:r>
              <a:rPr lang="en-US" altLang="en-US" dirty="0" err="1" smtClean="0">
                <a:cs typeface="Times New Roman" pitchFamily="18" charset="0"/>
              </a:rPr>
              <a:t>System.out.print</a:t>
            </a:r>
            <a:r>
              <a:rPr lang="en-US" altLang="en-US" dirty="0" smtClean="0">
                <a:cs typeface="Times New Roman" pitchFamily="18" charset="0"/>
              </a:rPr>
              <a:t>(</a:t>
            </a:r>
            <a:r>
              <a:rPr lang="en-US" altLang="en-US" dirty="0" err="1" smtClean="0">
                <a:cs typeface="Times New Roman" pitchFamily="18" charset="0"/>
              </a:rPr>
              <a:t>element.toString</a:t>
            </a:r>
            <a:r>
              <a:rPr lang="en-US" altLang="en-US" dirty="0" smtClean="0">
                <a:cs typeface="Times New Roman" pitchFamily="18" charset="0"/>
              </a:rPr>
              <a:t>() + " ");</a:t>
            </a:r>
          </a:p>
        </p:txBody>
      </p:sp>
      <p:cxnSp>
        <p:nvCxnSpPr>
          <p:cNvPr id="27" name="Straight Arrow Connector 26"/>
          <p:cNvCxnSpPr>
            <a:stCxn id="25" idx="1"/>
          </p:cNvCxnSpPr>
          <p:nvPr/>
        </p:nvCxnSpPr>
        <p:spPr>
          <a:xfrm flipH="1" flipV="1">
            <a:off x="3429000" y="4486465"/>
            <a:ext cx="8382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95600" y="6019800"/>
            <a:ext cx="587026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Lambda Expression replacing the Inner class Implementation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0"/>
          </p:cNvCxnSpPr>
          <p:nvPr/>
        </p:nvCxnSpPr>
        <p:spPr>
          <a:xfrm flipH="1" flipV="1">
            <a:off x="1981200" y="5791200"/>
            <a:ext cx="3849531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81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LinkedHashSet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Extends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HashSet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with a linked-list implementation.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Supports the order </a:t>
            </a:r>
            <a:r>
              <a:rPr lang="en-US" dirty="0" smtClean="0"/>
              <a:t>of the elements in which they are entered.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If you don’t need to main the order of the elements then use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HashSet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en-US" dirty="0" smtClean="0"/>
              <a:t>(which is more efficient)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63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java.util</a:t>
            </a:r>
            <a:r>
              <a:rPr lang="en-US" dirty="0" smtClean="0"/>
              <a:t>.*;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TestLinkedHashSet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// Create a hash set</a:t>
            </a:r>
          </a:p>
          <a:p>
            <a:pPr marL="0" indent="0">
              <a:buNone/>
            </a:pPr>
            <a:r>
              <a:rPr lang="en-US" dirty="0" smtClean="0"/>
              <a:t>    Set&lt;String&gt; set = new </a:t>
            </a:r>
            <a:r>
              <a:rPr lang="en-US" dirty="0" err="1" smtClean="0"/>
              <a:t>LinkedHashSet</a:t>
            </a:r>
            <a:r>
              <a:rPr lang="en-US" dirty="0" smtClean="0"/>
              <a:t>&lt;&gt;();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// Add strings to the set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set.add</a:t>
            </a:r>
            <a:r>
              <a:rPr lang="en-US" dirty="0" smtClean="0"/>
              <a:t>("London");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set.add</a:t>
            </a:r>
            <a:r>
              <a:rPr lang="en-US" dirty="0" smtClean="0"/>
              <a:t>("Paris");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set.add</a:t>
            </a:r>
            <a:r>
              <a:rPr lang="en-US" dirty="0" smtClean="0"/>
              <a:t>("New York");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set.add</a:t>
            </a:r>
            <a:r>
              <a:rPr lang="en-US" dirty="0" smtClean="0"/>
              <a:t>("San Francisco");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set.add</a:t>
            </a:r>
            <a:r>
              <a:rPr lang="en-US" dirty="0" smtClean="0"/>
              <a:t>("Beijing");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set.add</a:t>
            </a:r>
            <a:r>
              <a:rPr lang="en-US" dirty="0" smtClean="0"/>
              <a:t>("New York");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(set);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// Display the elements in the hash set</a:t>
            </a:r>
          </a:p>
          <a:p>
            <a:pPr marL="0" indent="0">
              <a:buNone/>
            </a:pPr>
            <a:r>
              <a:rPr lang="en-US" dirty="0" smtClean="0"/>
              <a:t>    for (String elements: set)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System.out.print</a:t>
            </a:r>
            <a:r>
              <a:rPr lang="en-US" dirty="0" smtClean="0"/>
              <a:t>(</a:t>
            </a:r>
            <a:r>
              <a:rPr lang="en-US" dirty="0" err="1" smtClean="0"/>
              <a:t>elements.toLowerCase</a:t>
            </a:r>
            <a:r>
              <a:rPr lang="en-US" dirty="0" smtClean="0"/>
              <a:t>() + " ");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2400" y="2666999"/>
            <a:ext cx="4695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 </a:t>
            </a:r>
          </a:p>
          <a:p>
            <a:r>
              <a:rPr lang="en-US" dirty="0" smtClean="0"/>
              <a:t>[</a:t>
            </a:r>
            <a:r>
              <a:rPr lang="en-US" dirty="0"/>
              <a:t>London, Paris, New York, San Francisco, Beijing]</a:t>
            </a:r>
          </a:p>
          <a:p>
            <a:r>
              <a:rPr lang="en-US" dirty="0" err="1"/>
              <a:t>london</a:t>
            </a:r>
            <a:r>
              <a:rPr lang="en-US" dirty="0"/>
              <a:t> </a:t>
            </a:r>
            <a:r>
              <a:rPr lang="en-US" dirty="0" err="1"/>
              <a:t>paris</a:t>
            </a:r>
            <a:r>
              <a:rPr lang="en-US" dirty="0"/>
              <a:t> new </a:t>
            </a:r>
            <a:r>
              <a:rPr lang="en-US" dirty="0" err="1"/>
              <a:t>york</a:t>
            </a:r>
            <a:r>
              <a:rPr lang="en-US" dirty="0"/>
              <a:t> san </a:t>
            </a:r>
            <a:r>
              <a:rPr lang="en-US" dirty="0" err="1"/>
              <a:t>francisco</a:t>
            </a:r>
            <a:r>
              <a:rPr lang="en-US" dirty="0"/>
              <a:t> </a:t>
            </a:r>
            <a:r>
              <a:rPr lang="en-US" dirty="0" err="1"/>
              <a:t>beijing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2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Guarantees</a:t>
            </a:r>
            <a:r>
              <a:rPr lang="en-US" dirty="0" smtClean="0"/>
              <a:t> that the elements in the set are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sorted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first() and last() methods, return the first and last elements in the set.</a:t>
            </a:r>
          </a:p>
        </p:txBody>
      </p:sp>
    </p:spTree>
    <p:extLst>
      <p:ext uri="{BB962C8B-B14F-4D97-AF65-F5344CB8AC3E}">
        <p14:creationId xmlns:p14="http://schemas.microsoft.com/office/powerpoint/2010/main" val="397888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488</Words>
  <Application>Microsoft Office PowerPoint</Application>
  <PresentationFormat>On-screen Show (4:3)</PresentationFormat>
  <Paragraphs>87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Times New Roman</vt:lpstr>
      <vt:lpstr>Office Theme</vt:lpstr>
      <vt:lpstr>Picture</vt:lpstr>
      <vt:lpstr>Java Collection Framework</vt:lpstr>
      <vt:lpstr>Set Interface</vt:lpstr>
      <vt:lpstr>PowerPoint Presentation</vt:lpstr>
      <vt:lpstr>Implementation of Set</vt:lpstr>
      <vt:lpstr>HashSet</vt:lpstr>
      <vt:lpstr>PowerPoint Presentation</vt:lpstr>
      <vt:lpstr>LinkedHashSet</vt:lpstr>
      <vt:lpstr>PowerPoint Presentation</vt:lpstr>
      <vt:lpstr>TreeSet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Collection Framework</dc:title>
  <dc:creator>m_gurru007@hotmail.com</dc:creator>
  <cp:lastModifiedBy>jongkuk lee</cp:lastModifiedBy>
  <cp:revision>19</cp:revision>
  <dcterms:created xsi:type="dcterms:W3CDTF">2017-12-04T14:09:49Z</dcterms:created>
  <dcterms:modified xsi:type="dcterms:W3CDTF">2017-12-27T19:54:33Z</dcterms:modified>
</cp:coreProperties>
</file>