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9" r:id="rId20"/>
    <p:sldId id="283" r:id="rId21"/>
    <p:sldId id="284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518D-7FFA-4CF9-B34B-9EEC3D26CB3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2FF9-04DF-41FA-B933-CF116C46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Since no constructor is explicitly defined in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’s default no-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constructor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 defined implicitly. Since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Apple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 a subclass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Fruit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’s default constructor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automatically invokes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Fruit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’s no-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constructor. However,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Fruit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does not have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no-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constructor, because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Fruit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has an explicit constructor defined. Therefore,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program cannot be compiled.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58FEA-DF33-4A4D-B40B-1725645CE32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9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98778"/>
            <a:ext cx="8083552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124" y="1322320"/>
            <a:ext cx="7260590" cy="308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607172"/>
            <a:ext cx="40646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607172"/>
            <a:ext cx="2038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66691"/>
            <a:ext cx="41395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5" dirty="0"/>
              <a:t>Lecture</a:t>
            </a:r>
            <a:r>
              <a:rPr sz="3600" spc="-55" dirty="0"/>
              <a:t> </a:t>
            </a:r>
            <a:r>
              <a:rPr sz="3600" spc="-5" dirty="0"/>
              <a:t>3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23076" y="2667000"/>
            <a:ext cx="589534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Object-Oriented</a:t>
            </a:r>
            <a:r>
              <a:rPr sz="40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Concepts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2 –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Inheritance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676174" y="381000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Updated By: </a:t>
            </a:r>
            <a:r>
              <a:rPr lang="en-US" sz="1100" dirty="0" err="1" smtClean="0"/>
              <a:t>Mahboob</a:t>
            </a:r>
            <a:r>
              <a:rPr lang="en-US" sz="1100" dirty="0" smtClean="0"/>
              <a:t> Ali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09" name="AutoShape 5"/>
          <p:cNvSpPr>
            <a:spLocks noChangeArrowheads="1"/>
          </p:cNvSpPr>
          <p:nvPr/>
        </p:nvSpPr>
        <p:spPr bwMode="auto">
          <a:xfrm>
            <a:off x="5562600" y="2362200"/>
            <a:ext cx="3124200" cy="685800"/>
          </a:xfrm>
          <a:prstGeom prst="wedgeRoundRectCallout">
            <a:avLst>
              <a:gd name="adj1" fmla="val -94769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3. Invoke Employee’s no-arg constructor</a:t>
            </a: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57200" y="31242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6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933" name="AutoShape 5"/>
          <p:cNvSpPr>
            <a:spLocks noChangeArrowheads="1"/>
          </p:cNvSpPr>
          <p:nvPr/>
        </p:nvSpPr>
        <p:spPr bwMode="auto">
          <a:xfrm>
            <a:off x="5257800" y="25146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4. Invoke Employee(String) constructor</a:t>
            </a: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57" name="AutoShape 5"/>
          <p:cNvSpPr>
            <a:spLocks noChangeArrowheads="1"/>
          </p:cNvSpPr>
          <p:nvPr/>
        </p:nvSpPr>
        <p:spPr bwMode="auto">
          <a:xfrm>
            <a:off x="5257800" y="4648200"/>
            <a:ext cx="3352800" cy="685800"/>
          </a:xfrm>
          <a:prstGeom prst="wedgeRoundRectCallout">
            <a:avLst>
              <a:gd name="adj1" fmla="val -81773"/>
              <a:gd name="adj2" fmla="val 902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5. Invoke Person() constructor</a:t>
            </a:r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457200" y="54864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62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5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1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6. Execute println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685800" y="5715000"/>
            <a:ext cx="70104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005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7310"/>
              <a:gd name="adj2" fmla="val -103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7. Execute println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685800" y="4419600"/>
            <a:ext cx="70104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228600" y="808037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71449"/>
              <a:gd name="adj2" fmla="val -2187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8. Execute println</a:t>
            </a:r>
          </a:p>
        </p:txBody>
      </p:sp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2" name="Rectangle 8"/>
          <p:cNvSpPr>
            <a:spLocks noChangeArrowheads="1"/>
          </p:cNvSpPr>
          <p:nvPr/>
        </p:nvSpPr>
        <p:spPr bwMode="auto">
          <a:xfrm>
            <a:off x="685800" y="3581400"/>
            <a:ext cx="70104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 dirty="0"/>
              <a:t>Trace Execution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53" name="AutoShape 5"/>
          <p:cNvSpPr>
            <a:spLocks noChangeArrowheads="1"/>
          </p:cNvSpPr>
          <p:nvPr/>
        </p:nvSpPr>
        <p:spPr bwMode="auto">
          <a:xfrm>
            <a:off x="5410200" y="2590800"/>
            <a:ext cx="3352800" cy="685800"/>
          </a:xfrm>
          <a:prstGeom prst="wedgeRoundRectCallout">
            <a:avLst>
              <a:gd name="adj1" fmla="val -60083"/>
              <a:gd name="adj2" fmla="val -8541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9. Execute println</a:t>
            </a:r>
          </a:p>
        </p:txBody>
      </p:sp>
      <p:sp>
        <p:nvSpPr>
          <p:cNvPr id="386055" name="Rectangle 7"/>
          <p:cNvSpPr>
            <a:spLocks noChangeArrowheads="1"/>
          </p:cNvSpPr>
          <p:nvPr/>
        </p:nvSpPr>
        <p:spPr bwMode="auto">
          <a:xfrm>
            <a:off x="685800" y="2057400"/>
            <a:ext cx="70104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56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7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009741CE-2140-46E6-915F-0B2DA623F02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738664"/>
          </a:xfrm>
          <a:noFill/>
          <a:ln/>
        </p:spPr>
        <p:txBody>
          <a:bodyPr/>
          <a:lstStyle/>
          <a:p>
            <a:pPr algn="ctr"/>
            <a:r>
              <a:rPr lang="en-US" altLang="en-US" sz="2400" dirty="0"/>
              <a:t>Example on the Impact of a Superclass without no-</a:t>
            </a:r>
            <a:r>
              <a:rPr lang="en-US" altLang="en-US" sz="2400" dirty="0" err="1"/>
              <a:t>arg</a:t>
            </a:r>
            <a:r>
              <a:rPr lang="en-US" altLang="en-US" sz="2400" dirty="0"/>
              <a:t> Constructor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610600" cy="21637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System.out.println("Fruit's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cs typeface="Times New Roman" pitchFamily="18" charset="0"/>
              </a:rPr>
              <a:t>Find out the errors in the program:</a:t>
            </a:r>
            <a:r>
              <a:rPr lang="en-US" altLang="en-US" sz="2800" i="1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7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3" y="381000"/>
            <a:ext cx="8083552" cy="430887"/>
          </a:xfrm>
        </p:spPr>
        <p:txBody>
          <a:bodyPr/>
          <a:lstStyle/>
          <a:p>
            <a:r>
              <a:rPr lang="en-US" sz="2800" dirty="0" smtClean="0"/>
              <a:t>Subclass and its uses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24" y="914400"/>
            <a:ext cx="7886076" cy="5539978"/>
          </a:xfrm>
        </p:spPr>
        <p:txBody>
          <a:bodyPr/>
          <a:lstStyle/>
          <a:p>
            <a:r>
              <a:rPr lang="en-US" sz="2000" dirty="0"/>
              <a:t>A subclass </a:t>
            </a:r>
            <a:r>
              <a:rPr lang="en-US" sz="2000" dirty="0">
                <a:solidFill>
                  <a:srgbClr val="00B050"/>
                </a:solidFill>
              </a:rPr>
              <a:t>inherits all of the </a:t>
            </a:r>
            <a:r>
              <a:rPr lang="en-US" sz="2000" i="1" dirty="0">
                <a:solidFill>
                  <a:srgbClr val="00B050"/>
                </a:solidFill>
              </a:rPr>
              <a:t>public</a:t>
            </a:r>
            <a:r>
              <a:rPr lang="en-US" sz="2000" dirty="0">
                <a:solidFill>
                  <a:srgbClr val="00B050"/>
                </a:solidFill>
              </a:rPr>
              <a:t> and </a:t>
            </a:r>
            <a:r>
              <a:rPr lang="en-US" sz="2000" i="1" dirty="0">
                <a:solidFill>
                  <a:srgbClr val="00B050"/>
                </a:solidFill>
              </a:rPr>
              <a:t>protected</a:t>
            </a:r>
            <a:r>
              <a:rPr lang="en-US" sz="2000" dirty="0"/>
              <a:t> members of its parent, no matter what package the subclass is in. </a:t>
            </a:r>
            <a:r>
              <a:rPr lang="en-US" sz="2000" dirty="0">
                <a:solidFill>
                  <a:srgbClr val="00B050"/>
                </a:solidFill>
              </a:rPr>
              <a:t>If </a:t>
            </a:r>
            <a:r>
              <a:rPr lang="en-US" sz="2000" dirty="0"/>
              <a:t>the subclass is in the </a:t>
            </a:r>
            <a:r>
              <a:rPr lang="en-US" sz="2000" dirty="0">
                <a:solidFill>
                  <a:srgbClr val="00B050"/>
                </a:solidFill>
              </a:rPr>
              <a:t>same package </a:t>
            </a:r>
            <a:r>
              <a:rPr lang="en-US" sz="2000" dirty="0"/>
              <a:t>as its parent, it also </a:t>
            </a:r>
            <a:r>
              <a:rPr lang="en-US" sz="2000" dirty="0">
                <a:solidFill>
                  <a:srgbClr val="00B050"/>
                </a:solidFill>
              </a:rPr>
              <a:t>inherits the </a:t>
            </a:r>
            <a:r>
              <a:rPr lang="en-US" sz="2000" i="1" dirty="0">
                <a:solidFill>
                  <a:srgbClr val="00B050"/>
                </a:solidFill>
              </a:rPr>
              <a:t>package-private</a:t>
            </a:r>
            <a:r>
              <a:rPr lang="en-US" sz="2000" dirty="0">
                <a:solidFill>
                  <a:srgbClr val="00B050"/>
                </a:solidFill>
              </a:rPr>
              <a:t> members </a:t>
            </a:r>
            <a:r>
              <a:rPr lang="en-US" sz="2000" dirty="0"/>
              <a:t>of the parent. You can use the inherited members as is, replace them, hide them, or supplement them with new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Inherited </a:t>
            </a:r>
            <a:r>
              <a:rPr lang="en-US" sz="2000" dirty="0"/>
              <a:t>fields can be used </a:t>
            </a:r>
            <a:r>
              <a:rPr lang="en-US" sz="2000" dirty="0" smtClean="0"/>
              <a:t>directly.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Declaring </a:t>
            </a:r>
            <a:r>
              <a:rPr lang="en-US" sz="2000" dirty="0"/>
              <a:t>a field in the subclass with the same name as </a:t>
            </a:r>
            <a:r>
              <a:rPr lang="en-US" sz="2000" dirty="0" smtClean="0"/>
              <a:t>in </a:t>
            </a:r>
            <a:r>
              <a:rPr lang="en-US" sz="2000" dirty="0"/>
              <a:t>the superclass, thus </a:t>
            </a:r>
            <a:r>
              <a:rPr lang="en-US" sz="2000" b="1" i="1" dirty="0"/>
              <a:t>hiding</a:t>
            </a:r>
            <a:r>
              <a:rPr lang="en-US" sz="2000" dirty="0"/>
              <a:t> it (not recommended).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Declaring </a:t>
            </a:r>
            <a:r>
              <a:rPr lang="en-US" sz="2000" dirty="0"/>
              <a:t>new fields in the subclass that are not in the superclass.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inherited methods can be used directly as they 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write a new </a:t>
            </a:r>
            <a:r>
              <a:rPr lang="en-US" sz="2000" b="1" i="1" dirty="0"/>
              <a:t>instance</a:t>
            </a:r>
            <a:r>
              <a:rPr lang="en-US" sz="2000" dirty="0"/>
              <a:t> method in the subclass that has the same signature as the one in the superclass, thus </a:t>
            </a:r>
            <a:r>
              <a:rPr lang="en-US" sz="2000" b="1" i="1" dirty="0"/>
              <a:t>overriding</a:t>
            </a:r>
            <a:r>
              <a:rPr lang="en-US" sz="2000" dirty="0"/>
              <a:t> 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write a new </a:t>
            </a:r>
            <a:r>
              <a:rPr lang="en-US" sz="2000" b="1" i="1" dirty="0"/>
              <a:t>static</a:t>
            </a:r>
            <a:r>
              <a:rPr lang="en-US" sz="2000" dirty="0"/>
              <a:t> method in the subclass that has the same signature as the one in the superclass, thus </a:t>
            </a:r>
            <a:r>
              <a:rPr lang="en-US" sz="2000" i="1" dirty="0"/>
              <a:t>hiding</a:t>
            </a:r>
            <a:r>
              <a:rPr lang="en-US" sz="2000" dirty="0"/>
              <a:t> 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declare new methods in the subclass that are not in the superclass.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write a subclass constructor that invokes the constructor of the superclass, either implicitly or by using the keyword super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09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Overriding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533" y="1247137"/>
            <a:ext cx="8222615" cy="4429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Definition:</a:t>
            </a:r>
            <a:endParaRPr sz="2000" dirty="0">
              <a:latin typeface="Arial"/>
              <a:cs typeface="Arial"/>
            </a:endParaRPr>
          </a:p>
          <a:p>
            <a:pPr marL="316865" marR="419734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Replacing the superclass’s implementation with a new method in a  subclass is called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overriding</a:t>
            </a:r>
            <a:r>
              <a:rPr sz="2000" i="1" spc="-5" dirty="0" smtClean="0">
                <a:latin typeface="Arial"/>
                <a:cs typeface="Arial"/>
              </a:rPr>
              <a:t>.</a:t>
            </a:r>
            <a:endParaRPr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717550" lvl="1" indent="-247650">
              <a:lnSpc>
                <a:spcPct val="100000"/>
              </a:lnSpc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Arial"/>
                <a:cs typeface="Arial"/>
              </a:rPr>
              <a:t>The signature should be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identical.</a:t>
            </a:r>
            <a:endParaRPr sz="2000" dirty="0">
              <a:latin typeface="Arial"/>
              <a:cs typeface="Arial"/>
            </a:endParaRPr>
          </a:p>
          <a:p>
            <a:pPr marL="717550" lvl="1" indent="-247650">
              <a:lnSpc>
                <a:spcPct val="100000"/>
              </a:lnSpc>
              <a:spcBef>
                <a:spcPts val="375"/>
              </a:spcBef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Arial"/>
                <a:cs typeface="Arial"/>
              </a:rPr>
              <a:t>Only accessible non-static method can be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overridden.</a:t>
            </a:r>
            <a:endParaRPr sz="2000" dirty="0">
              <a:latin typeface="Arial"/>
              <a:cs typeface="Arial"/>
            </a:endParaRPr>
          </a:p>
          <a:p>
            <a:pPr marL="717550" marR="5080" lvl="1" indent="-247650">
              <a:lnSpc>
                <a:spcPts val="2380"/>
              </a:lnSpc>
              <a:spcBef>
                <a:spcPts val="470"/>
              </a:spcBef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Arial"/>
                <a:cs typeface="Arial"/>
              </a:rPr>
              <a:t>Access modifier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could be different in overridden method as long as  the subclass modifier is less restrictive than the</a:t>
            </a:r>
            <a:r>
              <a:rPr sz="20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superclass.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7550" marR="582295" lvl="1" indent="-247650">
              <a:lnSpc>
                <a:spcPts val="2380"/>
              </a:lnSpc>
              <a:spcBef>
                <a:spcPts val="420"/>
              </a:spcBef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Arial"/>
                <a:cs typeface="Arial"/>
              </a:rPr>
              <a:t>A subclass can change whether a parameter in an overridden  method is final </a:t>
            </a:r>
            <a:r>
              <a:rPr sz="2000" dirty="0">
                <a:latin typeface="Arial"/>
                <a:cs typeface="Arial"/>
              </a:rPr>
              <a:t>( 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final is not part of method</a:t>
            </a:r>
            <a:r>
              <a:rPr sz="2000" spc="9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signature</a:t>
            </a:r>
            <a:r>
              <a:rPr sz="2000" spc="-5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717550" lvl="1" indent="-247650">
              <a:lnSpc>
                <a:spcPct val="100000"/>
              </a:lnSpc>
              <a:spcBef>
                <a:spcPts val="320"/>
              </a:spcBef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Arial"/>
                <a:cs typeface="Arial"/>
              </a:rPr>
              <a:t>Fields cannot be overridden; they can only 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hidden.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super acts as a reference accessing fields and method of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superclass.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931" y="5641325"/>
            <a:ext cx="66484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000" spc="-5" dirty="0">
                <a:latin typeface="Arial"/>
                <a:cs typeface="Arial"/>
              </a:rPr>
              <a:t>Ex</a:t>
            </a:r>
            <a:r>
              <a:rPr sz="2000" b="1" i="1" spc="-5" dirty="0">
                <a:solidFill>
                  <a:srgbClr val="0000CC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5180" y="5666725"/>
            <a:ext cx="279082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0000CC"/>
                </a:solidFill>
                <a:latin typeface="Consolas"/>
                <a:cs typeface="Consolas"/>
              </a:rPr>
              <a:t>super.superclassField</a:t>
            </a:r>
            <a:r>
              <a:rPr sz="180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Classes – Segment 2 – Inheritance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5658" y="1744214"/>
            <a:ext cx="7185659" cy="398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In this segment you will be learning</a:t>
            </a:r>
            <a:r>
              <a:rPr sz="2400" b="1" spc="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Inheritance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▪"/>
            </a:pPr>
            <a:endParaRPr sz="27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Overriding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▪"/>
            </a:pPr>
            <a:endParaRPr sz="27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Final Methods and Classes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▪"/>
            </a:pPr>
            <a:endParaRPr sz="27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Implementing and Extending Interfaces with Default</a:t>
            </a:r>
            <a:r>
              <a:rPr sz="2000" spc="1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▪"/>
            </a:pPr>
            <a:endParaRPr sz="27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Abstract</a:t>
            </a:r>
            <a:r>
              <a:rPr sz="2000" spc="-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19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Override Private methods from the super class?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instance method </a:t>
            </a:r>
            <a:r>
              <a:rPr lang="en-US" sz="2000" dirty="0">
                <a:solidFill>
                  <a:srgbClr val="00B050"/>
                </a:solidFill>
              </a:rPr>
              <a:t>can be overridden </a:t>
            </a:r>
            <a:r>
              <a:rPr lang="en-US" sz="2000" dirty="0"/>
              <a:t>only </a:t>
            </a:r>
            <a:r>
              <a:rPr lang="en-US" sz="2000" dirty="0">
                <a:solidFill>
                  <a:srgbClr val="00B050"/>
                </a:solidFill>
              </a:rPr>
              <a:t>if it is accessible</a:t>
            </a:r>
            <a:r>
              <a:rPr lang="en-US" sz="2000" dirty="0"/>
              <a:t>. Thus a private method </a:t>
            </a:r>
            <a:r>
              <a:rPr lang="en-US" sz="2000" dirty="0" smtClean="0"/>
              <a:t>cannot be </a:t>
            </a:r>
            <a:r>
              <a:rPr lang="en-US" sz="2000" dirty="0"/>
              <a:t>overridden, because it is not accessible outside its own class. 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method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defined in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subclass is private in its superclass, the two methods are completely unrelated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662535"/>
            <a:ext cx="701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Override Static methods from the super class?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2004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Like an instance method, a static method can be inherited. However, a static </a:t>
            </a:r>
            <a:r>
              <a:rPr lang="en-US" sz="2000" dirty="0" smtClean="0"/>
              <a:t>method cannot </a:t>
            </a:r>
            <a:r>
              <a:rPr lang="en-US" sz="2000" dirty="0"/>
              <a:t>be overridden.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static method defined in the superclass is redefined in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 subclass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the method defined in the superclass is hidden.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hidden static methods</a:t>
            </a:r>
          </a:p>
          <a:p>
            <a:r>
              <a:rPr lang="en-US" sz="2000" dirty="0"/>
              <a:t>can be invoked using the syntax </a:t>
            </a:r>
            <a:r>
              <a:rPr lang="en-US" sz="2000" b="1" dirty="0" err="1"/>
              <a:t>SuperClassName.staticMethodName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99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4DEC4298-DA77-4C46-96E2-2F2D2AFA116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dirty="0"/>
              <a:t>Overriding vs. Overloading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28600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2244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0" y="1143000"/>
          <a:ext cx="91440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icture" r:id="rId3" imgW="5757567" imgH="2150417" progId="Word.Picture.8">
                  <p:embed/>
                </p:oleObj>
              </mc:Choice>
              <mc:Fallback>
                <p:oleObj name="Picture" r:id="rId3" imgW="5757567" imgH="215041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4092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6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Overriding and Hiding </a:t>
            </a:r>
            <a:r>
              <a:rPr dirty="0"/>
              <a:t>-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622" y="1323337"/>
            <a:ext cx="507682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class Base</a:t>
            </a:r>
            <a:r>
              <a:rPr sz="1400" b="1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69265">
              <a:lnSpc>
                <a:spcPts val="1650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public String s =</a:t>
            </a:r>
            <a:r>
              <a:rPr sz="14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“X”;</a:t>
            </a:r>
            <a:endParaRPr sz="1400" dirty="0">
              <a:latin typeface="Consolas"/>
              <a:cs typeface="Consolas"/>
            </a:endParaRPr>
          </a:p>
          <a:p>
            <a:pPr marL="469265">
              <a:lnSpc>
                <a:spcPts val="1664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public void show() { System.out.println(s); }</a:t>
            </a:r>
            <a:r>
              <a:rPr sz="1400" b="1" spc="-13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622" y="2172200"/>
            <a:ext cx="4881245" cy="190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2025650" indent="-457200">
              <a:lnSpc>
                <a:spcPts val="1650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class Extended extends Base</a:t>
            </a:r>
            <a:r>
              <a:rPr sz="14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{  public String s =</a:t>
            </a:r>
            <a:r>
              <a:rPr sz="14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“Y”;</a:t>
            </a:r>
            <a:endParaRPr sz="1400" dirty="0">
              <a:latin typeface="Consolas"/>
              <a:cs typeface="Consolas"/>
            </a:endParaRPr>
          </a:p>
          <a:p>
            <a:pPr marL="469265" marR="5080">
              <a:lnSpc>
                <a:spcPts val="1650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public void show() { System.out.println(s);</a:t>
            </a:r>
            <a:r>
              <a:rPr sz="1400" b="1" spc="-1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}  public static void main(String[] args)</a:t>
            </a:r>
            <a:r>
              <a:rPr sz="1400" b="1" spc="-1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926465" marR="1209040">
              <a:lnSpc>
                <a:spcPts val="1650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Extended e = new</a:t>
            </a:r>
            <a:r>
              <a:rPr sz="14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Extended();  Base b =</a:t>
            </a:r>
            <a:r>
              <a:rPr sz="1400" b="1" spc="-114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e;</a:t>
            </a:r>
            <a:endParaRPr sz="1400" dirty="0">
              <a:latin typeface="Consolas"/>
              <a:cs typeface="Consolas"/>
            </a:endParaRPr>
          </a:p>
          <a:p>
            <a:pPr marL="926465">
              <a:lnSpc>
                <a:spcPts val="1585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b.show();</a:t>
            </a:r>
            <a:endParaRPr sz="1400" dirty="0">
              <a:latin typeface="Consolas"/>
              <a:cs typeface="Consolas"/>
            </a:endParaRPr>
          </a:p>
          <a:p>
            <a:pPr marL="926465">
              <a:lnSpc>
                <a:spcPts val="1650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e.show();</a:t>
            </a:r>
            <a:endParaRPr sz="1400" dirty="0">
              <a:latin typeface="Consolas"/>
              <a:cs typeface="Consolas"/>
            </a:endParaRPr>
          </a:p>
          <a:p>
            <a:pPr marL="926465">
              <a:lnSpc>
                <a:spcPts val="1664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System.out.println(b.s + “ “ + e.s);</a:t>
            </a:r>
            <a:r>
              <a:rPr sz="1400" b="1" spc="-13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323" y="4012429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6322" y="4674517"/>
            <a:ext cx="6852920" cy="204470"/>
          </a:xfrm>
          <a:custGeom>
            <a:avLst/>
            <a:gdLst/>
            <a:ahLst/>
            <a:cxnLst/>
            <a:rect l="l" t="t" r="r" b="b"/>
            <a:pathLst>
              <a:path w="6852920" h="204470">
                <a:moveTo>
                  <a:pt x="0" y="0"/>
                </a:moveTo>
                <a:lnTo>
                  <a:pt x="6852576" y="0"/>
                </a:lnTo>
                <a:lnTo>
                  <a:pt x="6852576" y="204339"/>
                </a:lnTo>
                <a:lnTo>
                  <a:pt x="0" y="20433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6322" y="4848510"/>
            <a:ext cx="2024380" cy="204470"/>
          </a:xfrm>
          <a:custGeom>
            <a:avLst/>
            <a:gdLst/>
            <a:ahLst/>
            <a:cxnLst/>
            <a:rect l="l" t="t" r="r" b="b"/>
            <a:pathLst>
              <a:path w="2024380" h="204470">
                <a:moveTo>
                  <a:pt x="0" y="0"/>
                </a:moveTo>
                <a:lnTo>
                  <a:pt x="2024201" y="0"/>
                </a:lnTo>
                <a:lnTo>
                  <a:pt x="2024201" y="204339"/>
                </a:lnTo>
                <a:lnTo>
                  <a:pt x="0" y="20433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3622" y="4248906"/>
            <a:ext cx="6874509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2005" algn="l"/>
              </a:tabLst>
            </a:pPr>
            <a:r>
              <a:rPr sz="1400" spc="-5" dirty="0">
                <a:latin typeface="Arial"/>
                <a:cs typeface="Arial"/>
              </a:rPr>
              <a:t>Results:	</a:t>
            </a:r>
            <a:r>
              <a:rPr sz="1400" b="1" spc="-5" dirty="0">
                <a:latin typeface="Arial"/>
                <a:cs typeface="Arial"/>
              </a:rPr>
              <a:t>Y  Y X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sz="1400" b="1" spc="-5" dirty="0">
                <a:latin typeface="Arial"/>
                <a:cs typeface="Arial"/>
              </a:rPr>
              <a:t>When invoke a method on an object, the actual class of the object governs which  implementation 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used.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76322" y="5265066"/>
            <a:ext cx="5402580" cy="2044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spc="-5" dirty="0">
                <a:latin typeface="Arial"/>
                <a:cs typeface="Arial"/>
              </a:rPr>
              <a:t>When access a field the declared type of the referenced is</a:t>
            </a:r>
            <a:r>
              <a:rPr sz="1400" b="1" spc="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Final Methods and</a:t>
            </a:r>
            <a:r>
              <a:rPr spc="-35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324" y="1246120"/>
            <a:ext cx="5156200" cy="32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A method could be declared as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33CC"/>
                </a:solidFill>
                <a:latin typeface="Consolas"/>
                <a:cs typeface="Consolas"/>
              </a:rPr>
              <a:t>final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713740" lvl="1" indent="-252095">
              <a:lnSpc>
                <a:spcPct val="100000"/>
              </a:lnSpc>
              <a:buChar char="•"/>
              <a:tabLst>
                <a:tab pos="713105" algn="l"/>
                <a:tab pos="713740" algn="l"/>
              </a:tabLst>
            </a:pPr>
            <a:r>
              <a:rPr sz="1800" spc="-5" dirty="0">
                <a:latin typeface="Arial"/>
                <a:cs typeface="Arial"/>
              </a:rPr>
              <a:t>A final method </a:t>
            </a:r>
            <a:r>
              <a:rPr sz="1800" b="1" spc="-5" dirty="0">
                <a:latin typeface="Arial"/>
                <a:cs typeface="Arial"/>
              </a:rPr>
              <a:t>cannot be</a:t>
            </a:r>
            <a:r>
              <a:rPr sz="1800" b="1" dirty="0">
                <a:latin typeface="Arial"/>
                <a:cs typeface="Arial"/>
              </a:rPr>
              <a:t> overridden</a:t>
            </a:r>
            <a:r>
              <a:rPr sz="1800" dirty="0">
                <a:solidFill>
                  <a:srgbClr val="0033CC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spcBef>
                <a:spcPts val="5"/>
              </a:spcBef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A class could be declared as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33CC"/>
                </a:solidFill>
                <a:latin typeface="Consolas"/>
                <a:cs typeface="Consolas"/>
              </a:rPr>
              <a:t>final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885190" lvl="1" indent="-415290">
              <a:lnSpc>
                <a:spcPct val="100000"/>
              </a:lnSpc>
              <a:buClr>
                <a:srgbClr val="0033CC"/>
              </a:buClr>
              <a:buSzPct val="122222"/>
              <a:buChar char="•"/>
              <a:tabLst>
                <a:tab pos="884555" algn="l"/>
                <a:tab pos="885190" algn="l"/>
              </a:tabLst>
            </a:pPr>
            <a:r>
              <a:rPr sz="1800" spc="-5" dirty="0">
                <a:latin typeface="Arial"/>
                <a:cs typeface="Arial"/>
              </a:rPr>
              <a:t>A final class </a:t>
            </a:r>
            <a:r>
              <a:rPr sz="1800" b="1" spc="-5" dirty="0">
                <a:latin typeface="Arial"/>
                <a:cs typeface="Arial"/>
              </a:rPr>
              <a:t>cannot 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subclassed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Example: Immutable class like </a:t>
            </a:r>
            <a:r>
              <a:rPr sz="2200" b="1" i="1" dirty="0">
                <a:solidFill>
                  <a:srgbClr val="0033CC"/>
                </a:solidFill>
                <a:latin typeface="Consolas"/>
                <a:cs typeface="Consolas"/>
              </a:rPr>
              <a:t>String</a:t>
            </a:r>
            <a:r>
              <a:rPr sz="2200" b="1" i="1" spc="-55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Implementing /</a:t>
            </a:r>
            <a:r>
              <a:rPr spc="-50" dirty="0"/>
              <a:t> </a:t>
            </a:r>
            <a:r>
              <a:rPr spc="-5" dirty="0"/>
              <a:t>Extending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124" y="1322320"/>
            <a:ext cx="5592445" cy="311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Implementing Interface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82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 I { void m();</a:t>
            </a:r>
            <a:r>
              <a:rPr sz="18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27990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class A implements I { void m1()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 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r>
              <a:rPr sz="1800" b="1" spc="-14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spcBef>
                <a:spcPts val="1185"/>
              </a:spcBef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Extending Interface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427990" marR="5080">
              <a:lnSpc>
                <a:spcPts val="2620"/>
              </a:lnSpc>
              <a:spcBef>
                <a:spcPts val="15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 J extends I { void m2(int i);</a:t>
            </a:r>
            <a:r>
              <a:rPr sz="1800" b="1" spc="-14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  class A implements J</a:t>
            </a:r>
            <a:r>
              <a:rPr sz="18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88519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void m1()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26" y="4466329"/>
            <a:ext cx="264287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void m2(int i)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2" y="4799703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422" y="5454895"/>
            <a:ext cx="463550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Interface accepts multiple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inheritance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 X extends A, B, C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6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388" y="4654540"/>
            <a:ext cx="304800" cy="3683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587" y="4648190"/>
            <a:ext cx="304800" cy="37020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786" y="4648190"/>
            <a:ext cx="304800" cy="37020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4587" y="5562588"/>
            <a:ext cx="304800" cy="370205"/>
          </a:xfrm>
          <a:custGeom>
            <a:avLst/>
            <a:gdLst/>
            <a:ahLst/>
            <a:cxnLst/>
            <a:rect l="l" t="t" r="r" b="b"/>
            <a:pathLst>
              <a:path w="304800" h="370204">
                <a:moveTo>
                  <a:pt x="0" y="0"/>
                </a:moveTo>
                <a:lnTo>
                  <a:pt x="304799" y="0"/>
                </a:lnTo>
                <a:lnTo>
                  <a:pt x="304799" y="369874"/>
                </a:lnTo>
                <a:lnTo>
                  <a:pt x="0" y="36987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7612" y="5600274"/>
            <a:ext cx="177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42862" y="512846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24" y="43412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9637" y="51152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3224" y="13224"/>
                </a:moveTo>
                <a:lnTo>
                  <a:pt x="28374" y="13224"/>
                </a:lnTo>
                <a:lnTo>
                  <a:pt x="0" y="0"/>
                </a:lnTo>
                <a:lnTo>
                  <a:pt x="13224" y="28374"/>
                </a:lnTo>
                <a:lnTo>
                  <a:pt x="13224" y="1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6986" y="5061839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50074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6287" y="5043114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699" y="18724"/>
                </a:moveTo>
                <a:lnTo>
                  <a:pt x="21399" y="29424"/>
                </a:lnTo>
                <a:lnTo>
                  <a:pt x="10699" y="0"/>
                </a:lnTo>
                <a:lnTo>
                  <a:pt x="0" y="29424"/>
                </a:lnTo>
                <a:lnTo>
                  <a:pt x="10699" y="187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6986" y="5132539"/>
            <a:ext cx="287020" cy="430530"/>
          </a:xfrm>
          <a:custGeom>
            <a:avLst/>
            <a:gdLst/>
            <a:ahLst/>
            <a:cxnLst/>
            <a:rect l="l" t="t" r="r" b="b"/>
            <a:pathLst>
              <a:path w="287020" h="430529">
                <a:moveTo>
                  <a:pt x="0" y="430049"/>
                </a:moveTo>
                <a:lnTo>
                  <a:pt x="2866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48836" y="5116964"/>
            <a:ext cx="25400" cy="30480"/>
          </a:xfrm>
          <a:custGeom>
            <a:avLst/>
            <a:gdLst/>
            <a:ahLst/>
            <a:cxnLst/>
            <a:rect l="l" t="t" r="r" b="b"/>
            <a:pathLst>
              <a:path w="25400" h="30479">
                <a:moveTo>
                  <a:pt x="14849" y="15574"/>
                </a:moveTo>
                <a:lnTo>
                  <a:pt x="17824" y="30449"/>
                </a:lnTo>
                <a:lnTo>
                  <a:pt x="25224" y="0"/>
                </a:lnTo>
                <a:lnTo>
                  <a:pt x="0" y="18549"/>
                </a:lnTo>
                <a:lnTo>
                  <a:pt x="14849" y="155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Default and Static</a:t>
            </a:r>
            <a:r>
              <a:rPr spc="-3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124" y="1322320"/>
            <a:ext cx="7713980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Interface could contain Static Methods and Default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Methods</a:t>
            </a:r>
            <a:endParaRPr sz="2200" dirty="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1225"/>
              </a:spcBef>
            </a:pPr>
            <a:r>
              <a:rPr sz="1400" b="1" i="1" spc="-5" dirty="0">
                <a:latin typeface="Century Gothic"/>
                <a:cs typeface="Century Gothic"/>
              </a:rPr>
              <a:t>One can add new methods to an old interface, without breaking old</a:t>
            </a:r>
            <a:r>
              <a:rPr sz="1400" b="1" i="1" spc="155" dirty="0">
                <a:latin typeface="Century Gothic"/>
                <a:cs typeface="Century Gothic"/>
              </a:rPr>
              <a:t> </a:t>
            </a:r>
            <a:r>
              <a:rPr sz="1400" b="1" i="1" spc="-5" dirty="0">
                <a:latin typeface="Century Gothic"/>
                <a:cs typeface="Century Gothic"/>
              </a:rPr>
              <a:t>code</a:t>
            </a:r>
            <a:endParaRPr sz="1400" dirty="0">
              <a:latin typeface="Century Gothic"/>
              <a:cs typeface="Century Gothic"/>
            </a:endParaRPr>
          </a:p>
          <a:p>
            <a:pPr marL="42799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 I { void m();</a:t>
            </a:r>
            <a:r>
              <a:rPr sz="18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2417820"/>
            <a:ext cx="339597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class X implements I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7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124" y="3140325"/>
            <a:ext cx="3914140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Evolving the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200" b="1" spc="-7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885190" marR="1718945" indent="-457200">
              <a:lnSpc>
                <a:spcPts val="2550"/>
              </a:lnSpc>
              <a:spcBef>
                <a:spcPts val="130"/>
              </a:spcBef>
              <a:tabLst>
                <a:tab pos="2061210" algn="l"/>
              </a:tabLst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</a:t>
            </a:r>
            <a:r>
              <a:rPr sz="1800" b="1" spc="-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	{  void</a:t>
            </a:r>
            <a:r>
              <a:rPr sz="1800" b="1" spc="-10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m();</a:t>
            </a:r>
            <a:endParaRPr sz="1800" dirty="0">
              <a:latin typeface="Consolas"/>
              <a:cs typeface="Consolas"/>
            </a:endParaRPr>
          </a:p>
          <a:p>
            <a:pPr marL="1261110" marR="5080" indent="-376555">
              <a:lnSpc>
                <a:spcPts val="255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default String n(int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k){  if (k %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2)</a:t>
            </a:r>
            <a:endParaRPr sz="1800" dirty="0">
              <a:latin typeface="Consolas"/>
              <a:cs typeface="Consolas"/>
            </a:endParaRPr>
          </a:p>
          <a:p>
            <a:pPr marL="143192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return “It is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OK”;</a:t>
            </a:r>
            <a:endParaRPr sz="1800" dirty="0">
              <a:latin typeface="Consolas"/>
              <a:cs typeface="Consolas"/>
            </a:endParaRPr>
          </a:p>
          <a:p>
            <a:pPr marL="80391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422" y="5465814"/>
            <a:ext cx="3395979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class Y implements I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7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588" y="2590794"/>
            <a:ext cx="304800" cy="37020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8788" y="4571990"/>
            <a:ext cx="304800" cy="37020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788" y="5333989"/>
            <a:ext cx="304800" cy="370205"/>
          </a:xfrm>
          <a:custGeom>
            <a:avLst/>
            <a:gdLst/>
            <a:ahLst/>
            <a:cxnLst/>
            <a:rect l="l" t="t" r="r" b="b"/>
            <a:pathLst>
              <a:path w="304800" h="370204">
                <a:moveTo>
                  <a:pt x="0" y="0"/>
                </a:moveTo>
                <a:lnTo>
                  <a:pt x="304799" y="0"/>
                </a:lnTo>
                <a:lnTo>
                  <a:pt x="304799" y="369874"/>
                </a:lnTo>
                <a:lnTo>
                  <a:pt x="0" y="36987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1813" y="5371675"/>
            <a:ext cx="177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588" y="3505193"/>
            <a:ext cx="304800" cy="370205"/>
          </a:xfrm>
          <a:custGeom>
            <a:avLst/>
            <a:gdLst/>
            <a:ahLst/>
            <a:cxnLst/>
            <a:rect l="l" t="t" r="r" b="b"/>
            <a:pathLst>
              <a:path w="304800" h="370204">
                <a:moveTo>
                  <a:pt x="0" y="0"/>
                </a:moveTo>
                <a:lnTo>
                  <a:pt x="304799" y="0"/>
                </a:lnTo>
                <a:lnTo>
                  <a:pt x="304799" y="369874"/>
                </a:lnTo>
                <a:lnTo>
                  <a:pt x="0" y="36987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35613" y="3542879"/>
            <a:ext cx="177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1188" y="4974514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4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488" y="495579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699" y="18724"/>
                </a:moveTo>
                <a:lnTo>
                  <a:pt x="21399" y="29449"/>
                </a:lnTo>
                <a:lnTo>
                  <a:pt x="10699" y="0"/>
                </a:lnTo>
                <a:lnTo>
                  <a:pt x="0" y="29449"/>
                </a:lnTo>
                <a:lnTo>
                  <a:pt x="10699" y="187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4988" y="3004443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50074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4288" y="2985718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699" y="18724"/>
                </a:moveTo>
                <a:lnTo>
                  <a:pt x="21399" y="29424"/>
                </a:lnTo>
                <a:lnTo>
                  <a:pt x="10699" y="0"/>
                </a:lnTo>
                <a:lnTo>
                  <a:pt x="0" y="29424"/>
                </a:lnTo>
                <a:lnTo>
                  <a:pt x="10699" y="187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Abstract Methods /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2124" y="1322320"/>
            <a:ext cx="7260590" cy="3134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pc="-5" dirty="0"/>
              <a:t>Abstract Method is a method without</a:t>
            </a:r>
            <a:r>
              <a:rPr spc="85" dirty="0"/>
              <a:t> </a:t>
            </a:r>
            <a:r>
              <a:rPr spc="-5" dirty="0"/>
              <a:t>implementation</a:t>
            </a:r>
          </a:p>
          <a:p>
            <a:pPr marL="427990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absract void movePoint(int deltaX, int</a:t>
            </a:r>
            <a:r>
              <a:rPr sz="18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deltaY);</a:t>
            </a:r>
            <a:endParaRPr sz="1800" dirty="0">
              <a:latin typeface="Consolas"/>
              <a:cs typeface="Consolas"/>
            </a:endParaRPr>
          </a:p>
          <a:p>
            <a:pPr marL="202565">
              <a:lnSpc>
                <a:spcPct val="100000"/>
              </a:lnSpc>
              <a:spcBef>
                <a:spcPts val="455"/>
              </a:spcBef>
            </a:pPr>
            <a:r>
              <a:rPr spc="-5" dirty="0"/>
              <a:t>Abstract Class is a class with at least an abstract</a:t>
            </a:r>
            <a:r>
              <a:rPr spc="105" dirty="0"/>
              <a:t> </a:t>
            </a:r>
            <a:r>
              <a:rPr spc="-5" dirty="0"/>
              <a:t>method</a:t>
            </a:r>
          </a:p>
          <a:p>
            <a:pPr marL="885190" marR="461009" indent="-457200">
              <a:lnSpc>
                <a:spcPts val="2550"/>
              </a:lnSpc>
              <a:spcBef>
                <a:spcPts val="13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public abstract class X { //fields //other methods  absract void movePoint(int deltaX, int</a:t>
            </a:r>
            <a:r>
              <a:rPr sz="18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deltaY);</a:t>
            </a:r>
            <a:endParaRPr sz="1800" dirty="0">
              <a:latin typeface="Consolas"/>
              <a:cs typeface="Consolas"/>
            </a:endParaRPr>
          </a:p>
          <a:p>
            <a:pPr marL="42799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313690" indent="-300990">
              <a:lnSpc>
                <a:spcPct val="100000"/>
              </a:lnSpc>
              <a:spcBef>
                <a:spcPts val="455"/>
              </a:spcBef>
              <a:buChar char="•"/>
              <a:tabLst>
                <a:tab pos="313055" algn="l"/>
                <a:tab pos="313690" algn="l"/>
              </a:tabLst>
            </a:pPr>
            <a:r>
              <a:rPr spc="-5" dirty="0">
                <a:solidFill>
                  <a:srgbClr val="FF0000"/>
                </a:solidFill>
              </a:rPr>
              <a:t>Evolving the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b="1" spc="-7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F0000"/>
                </a:solidFill>
              </a:rPr>
              <a:t>Interface</a:t>
            </a:r>
          </a:p>
          <a:p>
            <a:pPr marL="885190" marR="5065395" indent="-457200">
              <a:lnSpc>
                <a:spcPts val="2550"/>
              </a:lnSpc>
              <a:spcBef>
                <a:spcPts val="130"/>
              </a:spcBef>
              <a:tabLst>
                <a:tab pos="2061210" algn="l"/>
              </a:tabLst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</a:t>
            </a:r>
            <a:r>
              <a:rPr sz="1800" b="1" spc="-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	{  void</a:t>
            </a:r>
            <a:r>
              <a:rPr sz="1800" b="1" spc="-10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m();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26" y="4377939"/>
            <a:ext cx="3122295" cy="132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376555">
              <a:lnSpc>
                <a:spcPct val="1181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default String n(int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k){  if (k %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2)</a:t>
            </a:r>
            <a:endParaRPr sz="1800" dirty="0">
              <a:latin typeface="Consolas"/>
              <a:cs typeface="Consolas"/>
            </a:endParaRPr>
          </a:p>
          <a:p>
            <a:pPr marL="64008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return “It is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OK”;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2" y="5722989"/>
            <a:ext cx="3395979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class Y implements I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7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788" y="4571990"/>
            <a:ext cx="304800" cy="37020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788" y="5333989"/>
            <a:ext cx="304800" cy="370205"/>
          </a:xfrm>
          <a:custGeom>
            <a:avLst/>
            <a:gdLst/>
            <a:ahLst/>
            <a:cxnLst/>
            <a:rect l="l" t="t" r="r" b="b"/>
            <a:pathLst>
              <a:path w="304800" h="370204">
                <a:moveTo>
                  <a:pt x="0" y="0"/>
                </a:moveTo>
                <a:lnTo>
                  <a:pt x="304799" y="0"/>
                </a:lnTo>
                <a:lnTo>
                  <a:pt x="304799" y="369874"/>
                </a:lnTo>
                <a:lnTo>
                  <a:pt x="0" y="36987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1813" y="5371675"/>
            <a:ext cx="177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1188" y="4974514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4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0488" y="495579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699" y="18724"/>
                </a:moveTo>
                <a:lnTo>
                  <a:pt x="21399" y="29449"/>
                </a:lnTo>
                <a:lnTo>
                  <a:pt x="10699" y="0"/>
                </a:lnTo>
                <a:lnTo>
                  <a:pt x="0" y="29449"/>
                </a:lnTo>
                <a:lnTo>
                  <a:pt x="10699" y="187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Extending Interfaces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124" y="1322320"/>
            <a:ext cx="7894955" cy="410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Extending an interface with default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Three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options:</a:t>
            </a:r>
            <a:endParaRPr sz="2200">
              <a:latin typeface="Arial"/>
              <a:cs typeface="Arial"/>
            </a:endParaRPr>
          </a:p>
          <a:p>
            <a:pPr marL="770890" lvl="1" indent="-419734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770255" algn="l"/>
                <a:tab pos="770890" algn="l"/>
              </a:tabLst>
            </a:pPr>
            <a:r>
              <a:rPr sz="1800" spc="-5" dirty="0">
                <a:latin typeface="Arial"/>
                <a:cs typeface="Arial"/>
              </a:rPr>
              <a:t>Ignore the default methods – inherit the default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770890" lvl="1" indent="-41973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70255" algn="l"/>
                <a:tab pos="770890" algn="l"/>
              </a:tabLst>
            </a:pPr>
            <a:r>
              <a:rPr sz="1800" spc="-5" dirty="0">
                <a:latin typeface="Arial"/>
                <a:cs typeface="Arial"/>
              </a:rPr>
              <a:t>Redeclare the default method </a:t>
            </a:r>
            <a:r>
              <a:rPr sz="1800" dirty="0">
                <a:latin typeface="Arial"/>
                <a:cs typeface="Arial"/>
              </a:rPr>
              <a:t>(makes </a:t>
            </a:r>
            <a:r>
              <a:rPr sz="1800" spc="-5" dirty="0">
                <a:latin typeface="Arial"/>
                <a:cs typeface="Arial"/>
              </a:rPr>
              <a:t>the method an abstract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method)</a:t>
            </a:r>
            <a:endParaRPr sz="1800">
              <a:latin typeface="Arial"/>
              <a:cs typeface="Arial"/>
            </a:endParaRPr>
          </a:p>
          <a:p>
            <a:pPr marL="770890" lvl="1" indent="-41973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70255" algn="l"/>
                <a:tab pos="770890" algn="l"/>
              </a:tabLst>
            </a:pPr>
            <a:r>
              <a:rPr sz="1800" spc="-5" dirty="0">
                <a:latin typeface="Arial"/>
                <a:cs typeface="Arial"/>
              </a:rPr>
              <a:t>Redefine the default method – overrides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427990" indent="-326390">
              <a:lnSpc>
                <a:spcPct val="100000"/>
              </a:lnSpc>
              <a:spcBef>
                <a:spcPts val="5"/>
              </a:spcBef>
              <a:buChar char="•"/>
              <a:tabLst>
                <a:tab pos="427355" algn="l"/>
                <a:tab pos="427990" algn="l"/>
              </a:tabLst>
            </a:pPr>
            <a:r>
              <a:rPr sz="2200" spc="-5" dirty="0">
                <a:latin typeface="Arial"/>
                <a:cs typeface="Arial"/>
              </a:rPr>
              <a:t>Interface declaration can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contain:</a:t>
            </a:r>
            <a:endParaRPr sz="2200">
              <a:latin typeface="Arial"/>
              <a:cs typeface="Arial"/>
            </a:endParaRPr>
          </a:p>
          <a:p>
            <a:pPr marL="770890" lvl="1" indent="-419734">
              <a:lnSpc>
                <a:spcPct val="100000"/>
              </a:lnSpc>
              <a:spcBef>
                <a:spcPts val="370"/>
              </a:spcBef>
              <a:buAutoNum type="arabicPeriod" startAt="4"/>
              <a:tabLst>
                <a:tab pos="770255" algn="l"/>
                <a:tab pos="770890" algn="l"/>
              </a:tabLst>
            </a:pPr>
            <a:r>
              <a:rPr sz="1800" spc="-5" dirty="0">
                <a:latin typeface="Arial"/>
                <a:cs typeface="Arial"/>
              </a:rPr>
              <a:t>Method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signatures</a:t>
            </a:r>
            <a:endParaRPr sz="1800">
              <a:latin typeface="Arial"/>
              <a:cs typeface="Arial"/>
            </a:endParaRPr>
          </a:p>
          <a:p>
            <a:pPr marL="770890" lvl="1" indent="-419734">
              <a:lnSpc>
                <a:spcPct val="100000"/>
              </a:lnSpc>
              <a:spcBef>
                <a:spcPts val="390"/>
              </a:spcBef>
              <a:buAutoNum type="arabicPeriod" startAt="4"/>
              <a:tabLst>
                <a:tab pos="770255" algn="l"/>
                <a:tab pos="770890" algn="l"/>
              </a:tabLst>
            </a:pPr>
            <a:r>
              <a:rPr sz="1800" spc="-5" dirty="0">
                <a:latin typeface="Arial"/>
                <a:cs typeface="Arial"/>
              </a:rPr>
              <a:t>Default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770890" lvl="1" indent="-419734">
              <a:lnSpc>
                <a:spcPct val="100000"/>
              </a:lnSpc>
              <a:spcBef>
                <a:spcPts val="390"/>
              </a:spcBef>
              <a:buAutoNum type="arabicPeriod" startAt="4"/>
              <a:tabLst>
                <a:tab pos="770255" algn="l"/>
                <a:tab pos="770890" algn="l"/>
              </a:tabLst>
            </a:pPr>
            <a:r>
              <a:rPr sz="1800" spc="-5" dirty="0">
                <a:latin typeface="Arial"/>
                <a:cs typeface="Arial"/>
              </a:rPr>
              <a:t>Static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770890" lvl="1" indent="-419734">
              <a:lnSpc>
                <a:spcPct val="100000"/>
              </a:lnSpc>
              <a:spcBef>
                <a:spcPts val="390"/>
              </a:spcBef>
              <a:buAutoNum type="arabicPeriod" startAt="4"/>
              <a:tabLst>
                <a:tab pos="770255" algn="l"/>
                <a:tab pos="770890" algn="l"/>
              </a:tabLst>
            </a:pPr>
            <a:r>
              <a:rPr sz="1800" spc="-5" dirty="0">
                <a:latin typeface="Arial"/>
                <a:cs typeface="Arial"/>
              </a:rPr>
              <a:t>Constant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21304"/>
            <a:ext cx="8434070" cy="443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Annotation does not affect the program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semantics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ct val="100499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Annotations are used by development tools to generate new  artifacts or to check the properties of class / methods,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Previous annotation were defined in JavaDoc such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as:</a:t>
            </a:r>
            <a:endParaRPr sz="2400" dirty="0">
              <a:latin typeface="Arial"/>
              <a:cs typeface="Arial"/>
            </a:endParaRPr>
          </a:p>
          <a:p>
            <a:pPr marL="709930" lvl="1" indent="-298450">
              <a:lnSpc>
                <a:spcPct val="100000"/>
              </a:lnSpc>
              <a:spcBef>
                <a:spcPts val="430"/>
              </a:spcBef>
              <a:buFont typeface="Consolas"/>
              <a:buChar char="•"/>
              <a:tabLst>
                <a:tab pos="710565" algn="l"/>
              </a:tabLst>
            </a:pPr>
            <a:r>
              <a:rPr sz="2000" b="1" dirty="0">
                <a:solidFill>
                  <a:srgbClr val="0000CC"/>
                </a:solidFill>
                <a:latin typeface="Consolas"/>
                <a:cs typeface="Consolas"/>
              </a:rPr>
              <a:t>@author</a:t>
            </a:r>
            <a:endParaRPr sz="2000" dirty="0">
              <a:latin typeface="Consolas"/>
              <a:cs typeface="Consolas"/>
            </a:endParaRPr>
          </a:p>
          <a:p>
            <a:pPr marL="709930" lvl="1" indent="-298450">
              <a:lnSpc>
                <a:spcPct val="100000"/>
              </a:lnSpc>
              <a:spcBef>
                <a:spcPts val="375"/>
              </a:spcBef>
              <a:buFont typeface="Consolas"/>
              <a:buChar char="•"/>
              <a:tabLst>
                <a:tab pos="710565" algn="l"/>
              </a:tabLst>
            </a:pPr>
            <a:r>
              <a:rPr sz="2000" b="1" dirty="0">
                <a:solidFill>
                  <a:srgbClr val="0000CC"/>
                </a:solidFill>
                <a:latin typeface="Consolas"/>
                <a:cs typeface="Consolas"/>
              </a:rPr>
              <a:t>@version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24180" marR="805815">
              <a:lnSpc>
                <a:spcPct val="1172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Annotation types are imported in the same fashion as  classes and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Annotation Example and</a:t>
            </a:r>
            <a:r>
              <a:rPr spc="-35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276702"/>
            <a:ext cx="8406130" cy="458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3556000" indent="-457200">
              <a:lnSpc>
                <a:spcPct val="115300"/>
              </a:lnSpc>
            </a:pPr>
            <a:r>
              <a:rPr sz="2000" spc="-5" dirty="0">
                <a:latin typeface="Arial"/>
                <a:cs typeface="Arial"/>
              </a:rPr>
              <a:t>Example of using the annotation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@Override  public class Example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845819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@Override</a:t>
            </a:r>
            <a:endParaRPr sz="1800" dirty="0">
              <a:latin typeface="Consolas"/>
              <a:cs typeface="Consolas"/>
            </a:endParaRPr>
          </a:p>
          <a:p>
            <a:pPr marL="845819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public int hashCode { return toString().hashCode();</a:t>
            </a:r>
            <a:r>
              <a:rPr sz="1800" b="1" spc="-1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Annotation can be used anywhere you use a type (starting with Java SE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8)</a:t>
            </a:r>
            <a:endParaRPr sz="2000" dirty="0">
              <a:latin typeface="Arial"/>
              <a:cs typeface="Arial"/>
            </a:endParaRPr>
          </a:p>
          <a:p>
            <a:pPr marL="12700" indent="457200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@NotNull String</a:t>
            </a:r>
            <a:r>
              <a:rPr sz="18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str;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Annotation type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definitions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@interface Preliminary {//Marker annotation</a:t>
            </a:r>
            <a:r>
              <a:rPr sz="14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12700" marR="1153160">
              <a:lnSpc>
                <a:spcPct val="2321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@interface Copyright { String value(); //Single member annotation</a:t>
            </a:r>
            <a:r>
              <a:rPr sz="1400" b="1" spc="-14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  public @interface Name { String first(); String last();</a:t>
            </a:r>
            <a:r>
              <a:rPr sz="1400" b="1" spc="-14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3" y="1247137"/>
            <a:ext cx="1280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Definition: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522" y="1639737"/>
            <a:ext cx="6539865" cy="3505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subclass </a:t>
            </a:r>
            <a:r>
              <a:rPr sz="2400" spc="-5" dirty="0">
                <a:latin typeface="Arial"/>
                <a:cs typeface="Arial"/>
              </a:rPr>
              <a:t>is a class that extends another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622" y="2037659"/>
            <a:ext cx="6704330" cy="116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499"/>
              </a:lnSpc>
            </a:pPr>
            <a:r>
              <a:rPr sz="2400" spc="-5" dirty="0">
                <a:latin typeface="Arial"/>
                <a:cs typeface="Arial"/>
              </a:rPr>
              <a:t>A subclass inherits state and behavior from all its  ancestor.</a:t>
            </a:r>
            <a:endParaRPr sz="24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superclass </a:t>
            </a:r>
            <a:r>
              <a:rPr sz="2400" spc="-5" dirty="0">
                <a:latin typeface="Arial"/>
                <a:cs typeface="Arial"/>
              </a:rPr>
              <a:t>refers to a direct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ancestor.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522" y="3627131"/>
            <a:ext cx="6251575" cy="292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latin typeface="Arial"/>
                <a:cs typeface="Arial"/>
              </a:rPr>
              <a:t>Subclass inherits all, but private superclasses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members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6729" y="5105389"/>
            <a:ext cx="11709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5"/>
              </a:lnSpc>
            </a:pP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extends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8889" y="5055097"/>
            <a:ext cx="1828164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SuperClass</a:t>
            </a:r>
            <a:r>
              <a:rPr sz="2400" b="1" i="1" spc="-65" dirty="0">
                <a:solidFill>
                  <a:srgbClr val="0000CC"/>
                </a:solidFill>
                <a:latin typeface="Century Gothic"/>
                <a:cs typeface="Century Gothic"/>
              </a:rPr>
              <a:t> </a:t>
            </a: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{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4622" y="5055097"/>
            <a:ext cx="318008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public class</a:t>
            </a:r>
            <a:r>
              <a:rPr sz="2400" b="1" i="1" spc="-35" dirty="0">
                <a:solidFill>
                  <a:srgbClr val="0000CC"/>
                </a:solidFill>
                <a:latin typeface="Century Gothic"/>
                <a:cs typeface="Century Gothic"/>
              </a:rPr>
              <a:t> </a:t>
            </a: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SubClass</a:t>
            </a:r>
            <a:endParaRPr sz="2400">
              <a:latin typeface="Century Gothic"/>
              <a:cs typeface="Century Gothic"/>
            </a:endParaRPr>
          </a:p>
          <a:p>
            <a:pPr marL="522605">
              <a:lnSpc>
                <a:spcPts val="2850"/>
              </a:lnSpc>
            </a:pPr>
            <a:r>
              <a:rPr sz="2400" b="1" i="1" dirty="0">
                <a:solidFill>
                  <a:srgbClr val="0000CC"/>
                </a:solidFill>
                <a:latin typeface="Century Gothic"/>
                <a:cs typeface="Century Gothic"/>
              </a:rPr>
              <a:t>…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ts val="2865"/>
              </a:lnSpc>
            </a:pP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622" y="4064499"/>
            <a:ext cx="423926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public class SuperClass { </a:t>
            </a:r>
            <a:r>
              <a:rPr sz="2400" b="1" i="1" dirty="0">
                <a:solidFill>
                  <a:srgbClr val="0000CC"/>
                </a:solidFill>
                <a:latin typeface="Century Gothic"/>
                <a:cs typeface="Century Gothic"/>
              </a:rPr>
              <a:t>…</a:t>
            </a:r>
            <a:r>
              <a:rPr sz="2400" b="1" i="1" spc="-20" dirty="0">
                <a:solidFill>
                  <a:srgbClr val="0000CC"/>
                </a:solidFill>
                <a:latin typeface="Century Gothic"/>
                <a:cs typeface="Century Gothic"/>
              </a:rPr>
              <a:t> </a:t>
            </a:r>
            <a:r>
              <a:rPr sz="2400" b="1" i="1" spc="-5" dirty="0">
                <a:solidFill>
                  <a:srgbClr val="0000CC"/>
                </a:solidFill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391" y="4529940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57544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0816" y="4509715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4" y="20224"/>
                </a:moveTo>
                <a:lnTo>
                  <a:pt x="23149" y="31799"/>
                </a:lnTo>
                <a:lnTo>
                  <a:pt x="11574" y="0"/>
                </a:lnTo>
                <a:lnTo>
                  <a:pt x="0" y="31799"/>
                </a:lnTo>
                <a:lnTo>
                  <a:pt x="11574" y="20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390" y="5105389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0"/>
                </a:moveTo>
                <a:lnTo>
                  <a:pt x="1142997" y="0"/>
                </a:lnTo>
                <a:lnTo>
                  <a:pt x="1142997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solidFill>
            <a:srgbClr val="800000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9583" y="4541341"/>
            <a:ext cx="0" cy="335915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33544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14133" y="4514365"/>
            <a:ext cx="31115" cy="42545"/>
          </a:xfrm>
          <a:custGeom>
            <a:avLst/>
            <a:gdLst/>
            <a:ahLst/>
            <a:cxnLst/>
            <a:rect l="l" t="t" r="r" b="b"/>
            <a:pathLst>
              <a:path w="31115" h="42545">
                <a:moveTo>
                  <a:pt x="15449" y="26974"/>
                </a:moveTo>
                <a:lnTo>
                  <a:pt x="30874" y="42399"/>
                </a:lnTo>
                <a:lnTo>
                  <a:pt x="15449" y="0"/>
                </a:lnTo>
                <a:lnTo>
                  <a:pt x="0" y="42399"/>
                </a:lnTo>
                <a:lnTo>
                  <a:pt x="15449" y="2697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3" y="152400"/>
            <a:ext cx="8083552" cy="609600"/>
          </a:xfrm>
        </p:spPr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707788"/>
              </p:ext>
            </p:extLst>
          </p:nvPr>
        </p:nvGraphicFramePr>
        <p:xfrm>
          <a:off x="1219200" y="838200"/>
          <a:ext cx="6172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icture" r:id="rId3" imgW="4526280" imgH="4608576" progId="Word.Picture.8">
                  <p:embed/>
                </p:oleObj>
              </mc:Choice>
              <mc:Fallback>
                <p:oleObj name="Picture" r:id="rId3" imgW="4526280" imgH="46085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6172200" cy="556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1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3" y="398778"/>
            <a:ext cx="8083552" cy="1231106"/>
          </a:xfrm>
        </p:spPr>
        <p:txBody>
          <a:bodyPr/>
          <a:lstStyle/>
          <a:p>
            <a:pPr algn="ctr"/>
            <a:r>
              <a:rPr lang="en-US" dirty="0" smtClean="0"/>
              <a:t>Are Superclass’s Constructor Inherited?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146" y="1744215"/>
            <a:ext cx="8093707" cy="3724096"/>
          </a:xfrm>
        </p:spPr>
        <p:txBody>
          <a:bodyPr/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No. They are not inherited.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They are </a:t>
            </a:r>
            <a:r>
              <a:rPr lang="en-US" altLang="en-US" dirty="0">
                <a:solidFill>
                  <a:srgbClr val="00B050"/>
                </a:solidFill>
              </a:rPr>
              <a:t>invoked explicitly or implicitly</a:t>
            </a:r>
            <a:r>
              <a:rPr lang="en-US" altLang="en-US" dirty="0"/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Explicitly using the </a:t>
            </a:r>
            <a:r>
              <a:rPr lang="en-US" altLang="en-US" dirty="0">
                <a:solidFill>
                  <a:srgbClr val="00B050"/>
                </a:solidFill>
              </a:rPr>
              <a:t>super keyword</a:t>
            </a:r>
            <a:r>
              <a:rPr lang="en-US" alt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itchFamily="18" charset="0"/>
              </a:rPr>
              <a:t>A constructor is used to construct an instance of a class. Unlike properties and methods, a superclass's constructors are not inherited in the subclass. They can only be invoked from the subclasses' constructors, using the keyword </a:t>
            </a:r>
            <a:r>
              <a:rPr lang="en-US" altLang="en-US" u="sng" dirty="0">
                <a:cs typeface="Times New Roman" pitchFamily="18" charset="0"/>
              </a:rPr>
              <a:t>super</a:t>
            </a:r>
            <a:r>
              <a:rPr lang="en-US" altLang="en-US" dirty="0">
                <a:cs typeface="Times New Roman" pitchFamily="18" charset="0"/>
              </a:rPr>
              <a:t>. </a:t>
            </a:r>
            <a:r>
              <a:rPr lang="en-US" altLang="en-US" i="1" dirty="0">
                <a:cs typeface="Times New Roman" pitchFamily="18" charset="0"/>
              </a:rPr>
              <a:t>If the keyword </a:t>
            </a:r>
            <a:r>
              <a:rPr lang="en-US" altLang="en-US" i="1" u="sng" dirty="0">
                <a:cs typeface="Times New Roman" pitchFamily="18" charset="0"/>
              </a:rPr>
              <a:t>super</a:t>
            </a:r>
            <a:r>
              <a:rPr lang="en-US" altLang="en-US" i="1" dirty="0">
                <a:cs typeface="Times New Roman" pitchFamily="18" charset="0"/>
              </a:rPr>
              <a:t> is not explicitly used, the superclass's no-</a:t>
            </a:r>
            <a:r>
              <a:rPr lang="en-US" altLang="en-US" i="1" dirty="0" err="1">
                <a:cs typeface="Times New Roman" pitchFamily="18" charset="0"/>
              </a:rPr>
              <a:t>arg</a:t>
            </a:r>
            <a:r>
              <a:rPr lang="en-US" altLang="en-US" i="1" dirty="0">
                <a:cs typeface="Times New Roman" pitchFamily="18" charset="0"/>
              </a:rPr>
              <a:t> constructor is automatically invoked.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52400"/>
            <a:ext cx="8839200" cy="492443"/>
          </a:xfrm>
          <a:prstGeom prst="rect">
            <a:avLst/>
          </a:prstGeom>
          <a:noFill/>
          <a:ln/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altLang="en-US" sz="3200" kern="0" dirty="0" smtClean="0"/>
              <a:t>Superclass’s Constructor Is Always Invoked</a:t>
            </a:r>
            <a:endParaRPr lang="en-US" altLang="en-US" sz="3200" kern="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itchFamily="18" charset="0"/>
              </a:rPr>
              <a:t>A constructor may invoke an overloaded constructor or its superclass’s constructor. If none of them is invoked explicitly, the compiler puts </a:t>
            </a:r>
            <a:r>
              <a:rPr lang="en-US" altLang="en-US" sz="2800" u="sng" dirty="0">
                <a:cs typeface="Times New Roman" pitchFamily="18" charset="0"/>
              </a:rPr>
              <a:t>super()</a:t>
            </a:r>
            <a:r>
              <a:rPr lang="en-US" altLang="en-US" sz="2800" dirty="0">
                <a:cs typeface="Times New Roman" pitchFamily="18" charset="0"/>
              </a:rPr>
              <a:t> as the first statement in the constructor. For example, 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58788" y="4724400"/>
          <a:ext cx="80740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icture" r:id="rId3" imgW="4118760" imgH="754200" progId="Word.Picture.8">
                  <p:embed/>
                </p:oleObj>
              </mc:Choice>
              <mc:Fallback>
                <p:oleObj name="Picture" r:id="rId3" imgW="4118760" imgH="754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724400"/>
                        <a:ext cx="8074025" cy="1476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85763" y="3048000"/>
          <a:ext cx="84486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5" imgW="4118760" imgH="603360" progId="Word.Picture.8">
                  <p:embed/>
                </p:oleObj>
              </mc:Choice>
              <mc:Fallback>
                <p:oleObj name="Picture" r:id="rId5" imgW="4118760" imgH="603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048000"/>
                        <a:ext cx="8448675" cy="1235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08AA81BB-842C-43A9-AB24-78ECF4DE4A5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513"/>
            <a:ext cx="4495800" cy="430887"/>
          </a:xfrm>
          <a:noFill/>
          <a:ln/>
        </p:spPr>
        <p:txBody>
          <a:bodyPr/>
          <a:lstStyle/>
          <a:p>
            <a:r>
              <a:rPr lang="en-US" altLang="en-US" sz="2800" dirty="0"/>
              <a:t>Constructor Chaining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Constructing an instance of a class invokes all the </a:t>
            </a:r>
            <a:r>
              <a:rPr lang="en-US" altLang="en-US" sz="2000" dirty="0" err="1">
                <a:cs typeface="Times New Roman" pitchFamily="18" charset="0"/>
              </a:rPr>
              <a:t>superclasses’</a:t>
            </a:r>
            <a:r>
              <a:rPr lang="en-US" altLang="en-US" sz="2000" dirty="0">
                <a:cs typeface="Times New Roman" pitchFamily="18" charset="0"/>
              </a:rPr>
              <a:t> constructors along the inheritance chain. This is called </a:t>
            </a:r>
            <a:r>
              <a:rPr lang="en-US" altLang="en-US" sz="2000" i="1" dirty="0">
                <a:cs typeface="Times New Roman" pitchFamily="18" charset="0"/>
              </a:rPr>
              <a:t>constructor chaining</a:t>
            </a:r>
            <a:r>
              <a:rPr lang="en-US" altLang="en-US" sz="2000" dirty="0">
                <a:cs typeface="Times New Roman" pitchFamily="18" charset="0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8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457200" y="9906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2" name="AutoShape 6"/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100671"/>
              <a:gd name="adj2" fmla="val -3148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/>
              <a:t>1. Start from the main method</a:t>
            </a:r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  <a:ln/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99194"/>
              <a:gd name="adj2" fmla="val 6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 dirty="0"/>
              <a:t>2. Invoke Faculty constructor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1706</Words>
  <Application>Microsoft Office PowerPoint</Application>
  <PresentationFormat>On-screen Show (4:3)</PresentationFormat>
  <Paragraphs>508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Courier New</vt:lpstr>
      <vt:lpstr>Forte</vt:lpstr>
      <vt:lpstr>Times New Roman</vt:lpstr>
      <vt:lpstr>Office Theme</vt:lpstr>
      <vt:lpstr>Picture</vt:lpstr>
      <vt:lpstr>JAC444 - Lecture 3</vt:lpstr>
      <vt:lpstr>Classes – Segment 2 – Inheritance</vt:lpstr>
      <vt:lpstr>Inheritance</vt:lpstr>
      <vt:lpstr>Superclasses and Subclasses</vt:lpstr>
      <vt:lpstr>Are Superclass’s Constructor Inherited?</vt:lpstr>
      <vt:lpstr>PowerPoint Presentation</vt:lpstr>
      <vt:lpstr>Constructor Chaining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Example on the Impact of a Superclass without no-arg Constructor</vt:lpstr>
      <vt:lpstr>Subclass and its uses</vt:lpstr>
      <vt:lpstr>Overriding</vt:lpstr>
      <vt:lpstr>PowerPoint Presentation</vt:lpstr>
      <vt:lpstr>Overriding vs. Overloading</vt:lpstr>
      <vt:lpstr>Overriding and Hiding - Example</vt:lpstr>
      <vt:lpstr>Final Methods and Classes</vt:lpstr>
      <vt:lpstr>Implementing / Extending</vt:lpstr>
      <vt:lpstr>Default and Static Methods</vt:lpstr>
      <vt:lpstr>Abstract Methods / Classes</vt:lpstr>
      <vt:lpstr>Extending Interfaces - revisited</vt:lpstr>
      <vt:lpstr>Annotations</vt:lpstr>
      <vt:lpstr>Annotation Example and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3</dc:title>
  <cp:lastModifiedBy>jongkuk lee</cp:lastModifiedBy>
  <cp:revision>13</cp:revision>
  <dcterms:created xsi:type="dcterms:W3CDTF">2017-09-25T10:12:22Z</dcterms:created>
  <dcterms:modified xsi:type="dcterms:W3CDTF">2017-12-01T10:26:38Z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2017-09-25T00:00:00Z</vt:filetime>
  </property>
</Properties>
</file>