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64" r:id="rId6"/>
    <p:sldId id="265" r:id="rId7"/>
    <p:sldId id="266" r:id="rId8"/>
    <p:sldId id="26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3" y="398778"/>
            <a:ext cx="8083552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995" y="1486852"/>
            <a:ext cx="7414895" cy="152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607172"/>
            <a:ext cx="40646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8075" y="6607172"/>
            <a:ext cx="1270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66691"/>
            <a:ext cx="413956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JAC444 </a:t>
            </a:r>
            <a:r>
              <a:rPr sz="3600" dirty="0"/>
              <a:t>- </a:t>
            </a:r>
            <a:r>
              <a:rPr sz="3600" spc="-5" dirty="0"/>
              <a:t>Lecture</a:t>
            </a:r>
            <a:r>
              <a:rPr sz="3600" spc="-55" dirty="0"/>
              <a:t> </a:t>
            </a:r>
            <a:r>
              <a:rPr sz="3600" spc="-5" dirty="0"/>
              <a:t>3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23076" y="2743200"/>
            <a:ext cx="5895340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0033CC"/>
                </a:solidFill>
                <a:latin typeface="Arial"/>
                <a:cs typeface="Arial"/>
              </a:rPr>
              <a:t>Object-Oriented</a:t>
            </a:r>
            <a:r>
              <a:rPr sz="40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033CC"/>
                </a:solidFill>
                <a:latin typeface="Arial"/>
                <a:cs typeface="Arial"/>
              </a:rPr>
              <a:t>Concepts</a:t>
            </a:r>
            <a:endParaRPr sz="40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Segment 3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-</a:t>
            </a:r>
            <a:r>
              <a:rPr sz="2400" spc="-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Polymorphism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3962400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Updated by: </a:t>
            </a:r>
            <a:r>
              <a:rPr lang="en-US" sz="1100" dirty="0" err="1" smtClean="0"/>
              <a:t>Mahboob</a:t>
            </a:r>
            <a:r>
              <a:rPr lang="en-US" sz="1100" dirty="0" smtClean="0"/>
              <a:t> Ali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Keyword:</a:t>
            </a:r>
            <a:r>
              <a:rPr spc="-65" dirty="0"/>
              <a:t> </a:t>
            </a:r>
            <a:r>
              <a:rPr dirty="0">
                <a:latin typeface="Consolas"/>
                <a:cs typeface="Consolas"/>
              </a:rPr>
              <a:t>super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336544"/>
            <a:ext cx="8230870" cy="494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marR="5080" indent="-297180">
              <a:lnSpc>
                <a:spcPts val="2850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Accessing fields and methods in superclass through object  reference: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CC"/>
                </a:solidFill>
                <a:latin typeface="Consolas"/>
                <a:cs typeface="Consolas"/>
              </a:rPr>
              <a:t>super</a:t>
            </a:r>
            <a:endParaRPr sz="2400">
              <a:latin typeface="Consolas"/>
              <a:cs typeface="Consolas"/>
            </a:endParaRPr>
          </a:p>
          <a:p>
            <a:pPr marL="750570" marR="5809615" indent="-390525">
              <a:lnSpc>
                <a:spcPts val="1950"/>
              </a:lnSpc>
              <a:spcBef>
                <a:spcPts val="4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class A {  public void m()</a:t>
            </a:r>
            <a:r>
              <a:rPr sz="14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1141095">
              <a:lnSpc>
                <a:spcPct val="100000"/>
              </a:lnSpc>
              <a:spcBef>
                <a:spcPts val="16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System.out.println("In</a:t>
            </a:r>
            <a:r>
              <a:rPr sz="1400" b="1" spc="-10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Superclass.");</a:t>
            </a:r>
            <a:endParaRPr sz="1400">
              <a:latin typeface="Consolas"/>
              <a:cs typeface="Consolas"/>
            </a:endParaRPr>
          </a:p>
          <a:p>
            <a:pPr marL="75057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60680">
              <a:lnSpc>
                <a:spcPct val="100000"/>
              </a:lnSpc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class B extends A</a:t>
            </a:r>
            <a:r>
              <a:rPr sz="1400" b="1" spc="-1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750570" marR="4637405">
              <a:lnSpc>
                <a:spcPct val="116100"/>
              </a:lnSpc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// overrides m in the A</a:t>
            </a:r>
            <a:r>
              <a:rPr sz="1400" b="1" spc="-13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class  public void m()</a:t>
            </a:r>
            <a:r>
              <a:rPr sz="14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1141095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super.m();</a:t>
            </a:r>
            <a:endParaRPr sz="1400">
              <a:latin typeface="Consolas"/>
              <a:cs typeface="Consolas"/>
            </a:endParaRPr>
          </a:p>
          <a:p>
            <a:pPr marL="1141095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System.out.println("In</a:t>
            </a:r>
            <a:r>
              <a:rPr sz="1400" b="1" spc="-10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Subclass");</a:t>
            </a:r>
            <a:endParaRPr sz="1400">
              <a:latin typeface="Consolas"/>
              <a:cs typeface="Consolas"/>
            </a:endParaRPr>
          </a:p>
          <a:p>
            <a:pPr marL="75057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141095" marR="3561715" indent="-390525">
              <a:lnSpc>
                <a:spcPct val="116100"/>
              </a:lnSpc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static void main(String[] args)</a:t>
            </a:r>
            <a:r>
              <a:rPr sz="1400" b="1" spc="-1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{  B x = new</a:t>
            </a:r>
            <a:r>
              <a:rPr sz="1400" b="1" spc="-12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A();</a:t>
            </a:r>
            <a:endParaRPr sz="1400">
              <a:latin typeface="Consolas"/>
              <a:cs typeface="Consolas"/>
            </a:endParaRPr>
          </a:p>
          <a:p>
            <a:pPr marL="1141095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x.m(); // what does it</a:t>
            </a:r>
            <a:r>
              <a:rPr sz="1400" b="1" spc="-1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print?</a:t>
            </a:r>
            <a:endParaRPr sz="1400">
              <a:latin typeface="Consolas"/>
              <a:cs typeface="Consolas"/>
            </a:endParaRPr>
          </a:p>
          <a:p>
            <a:pPr marL="75057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8778"/>
            <a:ext cx="813435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Constructors </a:t>
            </a:r>
            <a:r>
              <a:rPr dirty="0"/>
              <a:t>- </a:t>
            </a:r>
            <a:r>
              <a:rPr dirty="0">
                <a:latin typeface="Consolas"/>
                <a:cs typeface="Consolas"/>
              </a:rPr>
              <a:t>super();</a:t>
            </a:r>
            <a:r>
              <a:rPr spc="-5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this();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0554" y="1397229"/>
            <a:ext cx="3055620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170" marR="5080" indent="-586105">
              <a:lnSpc>
                <a:spcPct val="108300"/>
              </a:lnSpc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class Rectangle extends Shape</a:t>
            </a:r>
            <a:r>
              <a:rPr sz="1400" b="1" spc="-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{  int width =</a:t>
            </a:r>
            <a:r>
              <a:rPr sz="14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  <a:p>
            <a:pPr marL="598170" marR="982980">
              <a:lnSpc>
                <a:spcPct val="107100"/>
              </a:lnSpc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int height =</a:t>
            </a:r>
            <a:r>
              <a:rPr sz="14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0;  Point</a:t>
            </a:r>
            <a:r>
              <a:rPr sz="1400" b="1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origin;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8268" y="2789078"/>
            <a:ext cx="34632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29" dirty="0">
                <a:solidFill>
                  <a:srgbClr val="0000FF"/>
                </a:solidFill>
                <a:latin typeface="Consolas"/>
                <a:cs typeface="Consolas"/>
              </a:rPr>
              <a:t>//</a:t>
            </a:r>
            <a:r>
              <a:rPr sz="1400" u="sng" spc="-229" dirty="0">
                <a:latin typeface="Arial"/>
                <a:cs typeface="Arial"/>
              </a:rPr>
              <a:t>s </a:t>
            </a:r>
            <a:r>
              <a:rPr sz="1400" u="sng" spc="-5" dirty="0" err="1" smtClean="0">
                <a:latin typeface="Arial"/>
                <a:cs typeface="Arial"/>
              </a:rPr>
              <a:t>uper</a:t>
            </a:r>
            <a:r>
              <a:rPr sz="1400" u="sng" spc="-5" dirty="0">
                <a:latin typeface="Arial"/>
                <a:cs typeface="Arial"/>
              </a:rPr>
              <a:t>() </a:t>
            </a:r>
            <a:r>
              <a:rPr sz="1400" spc="-5" dirty="0">
                <a:latin typeface="Arial"/>
                <a:cs typeface="Arial"/>
              </a:rPr>
              <a:t>superclass constructor invocation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6227" y="2545331"/>
            <a:ext cx="2371725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 marR="298450" indent="-293370">
              <a:lnSpc>
                <a:spcPct val="107100"/>
              </a:lnSpc>
              <a:tabLst>
                <a:tab pos="1967230" algn="l"/>
              </a:tabLst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Rectangle(Color</a:t>
            </a:r>
            <a:r>
              <a:rPr sz="1400" b="1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c)	{  super(c);</a:t>
            </a:r>
            <a:endParaRPr sz="1400">
              <a:latin typeface="Consolas"/>
              <a:cs typeface="Consolas"/>
            </a:endParaRPr>
          </a:p>
          <a:p>
            <a:pPr marL="306705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origin = new</a:t>
            </a:r>
            <a:r>
              <a:rPr sz="1400" b="1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Consolas"/>
                <a:cs typeface="Consolas"/>
              </a:rPr>
              <a:t>Point()</a:t>
            </a:r>
            <a:r>
              <a:rPr sz="1400" b="1" spc="-5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7196" y="3246278"/>
            <a:ext cx="123189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6227" y="3703477"/>
            <a:ext cx="295783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Rectangle (Color c, Point p)</a:t>
            </a:r>
            <a:r>
              <a:rPr sz="1400" b="1" spc="-1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9460" y="3932077"/>
            <a:ext cx="29876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30" dirty="0" smtClean="0">
                <a:latin typeface="Consolas"/>
                <a:cs typeface="Consolas"/>
              </a:rPr>
              <a:t>//</a:t>
            </a:r>
            <a:r>
              <a:rPr lang="en-US" sz="1400" u="sng" spc="-130" dirty="0">
                <a:latin typeface="Arial"/>
                <a:cs typeface="Arial"/>
              </a:rPr>
              <a:t>t</a:t>
            </a:r>
            <a:r>
              <a:rPr sz="1400" u="sng" dirty="0" smtClean="0">
                <a:latin typeface="Arial"/>
                <a:cs typeface="Arial"/>
              </a:rPr>
              <a:t>his</a:t>
            </a:r>
            <a:r>
              <a:rPr sz="1400" u="sng" dirty="0">
                <a:latin typeface="Arial"/>
                <a:cs typeface="Arial"/>
              </a:rPr>
              <a:t>() </a:t>
            </a:r>
            <a:r>
              <a:rPr sz="1400" spc="-5" dirty="0">
                <a:latin typeface="Arial"/>
                <a:cs typeface="Arial"/>
              </a:rPr>
              <a:t>explicit constructor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invocation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1289" y="3916928"/>
            <a:ext cx="110045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100"/>
              </a:lnSpc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this(c);  origin =</a:t>
            </a:r>
            <a:r>
              <a:rPr sz="1400" b="1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p;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2977" y="4389275"/>
            <a:ext cx="123189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8546" y="5075074"/>
            <a:ext cx="242316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FF"/>
                </a:solidFill>
                <a:latin typeface="Consolas"/>
                <a:cs typeface="Consolas"/>
              </a:rPr>
              <a:t>//</a:t>
            </a:r>
            <a:r>
              <a:rPr sz="1400" spc="-5" dirty="0">
                <a:latin typeface="Arial"/>
                <a:cs typeface="Arial"/>
              </a:rPr>
              <a:t>this current object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reference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06319" y="5272429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529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66227" y="4831326"/>
            <a:ext cx="276225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5080" indent="-294640">
              <a:lnSpc>
                <a:spcPct val="107100"/>
              </a:lnSpc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public move (Point origin)</a:t>
            </a:r>
            <a:r>
              <a:rPr sz="1400" b="1" spc="-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{  this.origin =</a:t>
            </a:r>
            <a:r>
              <a:rPr sz="1400" b="1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origin;</a:t>
            </a:r>
            <a:endParaRPr sz="1400">
              <a:latin typeface="Consolas"/>
              <a:cs typeface="Consolas"/>
            </a:endParaRPr>
          </a:p>
          <a:p>
            <a:pPr marL="13335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580554" y="5532273"/>
            <a:ext cx="123189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onsolas"/>
                <a:cs typeface="Consolas"/>
              </a:rPr>
              <a:t>Object</a:t>
            </a:r>
            <a:r>
              <a:rPr spc="125" dirty="0">
                <a:latin typeface="Consolas"/>
                <a:cs typeface="Consolas"/>
              </a:rPr>
              <a:t> </a:t>
            </a:r>
            <a:r>
              <a:rPr spc="-5" dirty="0"/>
              <a:t>SuperClass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321304"/>
            <a:ext cx="788479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At the top of the class hierarchy tree is the class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CC"/>
                </a:solidFill>
                <a:latin typeface="Consolas"/>
                <a:cs typeface="Consolas"/>
              </a:rPr>
              <a:t>Object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3" y="1971543"/>
            <a:ext cx="8046720" cy="3705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protected Object clone() throws</a:t>
            </a:r>
            <a:r>
              <a:rPr sz="1400" b="1" spc="-12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CloneNotSupportedException</a:t>
            </a:r>
            <a:endParaRPr sz="1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Creates and returns a copy of this</a:t>
            </a:r>
            <a:r>
              <a:rPr sz="1400" spc="5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object.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boolean equals(Object</a:t>
            </a:r>
            <a:r>
              <a:rPr sz="14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obj)</a:t>
            </a:r>
            <a:endParaRPr sz="1400">
              <a:latin typeface="Consolas"/>
              <a:cs typeface="Consolas"/>
            </a:endParaRPr>
          </a:p>
          <a:p>
            <a:pPr marL="65214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Indicates whether some other object is "equal to" this</a:t>
            </a:r>
            <a:r>
              <a:rPr sz="1400" spc="12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one.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protected void finalize() throws</a:t>
            </a:r>
            <a:r>
              <a:rPr sz="1400" b="1" spc="-12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Throwable</a:t>
            </a:r>
            <a:endParaRPr sz="1400">
              <a:latin typeface="Consolas"/>
              <a:cs typeface="Consolas"/>
            </a:endParaRPr>
          </a:p>
          <a:p>
            <a:pPr marL="603250" marR="2052320" indent="-8890">
              <a:lnSpc>
                <a:spcPct val="116100"/>
              </a:lnSpc>
            </a:pP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Called by the garbage collector on an object when garbage  collection determines that there are no more references to the</a:t>
            </a:r>
            <a:r>
              <a:rPr sz="1400" spc="17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object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final Class</a:t>
            </a:r>
            <a:r>
              <a:rPr sz="14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getClass()</a:t>
            </a:r>
            <a:endParaRPr sz="1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Returns the runtime </a:t>
            </a:r>
            <a:r>
              <a:rPr sz="1400" dirty="0">
                <a:solidFill>
                  <a:srgbClr val="0033CC"/>
                </a:solidFill>
                <a:latin typeface="Arial"/>
                <a:cs typeface="Arial"/>
              </a:rPr>
              <a:t>class </a:t>
            </a: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of an</a:t>
            </a:r>
            <a:r>
              <a:rPr sz="1400" spc="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object.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int</a:t>
            </a:r>
            <a:r>
              <a:rPr sz="14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hashCode()</a:t>
            </a:r>
            <a:endParaRPr sz="1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Returns a hash code value for the</a:t>
            </a:r>
            <a:r>
              <a:rPr sz="1400" spc="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object.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String</a:t>
            </a:r>
            <a:r>
              <a:rPr sz="14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toString()</a:t>
            </a:r>
            <a:endParaRPr sz="1400">
              <a:latin typeface="Consolas"/>
              <a:cs typeface="Consolas"/>
            </a:endParaRPr>
          </a:p>
          <a:p>
            <a:pPr marL="65214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Returns a string representation of the</a:t>
            </a:r>
            <a:r>
              <a:rPr sz="1400" spc="8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object.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There are: </a:t>
            </a:r>
            <a:r>
              <a:rPr sz="1400" b="1" spc="-5" dirty="0">
                <a:solidFill>
                  <a:srgbClr val="0033CC"/>
                </a:solidFill>
                <a:latin typeface="Consolas"/>
                <a:cs typeface="Consolas"/>
              </a:rPr>
              <a:t>notify</a:t>
            </a:r>
            <a:r>
              <a:rPr sz="1400" b="1" i="1" spc="-5" dirty="0">
                <a:solidFill>
                  <a:srgbClr val="0033CC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33CC"/>
                </a:solidFill>
                <a:latin typeface="Consolas"/>
                <a:cs typeface="Consolas"/>
              </a:rPr>
              <a:t>notifyAll</a:t>
            </a:r>
            <a:r>
              <a:rPr sz="1400" b="1" i="1" spc="-5" dirty="0">
                <a:solidFill>
                  <a:srgbClr val="0033CC"/>
                </a:solidFill>
                <a:latin typeface="Courier New"/>
                <a:cs typeface="Courier New"/>
              </a:rPr>
              <a:t>, </a:t>
            </a:r>
            <a:r>
              <a:rPr sz="1400" b="1" i="1" dirty="0">
                <a:solidFill>
                  <a:srgbClr val="0033CC"/>
                </a:solidFill>
                <a:latin typeface="Courier New"/>
                <a:cs typeface="Courier New"/>
              </a:rPr>
              <a:t>and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wait </a:t>
            </a: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methods for synchronizing activities in running</a:t>
            </a:r>
            <a:r>
              <a:rPr sz="1400" spc="3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Arial"/>
                <a:cs typeface="Arial"/>
              </a:rPr>
              <a:t>Threads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Final Classes /</a:t>
            </a:r>
            <a:r>
              <a:rPr spc="-4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321304"/>
            <a:ext cx="7721600" cy="434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A class can be declared as final with the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declaration:</a:t>
            </a:r>
            <a:endParaRPr sz="2400">
              <a:latin typeface="Arial"/>
              <a:cs typeface="Arial"/>
            </a:endParaRPr>
          </a:p>
          <a:p>
            <a:pPr marL="575945">
              <a:lnSpc>
                <a:spcPct val="100000"/>
              </a:lnSpc>
              <a:spcBef>
                <a:spcPts val="385"/>
              </a:spcBef>
            </a:pPr>
            <a:r>
              <a:rPr sz="2000" b="1" dirty="0">
                <a:solidFill>
                  <a:srgbClr val="0000FF"/>
                </a:solidFill>
                <a:latin typeface="Consolas"/>
                <a:cs typeface="Consolas"/>
              </a:rPr>
              <a:t>public final class X {</a:t>
            </a:r>
            <a:r>
              <a:rPr sz="2000" b="1" spc="-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sz="2000" b="1" spc="-5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spcBef>
                <a:spcPts val="1400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A class that is declared final cannot be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subclassed</a:t>
            </a:r>
            <a:endParaRPr sz="24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latin typeface="Arial"/>
                <a:cs typeface="Arial"/>
              </a:rPr>
              <a:t>Example: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onsolas"/>
                <a:cs typeface="Consolas"/>
              </a:rPr>
              <a:t>java.lang.String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A method can be declared as final with the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declaration:</a:t>
            </a:r>
            <a:endParaRPr sz="24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  <a:spcBef>
                <a:spcPts val="430"/>
              </a:spcBef>
            </a:pPr>
            <a:r>
              <a:rPr sz="2000" b="1" dirty="0">
                <a:solidFill>
                  <a:srgbClr val="0000FF"/>
                </a:solidFill>
                <a:latin typeface="Consolas"/>
                <a:cs typeface="Consolas"/>
              </a:rPr>
              <a:t>public class Y</a:t>
            </a:r>
            <a:r>
              <a:rPr sz="20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160145">
              <a:lnSpc>
                <a:spcPct val="100000"/>
              </a:lnSpc>
              <a:spcBef>
                <a:spcPts val="375"/>
              </a:spcBef>
            </a:pPr>
            <a:r>
              <a:rPr sz="2000" b="1" dirty="0">
                <a:solidFill>
                  <a:srgbClr val="0000FF"/>
                </a:solidFill>
                <a:latin typeface="Consolas"/>
                <a:cs typeface="Consolas"/>
              </a:rPr>
              <a:t>public final void m()</a:t>
            </a:r>
            <a:r>
              <a:rPr sz="20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sz="2000" b="1" spc="-5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842010">
              <a:lnSpc>
                <a:spcPct val="100000"/>
              </a:lnSpc>
              <a:spcBef>
                <a:spcPts val="375"/>
              </a:spcBef>
            </a:pPr>
            <a:r>
              <a:rPr sz="20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R="6096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 method that is declared final cannot be overridden or hidden by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subclasses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Packages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336544"/>
            <a:ext cx="8369300" cy="485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marR="260985" indent="-297180">
              <a:lnSpc>
                <a:spcPts val="2850"/>
              </a:lnSpc>
              <a:buClr>
                <a:srgbClr val="0033CC"/>
              </a:buClr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package </a:t>
            </a:r>
            <a:r>
              <a:rPr sz="2400" spc="-5" dirty="0">
                <a:latin typeface="Arial"/>
                <a:cs typeface="Arial"/>
              </a:rPr>
              <a:t>is a grouping of related types providing </a:t>
            </a:r>
            <a:r>
              <a:rPr sz="2400" dirty="0">
                <a:latin typeface="Arial"/>
                <a:cs typeface="Arial"/>
              </a:rPr>
              <a:t>access  </a:t>
            </a:r>
            <a:r>
              <a:rPr sz="2400" spc="-5" dirty="0">
                <a:latin typeface="Arial"/>
                <a:cs typeface="Arial"/>
              </a:rPr>
              <a:t>protection and name space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09880" marR="391795" indent="-297180">
              <a:lnSpc>
                <a:spcPct val="100499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Create a package with a </a:t>
            </a:r>
            <a:r>
              <a:rPr sz="2400" b="1" dirty="0">
                <a:solidFill>
                  <a:srgbClr val="0000FF"/>
                </a:solidFill>
                <a:latin typeface="Consolas"/>
                <a:cs typeface="Consolas"/>
              </a:rPr>
              <a:t>package</a:t>
            </a:r>
            <a:r>
              <a:rPr sz="2400" b="1" spc="-5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latin typeface="Arial"/>
                <a:cs typeface="Arial"/>
              </a:rPr>
              <a:t>statement at the top of  every source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309880" marR="358775" indent="-297180">
              <a:lnSpc>
                <a:spcPct val="100499"/>
              </a:lnSpc>
              <a:spcBef>
                <a:spcPts val="434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Use </a:t>
            </a:r>
            <a:r>
              <a:rPr sz="2400" b="1" dirty="0">
                <a:solidFill>
                  <a:srgbClr val="0000FF"/>
                </a:solidFill>
                <a:latin typeface="Consolas"/>
                <a:cs typeface="Consolas"/>
              </a:rPr>
              <a:t>import</a:t>
            </a:r>
            <a:r>
              <a:rPr sz="2400" b="1" spc="-5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latin typeface="Arial"/>
                <a:cs typeface="Arial"/>
              </a:rPr>
              <a:t>statement at the beginning of the file to work  with package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450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Conventions:</a:t>
            </a:r>
            <a:endParaRPr sz="2400">
              <a:latin typeface="Arial"/>
              <a:cs typeface="Arial"/>
            </a:endParaRPr>
          </a:p>
          <a:p>
            <a:pPr marL="709930" marR="5080" lvl="1" indent="-247650">
              <a:lnSpc>
                <a:spcPts val="2380"/>
              </a:lnSpc>
              <a:spcBef>
                <a:spcPts val="525"/>
              </a:spcBef>
              <a:buChar char="•"/>
              <a:tabLst>
                <a:tab pos="709295" algn="l"/>
                <a:tab pos="710565" algn="l"/>
              </a:tabLst>
            </a:pPr>
            <a:r>
              <a:rPr sz="2000" spc="-5" dirty="0">
                <a:latin typeface="Arial"/>
                <a:cs typeface="Arial"/>
              </a:rPr>
              <a:t>Package names are written in all lowercase to avoid conflict with the  names of classes or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interfaces.</a:t>
            </a:r>
            <a:endParaRPr sz="2000">
              <a:latin typeface="Arial"/>
              <a:cs typeface="Arial"/>
            </a:endParaRPr>
          </a:p>
          <a:p>
            <a:pPr marL="709930" marR="426720" lvl="1" indent="-247650">
              <a:lnSpc>
                <a:spcPts val="2380"/>
              </a:lnSpc>
              <a:spcBef>
                <a:spcPts val="420"/>
              </a:spcBef>
              <a:buChar char="•"/>
              <a:tabLst>
                <a:tab pos="709295" algn="l"/>
                <a:tab pos="710565" algn="l"/>
              </a:tabLst>
            </a:pPr>
            <a:r>
              <a:rPr sz="2000" spc="-5" dirty="0">
                <a:latin typeface="Arial"/>
                <a:cs typeface="Arial"/>
              </a:rPr>
              <a:t>The beginning of the package name must be a reversed Internet  domain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709930">
              <a:lnSpc>
                <a:spcPts val="2790"/>
              </a:lnSpc>
            </a:pPr>
            <a:r>
              <a:rPr sz="1600" spc="-5" dirty="0">
                <a:latin typeface="Arial"/>
                <a:cs typeface="Arial"/>
              </a:rPr>
              <a:t>Example: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onsolas"/>
                <a:cs typeface="Consolas"/>
              </a:rPr>
              <a:t>ca.senecacollege.ict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995" y="1486852"/>
            <a:ext cx="7414895" cy="338554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Polymorphism </a:t>
            </a:r>
            <a:r>
              <a:rPr lang="en-US" dirty="0"/>
              <a:t>enables you to “program </a:t>
            </a:r>
            <a:r>
              <a:rPr lang="en-US" dirty="0" smtClean="0"/>
              <a:t>in the </a:t>
            </a:r>
            <a:r>
              <a:rPr lang="en-US" dirty="0"/>
              <a:t>general” rather than “program in the specific.”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particular, polymorphism </a:t>
            </a:r>
            <a:r>
              <a:rPr lang="en-US" dirty="0" smtClean="0"/>
              <a:t>enables you </a:t>
            </a:r>
            <a:r>
              <a:rPr lang="en-US" dirty="0"/>
              <a:t>to write programs that process objects that share the same superclass (either </a:t>
            </a:r>
            <a:r>
              <a:rPr lang="en-US" dirty="0" smtClean="0"/>
              <a:t>directly or </a:t>
            </a:r>
            <a:r>
              <a:rPr lang="en-US" dirty="0"/>
              <a:t>indirectly) as if they’re all objects of the superclass; this can simplify programming.</a:t>
            </a:r>
          </a:p>
        </p:txBody>
      </p:sp>
    </p:spTree>
    <p:extLst>
      <p:ext uri="{BB962C8B-B14F-4D97-AF65-F5344CB8AC3E}">
        <p14:creationId xmlns:p14="http://schemas.microsoft.com/office/powerpoint/2010/main" val="118778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76200"/>
            <a:ext cx="4495800" cy="4578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altLang="en-US" sz="11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PolymorphismDemo</a:t>
            </a: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1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m(new </a:t>
            </a:r>
            <a:r>
              <a:rPr lang="en-US" altLang="en-US" sz="11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GraduateStudent</a:t>
            </a: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m(new Student());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m(new Person());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m(new Object());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static void m(Object x)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1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11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x.toString</a:t>
            </a: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</a:t>
            </a:r>
            <a:r>
              <a:rPr lang="en-US" altLang="en-US" sz="11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GraduateStudent</a:t>
            </a: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extends Student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Student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String </a:t>
            </a:r>
            <a:r>
              <a:rPr lang="en-US" altLang="en-US" sz="11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return "Student";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class Person extends Object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public String </a:t>
            </a:r>
            <a:r>
              <a:rPr lang="en-US" altLang="en-US" sz="1100" dirty="0" err="1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return "Person";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100" dirty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34000" y="228600"/>
            <a:ext cx="327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Method m takes a parameter of the Object type. You can invoke it with any object.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0" y="1371600"/>
            <a:ext cx="441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cs typeface="Courier New" pitchFamily="49" charset="0"/>
              </a:rPr>
              <a:t>An object of a subtype can be used wherever its </a:t>
            </a:r>
            <a:r>
              <a:rPr lang="en-US" altLang="en-US" sz="2000" dirty="0" err="1">
                <a:cs typeface="Courier New" pitchFamily="49" charset="0"/>
              </a:rPr>
              <a:t>supertype</a:t>
            </a:r>
            <a:r>
              <a:rPr lang="en-US" altLang="en-US" sz="2000" dirty="0">
                <a:cs typeface="Courier New" pitchFamily="49" charset="0"/>
              </a:rPr>
              <a:t> value is required</a:t>
            </a:r>
            <a:r>
              <a:rPr lang="en-US" altLang="en-US" sz="2000" dirty="0">
                <a:cs typeface="Times New Roman" pitchFamily="18" charset="0"/>
              </a:rPr>
              <a:t>. This feature is known as </a:t>
            </a:r>
            <a:r>
              <a:rPr lang="en-US" altLang="en-US" sz="2000" i="1" dirty="0">
                <a:cs typeface="Times New Roman" pitchFamily="18" charset="0"/>
              </a:rPr>
              <a:t>polymorphism</a:t>
            </a:r>
            <a:r>
              <a:rPr lang="en-US" altLang="en-US" sz="2000" dirty="0">
                <a:cs typeface="Times New Roman" pitchFamily="18" charset="0"/>
              </a:rPr>
              <a:t>.</a:t>
            </a: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4572000" y="2514600"/>
            <a:ext cx="4343400" cy="3733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cs typeface="Times New Roman" pitchFamily="18" charset="0"/>
              </a:rPr>
              <a:t>When the method </a:t>
            </a:r>
            <a:r>
              <a:rPr lang="en-US" altLang="en-US" sz="2000" u="sng" dirty="0" smtClean="0">
                <a:cs typeface="Times New Roman" pitchFamily="18" charset="0"/>
              </a:rPr>
              <a:t>m(Object x)</a:t>
            </a:r>
            <a:r>
              <a:rPr lang="en-US" altLang="en-US" sz="2000" dirty="0" smtClean="0">
                <a:cs typeface="Times New Roman" pitchFamily="18" charset="0"/>
              </a:rPr>
              <a:t> is executed, the argument </a:t>
            </a:r>
            <a:r>
              <a:rPr lang="en-US" altLang="en-US" sz="2000" u="sng" dirty="0" smtClean="0">
                <a:cs typeface="Times New Roman" pitchFamily="18" charset="0"/>
              </a:rPr>
              <a:t>x</a:t>
            </a:r>
            <a:r>
              <a:rPr lang="en-US" altLang="en-US" sz="2000" dirty="0" smtClean="0">
                <a:cs typeface="Times New Roman" pitchFamily="18" charset="0"/>
              </a:rPr>
              <a:t>’s </a:t>
            </a:r>
            <a:r>
              <a:rPr lang="en-US" altLang="en-US" sz="2000" u="sng" dirty="0" err="1" smtClean="0">
                <a:cs typeface="Times New Roman" pitchFamily="18" charset="0"/>
              </a:rPr>
              <a:t>toString</a:t>
            </a:r>
            <a:r>
              <a:rPr lang="en-US" altLang="en-US" sz="2000" dirty="0" smtClean="0">
                <a:cs typeface="Times New Roman" pitchFamily="18" charset="0"/>
              </a:rPr>
              <a:t> method is invoked. </a:t>
            </a:r>
            <a:r>
              <a:rPr lang="en-US" altLang="en-US" sz="2000" u="sng" dirty="0" smtClean="0">
                <a:cs typeface="Times New Roman" pitchFamily="18" charset="0"/>
              </a:rPr>
              <a:t>x</a:t>
            </a:r>
            <a:r>
              <a:rPr lang="en-US" altLang="en-US" sz="2000" dirty="0" smtClean="0">
                <a:cs typeface="Times New Roman" pitchFamily="18" charset="0"/>
              </a:rPr>
              <a:t> may be an instance of </a:t>
            </a:r>
            <a:r>
              <a:rPr lang="en-US" altLang="en-US" sz="2000" u="sng" dirty="0" err="1" smtClean="0">
                <a:cs typeface="Times New Roman" pitchFamily="18" charset="0"/>
              </a:rPr>
              <a:t>GraduateStudent</a:t>
            </a:r>
            <a:r>
              <a:rPr lang="en-US" altLang="en-US" sz="2000" dirty="0" smtClean="0">
                <a:cs typeface="Times New Roman" pitchFamily="18" charset="0"/>
              </a:rPr>
              <a:t>, </a:t>
            </a:r>
            <a:r>
              <a:rPr lang="en-US" altLang="en-US" sz="2000" u="sng" dirty="0" smtClean="0">
                <a:cs typeface="Times New Roman" pitchFamily="18" charset="0"/>
              </a:rPr>
              <a:t>Student</a:t>
            </a:r>
            <a:r>
              <a:rPr lang="en-US" altLang="en-US" sz="2000" dirty="0" smtClean="0">
                <a:cs typeface="Times New Roman" pitchFamily="18" charset="0"/>
              </a:rPr>
              <a:t>, </a:t>
            </a:r>
            <a:r>
              <a:rPr lang="en-US" altLang="en-US" sz="2000" u="sng" dirty="0" smtClean="0">
                <a:cs typeface="Times New Roman" pitchFamily="18" charset="0"/>
              </a:rPr>
              <a:t>Person</a:t>
            </a:r>
            <a:r>
              <a:rPr lang="en-US" altLang="en-US" sz="2000" dirty="0" smtClean="0">
                <a:cs typeface="Times New Roman" pitchFamily="18" charset="0"/>
              </a:rPr>
              <a:t>, or </a:t>
            </a:r>
            <a:r>
              <a:rPr lang="en-US" altLang="en-US" sz="2000" u="sng" dirty="0" smtClean="0">
                <a:cs typeface="Times New Roman" pitchFamily="18" charset="0"/>
              </a:rPr>
              <a:t>Object</a:t>
            </a:r>
            <a:r>
              <a:rPr lang="en-US" altLang="en-US" sz="2000" dirty="0" smtClean="0">
                <a:cs typeface="Times New Roman" pitchFamily="18" charset="0"/>
              </a:rPr>
              <a:t>. Classes </a:t>
            </a:r>
            <a:r>
              <a:rPr lang="en-US" altLang="en-US" sz="2000" u="sng" dirty="0" err="1" smtClean="0">
                <a:cs typeface="Times New Roman" pitchFamily="18" charset="0"/>
              </a:rPr>
              <a:t>GraduateStudent</a:t>
            </a:r>
            <a:r>
              <a:rPr lang="en-US" altLang="en-US" sz="2000" dirty="0" smtClean="0">
                <a:cs typeface="Times New Roman" pitchFamily="18" charset="0"/>
              </a:rPr>
              <a:t>, </a:t>
            </a:r>
            <a:r>
              <a:rPr lang="en-US" altLang="en-US" sz="2000" u="sng" dirty="0" smtClean="0">
                <a:cs typeface="Times New Roman" pitchFamily="18" charset="0"/>
              </a:rPr>
              <a:t>Student</a:t>
            </a:r>
            <a:r>
              <a:rPr lang="en-US" altLang="en-US" sz="2000" dirty="0" smtClean="0">
                <a:cs typeface="Times New Roman" pitchFamily="18" charset="0"/>
              </a:rPr>
              <a:t>, </a:t>
            </a:r>
            <a:r>
              <a:rPr lang="en-US" altLang="en-US" sz="2000" u="sng" dirty="0" smtClean="0">
                <a:cs typeface="Times New Roman" pitchFamily="18" charset="0"/>
              </a:rPr>
              <a:t>Person</a:t>
            </a:r>
            <a:r>
              <a:rPr lang="en-US" altLang="en-US" sz="2000" dirty="0" smtClean="0">
                <a:cs typeface="Times New Roman" pitchFamily="18" charset="0"/>
              </a:rPr>
              <a:t>, and </a:t>
            </a:r>
            <a:r>
              <a:rPr lang="en-US" altLang="en-US" sz="2000" u="sng" dirty="0" smtClean="0">
                <a:cs typeface="Times New Roman" pitchFamily="18" charset="0"/>
              </a:rPr>
              <a:t>Object</a:t>
            </a:r>
            <a:r>
              <a:rPr lang="en-US" altLang="en-US" sz="2000" dirty="0" smtClean="0">
                <a:cs typeface="Times New Roman" pitchFamily="18" charset="0"/>
              </a:rPr>
              <a:t> have their own implementation of the </a:t>
            </a:r>
            <a:r>
              <a:rPr lang="en-US" altLang="en-US" sz="2000" u="sng" dirty="0" err="1" smtClean="0">
                <a:cs typeface="Times New Roman" pitchFamily="18" charset="0"/>
              </a:rPr>
              <a:t>toString</a:t>
            </a:r>
            <a:r>
              <a:rPr lang="en-US" altLang="en-US" sz="2000" dirty="0" smtClean="0">
                <a:cs typeface="Times New Roman" pitchFamily="18" charset="0"/>
              </a:rPr>
              <a:t> method. Which implementation is used will be determined dynamically by the Java Virtual Machine at runtime. This capability is known as </a:t>
            </a:r>
            <a:r>
              <a:rPr lang="en-US" altLang="en-US" sz="2000" i="1" dirty="0" smtClean="0">
                <a:cs typeface="Times New Roman" pitchFamily="18" charset="0"/>
              </a:rPr>
              <a:t>dynamic binding</a:t>
            </a:r>
            <a:r>
              <a:rPr lang="en-US" altLang="en-US" sz="2000" dirty="0" smtClean="0">
                <a:cs typeface="Times New Roman" pitchFamily="18" charset="0"/>
              </a:rPr>
              <a:t>. </a:t>
            </a:r>
            <a:endParaRPr lang="en-US" altLang="en-US" sz="2000" dirty="0"/>
          </a:p>
        </p:txBody>
      </p:sp>
      <p:sp>
        <p:nvSpPr>
          <p:cNvPr id="9" name="Right Brace 8"/>
          <p:cNvSpPr/>
          <p:nvPr/>
        </p:nvSpPr>
        <p:spPr>
          <a:xfrm>
            <a:off x="2667000" y="457200"/>
            <a:ext cx="3810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3048000" y="731838"/>
            <a:ext cx="2286000" cy="30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3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622" y="1375152"/>
            <a:ext cx="579056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class Point { int x; int y; void clear() { x = 0; y = 0 }</a:t>
            </a:r>
            <a:r>
              <a:rPr sz="1400" b="1" spc="-1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422" y="1843274"/>
            <a:ext cx="5817235" cy="186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3665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class Pixel extends Point</a:t>
            </a:r>
            <a:r>
              <a:rPr sz="1400" b="1" spc="-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R="38735" algn="ctr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Color</a:t>
            </a:r>
            <a:r>
              <a:rPr sz="1400" b="1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color;</a:t>
            </a:r>
            <a:endParaRPr sz="1400" dirty="0">
              <a:latin typeface="Consolas"/>
              <a:cs typeface="Consolas"/>
            </a:endParaRPr>
          </a:p>
          <a:p>
            <a:pPr marL="2755265" marR="1457960" indent="-457200">
              <a:lnSpc>
                <a:spcPct val="107100"/>
              </a:lnSpc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public void clear()</a:t>
            </a:r>
            <a:r>
              <a:rPr sz="14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{  super.clear();  color =</a:t>
            </a:r>
            <a:r>
              <a:rPr sz="1400" b="1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null;</a:t>
            </a:r>
            <a:endParaRPr sz="1400" dirty="0">
              <a:latin typeface="Consolas"/>
              <a:cs typeface="Consolas"/>
            </a:endParaRPr>
          </a:p>
          <a:p>
            <a:pPr marR="1113790" algn="ctr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Pixel</a:t>
            </a:r>
            <a:r>
              <a:rPr sz="1600" b="1" spc="-4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extends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both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behavior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its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Point</a:t>
            </a:r>
            <a:r>
              <a:rPr sz="1600" b="1" spc="-4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Arial"/>
                <a:cs typeface="Arial"/>
              </a:rPr>
              <a:t>superclass.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422" y="3699632"/>
            <a:ext cx="7553325" cy="226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All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Point</a:t>
            </a:r>
            <a:r>
              <a:rPr sz="1600" b="1" spc="-43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Arial"/>
                <a:cs typeface="Arial"/>
              </a:rPr>
              <a:t>code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used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by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anywhere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with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Pixel</a:t>
            </a:r>
            <a:r>
              <a:rPr sz="1600" b="1" spc="-43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hand.</a:t>
            </a:r>
            <a:endParaRPr sz="1600">
              <a:latin typeface="Arial"/>
              <a:cs typeface="Arial"/>
            </a:endParaRPr>
          </a:p>
          <a:p>
            <a:pPr marL="12700" marR="1679575">
              <a:lnSpc>
                <a:spcPct val="105500"/>
              </a:lnSpc>
            </a:pPr>
            <a:r>
              <a:rPr sz="1600" spc="-5" dirty="0">
                <a:latin typeface="Arial"/>
                <a:cs typeface="Arial"/>
              </a:rPr>
              <a:t>A single object like </a:t>
            </a: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Pixel</a:t>
            </a:r>
            <a:r>
              <a:rPr sz="1600" b="1" spc="-3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could have many (poly) forms (-morph)  It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both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Pixel</a:t>
            </a:r>
            <a:r>
              <a:rPr sz="1600" b="1" spc="-43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object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Point</a:t>
            </a:r>
            <a:r>
              <a:rPr sz="1600" b="1" spc="-43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object.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0000FF"/>
                </a:solidFill>
                <a:latin typeface="Consolas"/>
                <a:cs typeface="Consolas"/>
              </a:rPr>
              <a:t>Pixel</a:t>
            </a:r>
            <a:r>
              <a:rPr sz="1600" spc="-5" dirty="0">
                <a:latin typeface="Arial"/>
                <a:cs typeface="Arial"/>
              </a:rPr>
              <a:t>’s behavior extends </a:t>
            </a:r>
            <a:r>
              <a:rPr sz="1600" b="1" spc="-5" dirty="0">
                <a:solidFill>
                  <a:srgbClr val="0000FF"/>
                </a:solidFill>
                <a:latin typeface="Consolas"/>
                <a:cs typeface="Consolas"/>
              </a:rPr>
              <a:t>Point</a:t>
            </a:r>
            <a:r>
              <a:rPr sz="1600" spc="-5" dirty="0">
                <a:latin typeface="Arial"/>
                <a:cs typeface="Arial"/>
              </a:rPr>
              <a:t>’s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behavior.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926465" marR="5080">
              <a:lnSpc>
                <a:spcPct val="104600"/>
              </a:lnSpc>
            </a:pPr>
            <a:r>
              <a:rPr sz="2000" b="1" u="heavy" dirty="0">
                <a:solidFill>
                  <a:srgbClr val="0000FF"/>
                </a:solidFill>
                <a:latin typeface="Consolas"/>
                <a:cs typeface="Consolas"/>
              </a:rPr>
              <a:t>Point point = new Pixel(); </a:t>
            </a:r>
            <a:r>
              <a:rPr sz="1800" spc="-5" dirty="0">
                <a:latin typeface="Arial"/>
                <a:cs typeface="Arial"/>
              </a:rPr>
              <a:t>Implicit casting – Upcasting  a reference of extended class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2000" b="1" u="heavy" dirty="0">
                <a:solidFill>
                  <a:srgbClr val="0000FF"/>
                </a:solidFill>
                <a:latin typeface="Consolas"/>
                <a:cs typeface="Consolas"/>
              </a:rPr>
              <a:t>Pixel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is assigned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Arial"/>
                <a:cs typeface="Arial"/>
              </a:rPr>
              <a:t>a reference of the base class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2000" b="1" u="heavy" dirty="0">
                <a:solidFill>
                  <a:srgbClr val="0000FF"/>
                </a:solidFill>
                <a:latin typeface="Consolas"/>
                <a:cs typeface="Consolas"/>
              </a:rPr>
              <a:t>Point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94374"/>
            <a:ext cx="17716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Polymorphism can be demonstrated with a minor modification to the Bicycle class.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 </a:t>
            </a:r>
            <a:r>
              <a:rPr lang="en-US" b="1" dirty="0" err="1"/>
              <a:t>printDescription</a:t>
            </a:r>
            <a:r>
              <a:rPr lang="en-US" dirty="0"/>
              <a:t> method could be added to the class that displays all the data currently stored in an instance.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" + "in gear "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" with a cadence of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this.cadence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and travelling at a speed of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". ");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73380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demonstrate polymorphic features in the Java language, extend the </a:t>
            </a:r>
            <a:r>
              <a:rPr lang="en-US" dirty="0" smtClean="0"/>
              <a:t>Bicycle</a:t>
            </a:r>
            <a:r>
              <a:rPr lang="en-US" dirty="0"/>
              <a:t> class with a </a:t>
            </a:r>
            <a:r>
              <a:rPr lang="en-US" b="1" dirty="0" err="1" smtClean="0"/>
              <a:t>MountainBike</a:t>
            </a:r>
            <a:r>
              <a:rPr lang="en-US" dirty="0"/>
              <a:t> and a </a:t>
            </a:r>
            <a:r>
              <a:rPr lang="en-US" b="1" dirty="0" err="1" smtClean="0"/>
              <a:t>RoadBike</a:t>
            </a:r>
            <a:r>
              <a:rPr lang="en-US" dirty="0"/>
              <a:t> class. 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b="1" dirty="0" err="1" smtClean="0"/>
              <a:t>MountainBike</a:t>
            </a:r>
            <a:r>
              <a:rPr lang="en-US" dirty="0"/>
              <a:t>, add a field for </a:t>
            </a:r>
            <a:r>
              <a:rPr lang="en-US" b="1" dirty="0" smtClean="0"/>
              <a:t>suspension</a:t>
            </a:r>
            <a:r>
              <a:rPr lang="en-US" dirty="0"/>
              <a:t>, which is a </a:t>
            </a:r>
            <a:r>
              <a:rPr lang="en-US" b="1" dirty="0" smtClean="0"/>
              <a:t>String</a:t>
            </a:r>
            <a:r>
              <a:rPr lang="en-US" dirty="0"/>
              <a:t> value that indicates if the bike has a front shock absorber, </a:t>
            </a:r>
            <a:r>
              <a:rPr lang="en-US" b="1" dirty="0" smtClean="0"/>
              <a:t>Front</a:t>
            </a:r>
            <a:r>
              <a:rPr lang="en-US" dirty="0"/>
              <a:t>. Or, the bike has a front and back shock </a:t>
            </a:r>
            <a:r>
              <a:rPr lang="en-US" dirty="0" smtClean="0"/>
              <a:t>absorber</a:t>
            </a:r>
            <a:r>
              <a:rPr lang="en-US" dirty="0"/>
              <a:t>,</a:t>
            </a:r>
            <a:r>
              <a:rPr lang="en-US" b="1" dirty="0"/>
              <a:t> </a:t>
            </a:r>
            <a:r>
              <a:rPr lang="en-US" b="1" dirty="0" smtClean="0"/>
              <a:t>Dual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41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914400"/>
            <a:ext cx="8610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MountainBike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Bicycle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String suspension;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MountainBike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startCadence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startSpeed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startGear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suspensionType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super(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startCadence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startSpeed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startGear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this.setSuspension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suspensionType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getSuspension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this.suspension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setSuspension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suspensionType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this.suspension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suspensionType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printDescription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super.printDescription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 " + 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MountainBike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has a" +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getSuspension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" suspension."); }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2" y="4800600"/>
            <a:ext cx="861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overridden </a:t>
            </a:r>
            <a:r>
              <a:rPr lang="en-US" b="1" dirty="0" err="1" smtClean="0"/>
              <a:t>printDescription</a:t>
            </a:r>
            <a:r>
              <a:rPr lang="en-US" dirty="0"/>
              <a:t> method. In addition to the information provided before, additional data about the suspension is included to the output.</a:t>
            </a:r>
          </a:p>
        </p:txBody>
      </p:sp>
    </p:spTree>
    <p:extLst>
      <p:ext uri="{BB962C8B-B14F-4D97-AF65-F5344CB8AC3E}">
        <p14:creationId xmlns:p14="http://schemas.microsoft.com/office/powerpoint/2010/main" val="200985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09600"/>
            <a:ext cx="8839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</a:t>
            </a:r>
            <a:r>
              <a:rPr lang="en-US" dirty="0"/>
              <a:t>is the </a:t>
            </a:r>
            <a:r>
              <a:rPr lang="en-US" dirty="0" err="1"/>
              <a:t>RoadBike</a:t>
            </a:r>
            <a:r>
              <a:rPr lang="en-US" dirty="0"/>
              <a:t> class: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RoadBike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Bicycle{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millimeters (mm)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tireWidth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RoadBike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startCadence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startSpeed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startGear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newTireWidth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startCadence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startSpeed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startGear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this.setTireWidth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newTireWidth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getTireWidth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this.tireWidth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setTireWidth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newTireWidth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this.tireWidth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newTireWidth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super.printDescription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RoadBike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+ " has "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getTireWidth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 " MM tires."); } } </a:t>
            </a:r>
          </a:p>
          <a:p>
            <a:r>
              <a:rPr lang="en-US" dirty="0"/>
              <a:t>Note that once again, the </a:t>
            </a:r>
            <a:r>
              <a:rPr lang="en-US" dirty="0" err="1"/>
              <a:t>printDescription</a:t>
            </a:r>
            <a:r>
              <a:rPr lang="en-US" dirty="0"/>
              <a:t> method has been overridden. This time, information about the tire width is displayed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8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228600"/>
            <a:ext cx="86867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</a:t>
            </a:r>
            <a:r>
              <a:rPr lang="en-US" dirty="0"/>
              <a:t>is a test program that creates three Bicycle variables. Each variable is assigned to one of the three bicycle classes. Each variable is then printed.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TestBikes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Bicycle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bike01, bike02, bike03;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bike01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Bicycle(20, 10, 1);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bike02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MountainBike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(20, 10, 5, "Dual");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bike03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RoadBike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(40, 20, 8, 23);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bike01.printDescription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bike02.printDescription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bike03.printDescription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}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following is the output from the test program: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in gear 1 with a cadence of 20 and travelling at a speed of 10.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in gear 5 with a cadence of 20 and travelling at a speed of 10.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MountainBike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has a Dual suspension.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in gear 8 with a cadence of 40 and travelling at a speed of 20.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RoadBike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has 23 MM tires.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1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Constructor</a:t>
            </a:r>
            <a:r>
              <a:rPr spc="-55" dirty="0"/>
              <a:t> </a:t>
            </a:r>
            <a:r>
              <a:rPr spc="-5" dirty="0"/>
              <a:t>Order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buChar char="•"/>
              <a:tabLst>
                <a:tab pos="329565" algn="l"/>
                <a:tab pos="330200" algn="l"/>
              </a:tabLst>
            </a:pPr>
            <a:r>
              <a:rPr spc="-5" dirty="0"/>
              <a:t>Each constructor has three</a:t>
            </a:r>
            <a:r>
              <a:rPr spc="30" dirty="0"/>
              <a:t> </a:t>
            </a:r>
            <a:r>
              <a:rPr spc="-5" dirty="0"/>
              <a:t>phases: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634365" lvl="1" indent="-254000">
              <a:lnSpc>
                <a:spcPct val="100000"/>
              </a:lnSpc>
              <a:buAutoNum type="arabicPeriod"/>
              <a:tabLst>
                <a:tab pos="635000" algn="l"/>
              </a:tabLst>
            </a:pPr>
            <a:r>
              <a:rPr sz="1800" spc="-5" dirty="0">
                <a:latin typeface="Arial"/>
                <a:cs typeface="Arial"/>
              </a:rPr>
              <a:t>Invoke a superclass’s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constructor.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2150">
              <a:latin typeface="Times New Roman"/>
              <a:cs typeface="Times New Roman"/>
            </a:endParaRPr>
          </a:p>
          <a:p>
            <a:pPr marL="634365" lvl="1" indent="-254000">
              <a:lnSpc>
                <a:spcPct val="100000"/>
              </a:lnSpc>
              <a:buAutoNum type="arabicPeriod"/>
              <a:tabLst>
                <a:tab pos="635000" algn="l"/>
              </a:tabLst>
            </a:pPr>
            <a:r>
              <a:rPr sz="1800" spc="-5" dirty="0">
                <a:latin typeface="Arial"/>
                <a:cs typeface="Arial"/>
              </a:rPr>
              <a:t>Initialize the fields using their initializers and any initialization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986" y="3019485"/>
            <a:ext cx="792480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  <a:p>
            <a:pPr marL="24765">
              <a:lnSpc>
                <a:spcPct val="100000"/>
              </a:lnSpc>
              <a:spcBef>
                <a:spcPts val="165"/>
              </a:spcBef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endParaRPr sz="1800">
              <a:latin typeface="Consolas"/>
              <a:cs typeface="Consolas"/>
            </a:endParaRPr>
          </a:p>
          <a:p>
            <a:pPr marL="24765" marR="5080">
              <a:lnSpc>
                <a:spcPct val="107600"/>
              </a:lnSpc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\u0000  null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2281" y="2998636"/>
            <a:ext cx="2132965" cy="119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600"/>
              </a:lnSpc>
            </a:pPr>
            <a:r>
              <a:rPr sz="1800" spc="-5" dirty="0">
                <a:latin typeface="Arial"/>
                <a:cs typeface="Arial"/>
              </a:rPr>
              <a:t>for all numeric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types,  for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i="1" spc="-5" dirty="0">
                <a:latin typeface="Century Gothic"/>
                <a:cs typeface="Century Gothic"/>
              </a:rPr>
              <a:t>boolean,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i="1" spc="-5" dirty="0">
                <a:latin typeface="Century Gothic"/>
                <a:cs typeface="Century Gothic"/>
              </a:rPr>
              <a:t>char,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references.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995" y="4495857"/>
            <a:ext cx="7446009" cy="122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3. Execute the body of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constructor.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latin typeface="Arial"/>
                <a:cs typeface="Arial"/>
              </a:rPr>
              <a:t>Each class has at least one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constructor</a:t>
            </a:r>
            <a:endParaRPr sz="20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Arial"/>
                <a:cs typeface="Arial"/>
              </a:rPr>
              <a:t>If a class has no constructor the compiler adds the </a:t>
            </a:r>
            <a:r>
              <a:rPr sz="1800" i="1" spc="-5" dirty="0">
                <a:latin typeface="Arial"/>
                <a:cs typeface="Arial"/>
              </a:rPr>
              <a:t>default</a:t>
            </a:r>
            <a:r>
              <a:rPr sz="1800" i="1" spc="1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constructor</a:t>
            </a:r>
            <a:r>
              <a:rPr sz="1800" dirty="0">
                <a:solidFill>
                  <a:srgbClr val="0033C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959</Words>
  <Application>Microsoft Office PowerPoint</Application>
  <PresentationFormat>On-screen Show (4:3)</PresentationFormat>
  <Paragraphs>214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JAC444 - Lecture 3</vt:lpstr>
      <vt:lpstr>Polymorphism</vt:lpstr>
      <vt:lpstr>PowerPoint Presentation</vt:lpstr>
      <vt:lpstr>Polymorphism</vt:lpstr>
      <vt:lpstr>PowerPoint Presentation</vt:lpstr>
      <vt:lpstr>PowerPoint Presentation</vt:lpstr>
      <vt:lpstr>PowerPoint Presentation</vt:lpstr>
      <vt:lpstr>PowerPoint Presentation</vt:lpstr>
      <vt:lpstr>Constructor Order</vt:lpstr>
      <vt:lpstr>Keyword: super</vt:lpstr>
      <vt:lpstr>Constructors - super(); this();</vt:lpstr>
      <vt:lpstr>Object SuperClass</vt:lpstr>
      <vt:lpstr>Final Classes / Methods</vt:lpstr>
      <vt:lpstr>Packages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3</dc:title>
  <cp:lastModifiedBy>m_gurru007@hotmail.com</cp:lastModifiedBy>
  <cp:revision>6</cp:revision>
  <dcterms:created xsi:type="dcterms:W3CDTF">2017-09-25T12:03:01Z</dcterms:created>
  <dcterms:modified xsi:type="dcterms:W3CDTF">2017-09-25T17:04:11Z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2017-09-25T00:00:00Z</vt:filetime>
  </property>
</Properties>
</file>