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1B4-01ED-40E7-84E3-9A1AB99B7AF0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E6AE-9101-4E07-A4BE-92382FFA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1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1B4-01ED-40E7-84E3-9A1AB99B7AF0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E6AE-9101-4E07-A4BE-92382FFA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1B4-01ED-40E7-84E3-9A1AB99B7AF0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E6AE-9101-4E07-A4BE-92382FFA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1B4-01ED-40E7-84E3-9A1AB99B7AF0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E6AE-9101-4E07-A4BE-92382FFA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8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1B4-01ED-40E7-84E3-9A1AB99B7AF0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E6AE-9101-4E07-A4BE-92382FFA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1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1B4-01ED-40E7-84E3-9A1AB99B7AF0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E6AE-9101-4E07-A4BE-92382FFA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1B4-01ED-40E7-84E3-9A1AB99B7AF0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E6AE-9101-4E07-A4BE-92382FFA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5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1B4-01ED-40E7-84E3-9A1AB99B7AF0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E6AE-9101-4E07-A4BE-92382FFA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1B4-01ED-40E7-84E3-9A1AB99B7AF0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E6AE-9101-4E07-A4BE-92382FFA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1B4-01ED-40E7-84E3-9A1AB99B7AF0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E6AE-9101-4E07-A4BE-92382FFA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9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1B4-01ED-40E7-84E3-9A1AB99B7AF0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E6AE-9101-4E07-A4BE-92382FFA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E1B4-01ED-40E7-84E3-9A1AB99B7AF0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E6AE-9101-4E07-A4BE-92382FFA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 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Mahboob</a:t>
            </a:r>
            <a:r>
              <a:rPr lang="en-US" dirty="0" smtClean="0"/>
              <a:t>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would you care about covariance and </a:t>
            </a:r>
            <a:r>
              <a:rPr lang="en-US" dirty="0" err="1" smtClean="0"/>
              <a:t>contravariance</a:t>
            </a:r>
            <a:r>
              <a:rPr lang="en-US" dirty="0" smtClean="0"/>
              <a:t> while programming? </a:t>
            </a:r>
          </a:p>
          <a:p>
            <a:endParaRPr lang="en-US" dirty="0" smtClean="0"/>
          </a:p>
          <a:p>
            <a:r>
              <a:rPr lang="en-US" dirty="0" smtClean="0"/>
              <a:t>Answer: "substitutability".</a:t>
            </a:r>
          </a:p>
          <a:p>
            <a:endParaRPr lang="en-US" dirty="0" smtClean="0"/>
          </a:p>
          <a:p>
            <a:r>
              <a:rPr lang="en-US" dirty="0" smtClean="0"/>
              <a:t>For instance if a Java generic type was covariant, you can substitute a more specific generic type in place of a more generic type.</a:t>
            </a:r>
          </a:p>
          <a:p>
            <a:r>
              <a:rPr lang="en-US" dirty="0" smtClean="0"/>
              <a:t>	List&lt;Object&gt; = </a:t>
            </a:r>
            <a:r>
              <a:rPr lang="en-US" dirty="0" err="1" smtClean="0"/>
              <a:t>someObj.someMethod</a:t>
            </a:r>
            <a:r>
              <a:rPr lang="en-US" dirty="0" smtClean="0"/>
              <a:t>(); </a:t>
            </a:r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someObj.someMethod</a:t>
            </a:r>
            <a:r>
              <a:rPr lang="en-US" dirty="0" smtClean="0"/>
              <a:t> returns List&lt;String&gt; </a:t>
            </a:r>
          </a:p>
          <a:p>
            <a:endParaRPr lang="en-US" dirty="0" smtClean="0"/>
          </a:p>
          <a:p>
            <a:r>
              <a:rPr lang="en-US" dirty="0" smtClean="0"/>
              <a:t>Similarly if a Java generic type was contravariant, you can substitute a more generic type in place of a more specific generic type.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someObj.someMethod</a:t>
            </a:r>
            <a:r>
              <a:rPr lang="en-US" dirty="0" smtClean="0"/>
              <a:t>(List&lt;Object&gt;); </a:t>
            </a:r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someMethod</a:t>
            </a:r>
            <a:r>
              <a:rPr lang="en-US" dirty="0" smtClean="0"/>
              <a:t> expects List&lt;String&gt; as argument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4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1" y="457200"/>
            <a:ext cx="8458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Arrays in Java </a:t>
            </a:r>
            <a:r>
              <a:rPr lang="en-US" dirty="0" smtClean="0"/>
              <a:t>are </a:t>
            </a:r>
            <a:r>
              <a:rPr lang="en-US" dirty="0"/>
              <a:t>covariant by design. This would be fine if arrays </a:t>
            </a:r>
            <a:r>
              <a:rPr lang="en-US" dirty="0" smtClean="0"/>
              <a:t>were </a:t>
            </a:r>
            <a:r>
              <a:rPr lang="en-US" dirty="0"/>
              <a:t>immutable (</a:t>
            </a:r>
            <a:r>
              <a:rPr lang="en-US" dirty="0" err="1"/>
              <a:t>ie</a:t>
            </a:r>
            <a:r>
              <a:rPr lang="en-US" dirty="0"/>
              <a:t> only supported get() operation). But arrays are mutable in Java </a:t>
            </a:r>
            <a:r>
              <a:rPr lang="en-US" dirty="0" smtClean="0"/>
              <a:t>(</a:t>
            </a:r>
            <a:r>
              <a:rPr lang="en-US" dirty="0" err="1"/>
              <a:t>ie</a:t>
            </a:r>
            <a:r>
              <a:rPr lang="en-US" dirty="0" smtClean="0"/>
              <a:t>) </a:t>
            </a:r>
            <a:r>
              <a:rPr lang="en-US" dirty="0"/>
              <a:t>they support reading/get() and writing/set() </a:t>
            </a:r>
            <a:r>
              <a:rPr lang="en-US" dirty="0" err="1"/>
              <a:t>elems</a:t>
            </a:r>
            <a:r>
              <a:rPr lang="en-US" dirty="0"/>
              <a:t> in the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/>
              <a:t>String[] a = new String[1</a:t>
            </a:r>
            <a:r>
              <a:rPr lang="en-US" dirty="0" smtClean="0"/>
              <a:t>];</a:t>
            </a:r>
          </a:p>
          <a:p>
            <a:r>
              <a:rPr lang="en-US" dirty="0"/>
              <a:t>	Object[] b = a</a:t>
            </a:r>
            <a:r>
              <a:rPr lang="en-US" dirty="0" smtClean="0"/>
              <a:t>;</a:t>
            </a:r>
          </a:p>
          <a:p>
            <a:r>
              <a:rPr lang="en-US" dirty="0"/>
              <a:t>	Object o = b[0]; // get(0) does not break </a:t>
            </a:r>
            <a:r>
              <a:rPr lang="en-US" dirty="0" smtClean="0"/>
              <a:t>type-safety</a:t>
            </a:r>
          </a:p>
          <a:p>
            <a:r>
              <a:rPr lang="en-US" dirty="0"/>
              <a:t>	b[0] = 1; // set(0) will break type-safety (raises runtime error</a:t>
            </a:r>
            <a:r>
              <a:rPr lang="en-US" dirty="0" smtClean="0"/>
              <a:t>).</a:t>
            </a:r>
          </a:p>
          <a:p>
            <a:r>
              <a:rPr lang="en-US" dirty="0"/>
              <a:t>In order to ensure type-safety, either arrays should be made "immutable and covariant" or "mutable and invariant</a:t>
            </a:r>
            <a:r>
              <a:rPr lang="en-US" dirty="0" smtClean="0"/>
              <a:t>".</a:t>
            </a:r>
          </a:p>
          <a:p>
            <a:endParaRPr lang="en-US" dirty="0"/>
          </a:p>
          <a:p>
            <a:r>
              <a:rPr lang="en-US" dirty="0" smtClean="0"/>
              <a:t>public class </a:t>
            </a:r>
            <a:r>
              <a:rPr lang="en-US" dirty="0" err="1" smtClean="0"/>
              <a:t>ConvarianceTest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r>
              <a:rPr lang="en-US" dirty="0"/>
              <a:t>	</a:t>
            </a:r>
            <a:r>
              <a:rPr lang="en-US" dirty="0" smtClean="0"/>
              <a:t>	//allowed</a:t>
            </a:r>
          </a:p>
          <a:p>
            <a:r>
              <a:rPr lang="en-US" dirty="0"/>
              <a:t>	</a:t>
            </a:r>
            <a:r>
              <a:rPr lang="en-US" dirty="0" smtClean="0"/>
              <a:t>	String s1 = “</a:t>
            </a:r>
            <a:r>
              <a:rPr lang="en-US" dirty="0" err="1" smtClean="0"/>
              <a:t>foobar</a:t>
            </a:r>
            <a:r>
              <a:rPr lang="en-US" dirty="0" smtClean="0"/>
              <a:t>”;</a:t>
            </a:r>
          </a:p>
          <a:p>
            <a:r>
              <a:rPr lang="en-US" dirty="0"/>
              <a:t>	</a:t>
            </a:r>
            <a:r>
              <a:rPr lang="en-US" dirty="0" smtClean="0"/>
              <a:t>	Object o1 = s1;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// allowed but breaks type-safety</a:t>
            </a:r>
          </a:p>
          <a:p>
            <a:r>
              <a:rPr lang="en-US" dirty="0"/>
              <a:t>	</a:t>
            </a:r>
            <a:r>
              <a:rPr lang="en-US" dirty="0" smtClean="0"/>
              <a:t>	String [] arr1 = new String[2];</a:t>
            </a:r>
          </a:p>
          <a:p>
            <a:r>
              <a:rPr lang="en-US" dirty="0"/>
              <a:t>	</a:t>
            </a:r>
            <a:r>
              <a:rPr lang="en-US" dirty="0" smtClean="0"/>
              <a:t>	Object[] arr2 = arr1;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64264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	//allowed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/>
              <a:t>ArrayList</a:t>
            </a:r>
            <a:r>
              <a:rPr lang="en-US" dirty="0"/>
              <a:t>&lt;String&gt; al1 = new </a:t>
            </a:r>
            <a:r>
              <a:rPr lang="en-US" dirty="0" err="1"/>
              <a:t>ArrayList</a:t>
            </a:r>
            <a:r>
              <a:rPr lang="en-US" dirty="0"/>
              <a:t>&lt;String</a:t>
            </a:r>
            <a:r>
              <a:rPr lang="en-US" dirty="0" smtClean="0"/>
              <a:t>&gt;();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List&lt;String&gt; l1 = al1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l1.add(new String("foo</a:t>
            </a:r>
            <a:r>
              <a:rPr lang="en-US" dirty="0" smtClean="0"/>
              <a:t>"));</a:t>
            </a:r>
          </a:p>
          <a:p>
            <a:endParaRPr lang="en-US" dirty="0"/>
          </a:p>
          <a:p>
            <a:r>
              <a:rPr lang="en-US" dirty="0" smtClean="0"/>
              <a:t>		//not allowed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// </a:t>
            </a:r>
            <a:r>
              <a:rPr lang="en-US" dirty="0" err="1"/>
              <a:t>ArrayList</a:t>
            </a:r>
            <a:r>
              <a:rPr lang="en-US" dirty="0"/>
              <a:t>&lt;Object&gt; al2 = al1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6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Subtype, Super type, True subtype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299085" indent="-286385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600" b="1" spc="-5" dirty="0" smtClean="0">
                <a:latin typeface="Courier New"/>
                <a:cs typeface="Courier New"/>
              </a:rPr>
              <a:t>Points3D</a:t>
            </a:r>
            <a:r>
              <a:rPr lang="en-US" sz="1600" b="1" spc="-605" dirty="0" smtClean="0">
                <a:latin typeface="Courier New"/>
                <a:cs typeface="Courier New"/>
              </a:rPr>
              <a:t> </a:t>
            </a:r>
            <a:r>
              <a:rPr lang="en-US" sz="1800" spc="-5" dirty="0">
                <a:cs typeface="Calibri"/>
              </a:rPr>
              <a:t>is </a:t>
            </a:r>
            <a:r>
              <a:rPr lang="en-US" sz="1800" dirty="0">
                <a:cs typeface="Calibri"/>
              </a:rPr>
              <a:t>a </a:t>
            </a:r>
            <a:r>
              <a:rPr lang="en-US" sz="1800" i="1" dirty="0">
                <a:cs typeface="Calibri"/>
              </a:rPr>
              <a:t>Java </a:t>
            </a:r>
            <a:r>
              <a:rPr lang="en-US" sz="1800" i="1" spc="-5" dirty="0">
                <a:cs typeface="Calibri"/>
              </a:rPr>
              <a:t>subtype </a:t>
            </a:r>
            <a:r>
              <a:rPr lang="en-US" sz="1800" spc="-5" dirty="0">
                <a:cs typeface="Calibri"/>
              </a:rPr>
              <a:t>of </a:t>
            </a:r>
            <a:r>
              <a:rPr lang="en-US" sz="1600" b="1" spc="-5" dirty="0" smtClean="0">
                <a:latin typeface="Courier New"/>
                <a:cs typeface="Courier New"/>
              </a:rPr>
              <a:t>Points2D</a:t>
            </a:r>
            <a:endParaRPr lang="en-US" sz="1600" dirty="0" smtClean="0">
              <a:latin typeface="Courier New"/>
              <a:cs typeface="Courier New"/>
            </a:endParaRPr>
          </a:p>
          <a:p>
            <a:pPr marL="299085" indent="-286385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u="heavy" dirty="0">
                <a:cs typeface="Calibri"/>
              </a:rPr>
              <a:t>Under </a:t>
            </a:r>
            <a:r>
              <a:rPr lang="en-US" sz="1800" u="heavy" spc="-5" dirty="0">
                <a:cs typeface="Calibri"/>
              </a:rPr>
              <a:t>some conditions</a:t>
            </a:r>
            <a:r>
              <a:rPr lang="en-US" sz="1800" spc="-5" dirty="0">
                <a:cs typeface="Calibri"/>
              </a:rPr>
              <a:t>, </a:t>
            </a:r>
            <a:r>
              <a:rPr lang="en-US" sz="1600" b="1" spc="-5" dirty="0" smtClean="0">
                <a:latin typeface="Courier New"/>
                <a:cs typeface="Courier New"/>
              </a:rPr>
              <a:t>Points3D</a:t>
            </a:r>
            <a:r>
              <a:rPr lang="en-US" sz="1600" b="1" spc="-535" dirty="0" smtClean="0">
                <a:latin typeface="Courier New"/>
                <a:cs typeface="Courier New"/>
              </a:rPr>
              <a:t> </a:t>
            </a:r>
            <a:r>
              <a:rPr lang="en-US" sz="1800" spc="-5" dirty="0">
                <a:cs typeface="Calibri"/>
              </a:rPr>
              <a:t>is </a:t>
            </a:r>
            <a:r>
              <a:rPr lang="en-US" sz="1800" dirty="0">
                <a:cs typeface="Calibri"/>
              </a:rPr>
              <a:t>also a </a:t>
            </a:r>
            <a:r>
              <a:rPr lang="en-US" sz="1800" i="1" spc="-5" dirty="0">
                <a:cs typeface="Calibri"/>
              </a:rPr>
              <a:t>true subtype </a:t>
            </a:r>
            <a:r>
              <a:rPr lang="en-US" sz="1800" spc="-5" dirty="0">
                <a:cs typeface="Calibri"/>
              </a:rPr>
              <a:t>of </a:t>
            </a:r>
            <a:r>
              <a:rPr lang="en-US" sz="1600" b="1" spc="-5" dirty="0" smtClean="0">
                <a:latin typeface="Courier New"/>
                <a:cs typeface="Courier New"/>
              </a:rPr>
              <a:t>Points2D</a:t>
            </a:r>
            <a:endParaRPr lang="en-US" sz="1600" dirty="0" smtClean="0">
              <a:latin typeface="Courier New"/>
              <a:cs typeface="Courier New"/>
            </a:endParaRPr>
          </a:p>
          <a:p>
            <a:pPr marL="299085" marR="882650" indent="-286385">
              <a:spcBef>
                <a:spcPts val="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spc="-5" dirty="0">
                <a:cs typeface="Calibri"/>
              </a:rPr>
              <a:t>Subtyping is defined only with </a:t>
            </a:r>
            <a:r>
              <a:rPr lang="en-US" sz="1800" spc="-10" dirty="0">
                <a:cs typeface="Calibri"/>
              </a:rPr>
              <a:t>respect to specifications </a:t>
            </a:r>
            <a:r>
              <a:rPr lang="en-US" sz="1800" dirty="0">
                <a:cs typeface="Calibri"/>
              </a:rPr>
              <a:t>– </a:t>
            </a:r>
            <a:r>
              <a:rPr lang="en-US" sz="1800" spc="-5" dirty="0">
                <a:cs typeface="Calibri"/>
              </a:rPr>
              <a:t>not  implementations</a:t>
            </a:r>
            <a:endParaRPr lang="en-US" sz="1800" dirty="0">
              <a:cs typeface="Calibri"/>
            </a:endParaRPr>
          </a:p>
          <a:p>
            <a:pPr marL="756285" marR="130175" lvl="1" indent="-28638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spc="-20" dirty="0">
                <a:cs typeface="Calibri"/>
              </a:rPr>
              <a:t>Informally, </a:t>
            </a:r>
            <a:r>
              <a:rPr lang="en-US" sz="1800" spc="-10" dirty="0">
                <a:cs typeface="Calibri"/>
              </a:rPr>
              <a:t>we often talk </a:t>
            </a:r>
            <a:r>
              <a:rPr lang="en-US" sz="1800" spc="-5" dirty="0">
                <a:cs typeface="Calibri"/>
              </a:rPr>
              <a:t>about </a:t>
            </a:r>
            <a:r>
              <a:rPr lang="en-US" sz="1800" dirty="0">
                <a:cs typeface="Calibri"/>
              </a:rPr>
              <a:t>whether an </a:t>
            </a:r>
            <a:r>
              <a:rPr lang="en-US" sz="1800" spc="-5" dirty="0">
                <a:cs typeface="Calibri"/>
              </a:rPr>
              <a:t>implementation of </a:t>
            </a:r>
            <a:r>
              <a:rPr lang="en-US" sz="1800" dirty="0">
                <a:cs typeface="Calibri"/>
              </a:rPr>
              <a:t>a  </a:t>
            </a:r>
            <a:r>
              <a:rPr lang="en-US" sz="1800" spc="-10" dirty="0">
                <a:cs typeface="Calibri"/>
              </a:rPr>
              <a:t>specification satisfies </a:t>
            </a:r>
            <a:r>
              <a:rPr lang="en-US" sz="1800" dirty="0">
                <a:cs typeface="Calibri"/>
              </a:rPr>
              <a:t>the </a:t>
            </a:r>
            <a:r>
              <a:rPr lang="en-US" sz="1800" spc="-5" dirty="0">
                <a:cs typeface="Calibri"/>
              </a:rPr>
              <a:t>subtyping</a:t>
            </a:r>
            <a:r>
              <a:rPr lang="en-US" sz="1800" spc="130" dirty="0">
                <a:cs typeface="Calibri"/>
              </a:rPr>
              <a:t> </a:t>
            </a:r>
            <a:r>
              <a:rPr lang="en-US" sz="1800" spc="-10" dirty="0">
                <a:cs typeface="Calibri"/>
              </a:rPr>
              <a:t>relationship</a:t>
            </a:r>
            <a:endParaRPr lang="en-US" sz="1800" dirty="0">
              <a:cs typeface="Calibri"/>
            </a:endParaRPr>
          </a:p>
          <a:p>
            <a:pPr marL="756285" lvl="1" indent="-286385">
              <a:lnSpc>
                <a:spcPts val="214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cs typeface="Calibri"/>
              </a:rPr>
              <a:t>In </a:t>
            </a:r>
            <a:r>
              <a:rPr lang="en-US" sz="1800" spc="-10" dirty="0">
                <a:cs typeface="Calibri"/>
              </a:rPr>
              <a:t>Java, </a:t>
            </a:r>
            <a:r>
              <a:rPr lang="en-US" sz="1800" spc="-5" dirty="0">
                <a:cs typeface="Calibri"/>
              </a:rPr>
              <a:t>this usually </a:t>
            </a:r>
            <a:r>
              <a:rPr lang="en-US" sz="1800" dirty="0">
                <a:cs typeface="Calibri"/>
              </a:rPr>
              <a:t>means </a:t>
            </a:r>
            <a:r>
              <a:rPr lang="en-US" sz="1600" b="1" spc="-5" dirty="0" smtClean="0">
                <a:latin typeface="Courier New"/>
                <a:cs typeface="Courier New"/>
              </a:rPr>
              <a:t>interface</a:t>
            </a:r>
            <a:r>
              <a:rPr lang="en-US" sz="1800" spc="-5" dirty="0">
                <a:cs typeface="Calibri"/>
              </a:rPr>
              <a:t>s </a:t>
            </a:r>
            <a:r>
              <a:rPr lang="en-US" sz="1800" dirty="0">
                <a:cs typeface="Calibri"/>
              </a:rPr>
              <a:t>and </a:t>
            </a:r>
            <a:r>
              <a:rPr lang="en-US" sz="1800" spc="-5" dirty="0">
                <a:cs typeface="Calibri"/>
              </a:rPr>
              <a:t>sometimes</a:t>
            </a:r>
            <a:r>
              <a:rPr lang="en-US" sz="1800" spc="55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means</a:t>
            </a:r>
          </a:p>
          <a:p>
            <a:pPr marL="756285">
              <a:lnSpc>
                <a:spcPct val="100000"/>
              </a:lnSpc>
            </a:pPr>
            <a:r>
              <a:rPr lang="en-US" sz="1600" b="1" spc="-5" dirty="0" smtClean="0">
                <a:latin typeface="Courier New"/>
                <a:cs typeface="Courier New"/>
              </a:rPr>
              <a:t>abstract</a:t>
            </a:r>
            <a:r>
              <a:rPr lang="en-US" sz="1600" b="1" spc="-6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cs typeface="Calibri"/>
              </a:rPr>
              <a:t>base </a:t>
            </a:r>
            <a:r>
              <a:rPr lang="en-US" sz="1800" spc="-5" dirty="0">
                <a:cs typeface="Calibri"/>
              </a:rPr>
              <a:t>classes</a:t>
            </a:r>
            <a:endParaRPr lang="en-US" sz="1800" dirty="0"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cs typeface="Calibri"/>
              </a:rPr>
              <a:t>In </a:t>
            </a:r>
            <a:r>
              <a:rPr lang="en-US" sz="1800" spc="-10" dirty="0">
                <a:cs typeface="Calibri"/>
              </a:rPr>
              <a:t>Java, </a:t>
            </a:r>
            <a:r>
              <a:rPr lang="en-US" sz="1600" b="1" spc="-5" dirty="0" smtClean="0">
                <a:latin typeface="Courier New"/>
                <a:cs typeface="Courier New"/>
              </a:rPr>
              <a:t>extends</a:t>
            </a:r>
            <a:r>
              <a:rPr lang="en-US" sz="1600" b="1" spc="-490" dirty="0" smtClean="0">
                <a:latin typeface="Courier New"/>
                <a:cs typeface="Courier New"/>
              </a:rPr>
              <a:t> </a:t>
            </a:r>
            <a:r>
              <a:rPr lang="en-US" sz="1800" spc="-5" dirty="0">
                <a:cs typeface="Calibri"/>
              </a:rPr>
              <a:t>is </a:t>
            </a:r>
            <a:r>
              <a:rPr lang="en-US" sz="1800" dirty="0">
                <a:cs typeface="Calibri"/>
              </a:rPr>
              <a:t>used </a:t>
            </a:r>
            <a:r>
              <a:rPr lang="en-US" sz="1800" spc="-10" dirty="0">
                <a:cs typeface="Calibri"/>
              </a:rPr>
              <a:t>to </a:t>
            </a:r>
            <a:r>
              <a:rPr lang="en-US" sz="1800" spc="-5" dirty="0">
                <a:cs typeface="Calibri"/>
              </a:rPr>
              <a:t>define subtypes </a:t>
            </a:r>
            <a:r>
              <a:rPr lang="en-US" sz="1800" dirty="0">
                <a:cs typeface="Calibri"/>
              </a:rPr>
              <a:t>and </a:t>
            </a:r>
            <a:r>
              <a:rPr lang="en-US" sz="1800" spc="-5" dirty="0">
                <a:cs typeface="Calibri"/>
              </a:rPr>
              <a:t>subclasses</a:t>
            </a:r>
            <a:endParaRPr lang="en-US" sz="1800" dirty="0">
              <a:cs typeface="Calibri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4914716" y="3886200"/>
            <a:ext cx="3924484" cy="1121461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361315" marR="172085" indent="-274320">
              <a:lnSpc>
                <a:spcPct val="100000"/>
              </a:lnSpc>
              <a:spcBef>
                <a:spcPts val="105"/>
              </a:spcBef>
            </a:pPr>
            <a:r>
              <a:rPr sz="1800" b="1" spc="-10" dirty="0">
                <a:latin typeface="Courier New"/>
                <a:cs typeface="Courier New"/>
              </a:rPr>
              <a:t>public interface Points2D </a:t>
            </a:r>
            <a:r>
              <a:rPr sz="1800" b="1" dirty="0">
                <a:latin typeface="Courier New"/>
                <a:cs typeface="Courier New"/>
              </a:rPr>
              <a:t>{  </a:t>
            </a:r>
            <a:r>
              <a:rPr sz="1800" b="1" spc="-10" dirty="0">
                <a:latin typeface="Courier New"/>
                <a:cs typeface="Courier New"/>
              </a:rPr>
              <a:t>public double x();  public double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y();</a:t>
            </a:r>
            <a:endParaRPr sz="18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933401" y="5486400"/>
            <a:ext cx="3886748" cy="1122102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10"/>
              </a:spcBef>
            </a:pPr>
            <a:r>
              <a:rPr sz="1800" b="1" spc="-10" dirty="0">
                <a:latin typeface="Courier New"/>
                <a:cs typeface="Courier New"/>
              </a:rPr>
              <a:t>public interface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Points3D</a:t>
            </a:r>
            <a:endParaRPr sz="1800" dirty="0">
              <a:latin typeface="Courier New"/>
              <a:cs typeface="Courier New"/>
            </a:endParaRPr>
          </a:p>
          <a:p>
            <a:pPr marL="131699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extends Points2D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36131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public double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z();</a:t>
            </a:r>
            <a:endParaRPr sz="18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6774623" y="4998127"/>
            <a:ext cx="169810" cy="488273"/>
          </a:xfrm>
          <a:custGeom>
            <a:avLst/>
            <a:gdLst/>
            <a:ahLst/>
            <a:cxnLst/>
            <a:rect l="l" t="t" r="r" b="b"/>
            <a:pathLst>
              <a:path w="171450" h="857250">
                <a:moveTo>
                  <a:pt x="85643" y="75580"/>
                </a:moveTo>
                <a:lnTo>
                  <a:pt x="66597" y="108106"/>
                </a:lnTo>
                <a:lnTo>
                  <a:pt x="65204" y="857123"/>
                </a:lnTo>
                <a:lnTo>
                  <a:pt x="103304" y="857250"/>
                </a:lnTo>
                <a:lnTo>
                  <a:pt x="104697" y="108406"/>
                </a:lnTo>
                <a:lnTo>
                  <a:pt x="85643" y="75580"/>
                </a:lnTo>
                <a:close/>
              </a:path>
              <a:path w="171450" h="857250">
                <a:moveTo>
                  <a:pt x="107711" y="37719"/>
                </a:moveTo>
                <a:lnTo>
                  <a:pt x="66728" y="37719"/>
                </a:lnTo>
                <a:lnTo>
                  <a:pt x="104828" y="37846"/>
                </a:lnTo>
                <a:lnTo>
                  <a:pt x="104697" y="108406"/>
                </a:lnTo>
                <a:lnTo>
                  <a:pt x="135689" y="161798"/>
                </a:lnTo>
                <a:lnTo>
                  <a:pt x="140739" y="167477"/>
                </a:lnTo>
                <a:lnTo>
                  <a:pt x="147325" y="170656"/>
                </a:lnTo>
                <a:lnTo>
                  <a:pt x="154602" y="171120"/>
                </a:lnTo>
                <a:lnTo>
                  <a:pt x="161724" y="168656"/>
                </a:lnTo>
                <a:lnTo>
                  <a:pt x="167405" y="163677"/>
                </a:lnTo>
                <a:lnTo>
                  <a:pt x="170598" y="157114"/>
                </a:lnTo>
                <a:lnTo>
                  <a:pt x="171100" y="149814"/>
                </a:lnTo>
                <a:lnTo>
                  <a:pt x="168709" y="142621"/>
                </a:lnTo>
                <a:lnTo>
                  <a:pt x="107711" y="37719"/>
                </a:lnTo>
                <a:close/>
              </a:path>
              <a:path w="171450" h="857250">
                <a:moveTo>
                  <a:pt x="85778" y="0"/>
                </a:moveTo>
                <a:lnTo>
                  <a:pt x="2466" y="142366"/>
                </a:lnTo>
                <a:lnTo>
                  <a:pt x="0" y="149488"/>
                </a:lnTo>
                <a:lnTo>
                  <a:pt x="450" y="156765"/>
                </a:lnTo>
                <a:lnTo>
                  <a:pt x="3591" y="163351"/>
                </a:lnTo>
                <a:lnTo>
                  <a:pt x="9197" y="168401"/>
                </a:lnTo>
                <a:lnTo>
                  <a:pt x="16390" y="170868"/>
                </a:lnTo>
                <a:lnTo>
                  <a:pt x="23691" y="170418"/>
                </a:lnTo>
                <a:lnTo>
                  <a:pt x="30253" y="167276"/>
                </a:lnTo>
                <a:lnTo>
                  <a:pt x="35232" y="161671"/>
                </a:lnTo>
                <a:lnTo>
                  <a:pt x="66597" y="108106"/>
                </a:lnTo>
                <a:lnTo>
                  <a:pt x="66728" y="37719"/>
                </a:lnTo>
                <a:lnTo>
                  <a:pt x="107711" y="37719"/>
                </a:lnTo>
                <a:lnTo>
                  <a:pt x="85778" y="0"/>
                </a:lnTo>
                <a:close/>
              </a:path>
              <a:path w="171450" h="857250">
                <a:moveTo>
                  <a:pt x="104810" y="47371"/>
                </a:moveTo>
                <a:lnTo>
                  <a:pt x="102161" y="47371"/>
                </a:lnTo>
                <a:lnTo>
                  <a:pt x="85643" y="75580"/>
                </a:lnTo>
                <a:lnTo>
                  <a:pt x="104697" y="108406"/>
                </a:lnTo>
                <a:lnTo>
                  <a:pt x="104810" y="47371"/>
                </a:lnTo>
                <a:close/>
              </a:path>
              <a:path w="171450" h="857250">
                <a:moveTo>
                  <a:pt x="66728" y="37719"/>
                </a:moveTo>
                <a:lnTo>
                  <a:pt x="66597" y="108106"/>
                </a:lnTo>
                <a:lnTo>
                  <a:pt x="85643" y="75580"/>
                </a:lnTo>
                <a:lnTo>
                  <a:pt x="69268" y="47371"/>
                </a:lnTo>
                <a:lnTo>
                  <a:pt x="104810" y="47371"/>
                </a:lnTo>
                <a:lnTo>
                  <a:pt x="104828" y="37846"/>
                </a:lnTo>
                <a:lnTo>
                  <a:pt x="66728" y="37719"/>
                </a:lnTo>
                <a:close/>
              </a:path>
              <a:path w="171450" h="857250">
                <a:moveTo>
                  <a:pt x="102161" y="47371"/>
                </a:moveTo>
                <a:lnTo>
                  <a:pt x="69268" y="47371"/>
                </a:lnTo>
                <a:lnTo>
                  <a:pt x="85643" y="75580"/>
                </a:lnTo>
                <a:lnTo>
                  <a:pt x="102161" y="4737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7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97563"/>
          </a:xfrm>
        </p:spPr>
        <p:txBody>
          <a:bodyPr>
            <a:noAutofit/>
          </a:bodyPr>
          <a:lstStyle/>
          <a:p>
            <a:pPr marL="355600" marR="508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 smtClean="0"/>
              <a:t>Any property guaranteed </a:t>
            </a:r>
            <a:r>
              <a:rPr lang="en-US" sz="2400" spc="-5" dirty="0" smtClean="0"/>
              <a:t>by  </a:t>
            </a:r>
            <a:r>
              <a:rPr lang="en-US" sz="2400" spc="-5" dirty="0" err="1" smtClean="0"/>
              <a:t>supertype</a:t>
            </a:r>
            <a:r>
              <a:rPr lang="en-US" sz="2400" spc="-5" dirty="0" smtClean="0"/>
              <a:t> </a:t>
            </a:r>
            <a:r>
              <a:rPr lang="en-US" sz="2400" spc="-10" dirty="0" smtClean="0"/>
              <a:t>must </a:t>
            </a:r>
            <a:r>
              <a:rPr lang="en-US" sz="2400" dirty="0" smtClean="0"/>
              <a:t>be </a:t>
            </a:r>
            <a:r>
              <a:rPr lang="en-US" sz="2400" spc="-10" dirty="0" smtClean="0"/>
              <a:t>guaranteed  </a:t>
            </a:r>
            <a:r>
              <a:rPr lang="en-US" sz="2400" spc="-5" dirty="0" smtClean="0"/>
              <a:t>by subtype </a:t>
            </a:r>
            <a:r>
              <a:rPr lang="en-US" sz="2400" dirty="0" smtClean="0"/>
              <a:t>(</a:t>
            </a:r>
            <a:r>
              <a:rPr lang="en-US" sz="2400" i="1" dirty="0">
                <a:cs typeface="Calibri"/>
              </a:rPr>
              <a:t>true</a:t>
            </a:r>
            <a:r>
              <a:rPr lang="en-US" sz="2400" i="1" spc="-40" dirty="0">
                <a:cs typeface="Calibri"/>
              </a:rPr>
              <a:t> </a:t>
            </a:r>
            <a:r>
              <a:rPr lang="en-US" sz="2400" i="1" spc="-5" dirty="0">
                <a:cs typeface="Calibri"/>
              </a:rPr>
              <a:t>subtyping</a:t>
            </a:r>
            <a:r>
              <a:rPr lang="en-US" sz="2400" spc="-5" dirty="0" smtClean="0"/>
              <a:t>)</a:t>
            </a:r>
          </a:p>
          <a:p>
            <a:pPr marL="355600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smtClean="0"/>
              <a:t>The subtype </a:t>
            </a:r>
            <a:r>
              <a:rPr lang="en-US" sz="2400" dirty="0" smtClean="0"/>
              <a:t>is </a:t>
            </a:r>
            <a:r>
              <a:rPr lang="en-US" sz="2400" spc="-10" dirty="0" smtClean="0"/>
              <a:t>permitted</a:t>
            </a:r>
            <a:r>
              <a:rPr lang="en-US" sz="2400" spc="-35" dirty="0" smtClean="0"/>
              <a:t> </a:t>
            </a:r>
            <a:r>
              <a:rPr lang="en-US" sz="2400" spc="-10" dirty="0" smtClean="0"/>
              <a:t>to</a:t>
            </a:r>
          </a:p>
          <a:p>
            <a:pPr marL="355600">
              <a:lnSpc>
                <a:spcPct val="100000"/>
              </a:lnSpc>
            </a:pPr>
            <a:r>
              <a:rPr lang="en-US" sz="2400" spc="-10" dirty="0" smtClean="0"/>
              <a:t>strengthen </a:t>
            </a:r>
            <a:r>
              <a:rPr lang="en-US" sz="2400" dirty="0" smtClean="0"/>
              <a:t>and add</a:t>
            </a:r>
            <a:r>
              <a:rPr lang="en-US" sz="2400" spc="-20" dirty="0" smtClean="0"/>
              <a:t> </a:t>
            </a:r>
            <a:r>
              <a:rPr lang="en-US" sz="2400" spc="-10" dirty="0" smtClean="0"/>
              <a:t>properties</a:t>
            </a:r>
          </a:p>
          <a:p>
            <a:pPr marL="355600" marR="118745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smtClean="0"/>
              <a:t>Anything </a:t>
            </a:r>
            <a:r>
              <a:rPr lang="en-US" sz="2400" spc="-10" dirty="0" smtClean="0"/>
              <a:t>provable </a:t>
            </a:r>
            <a:r>
              <a:rPr lang="en-US" sz="2400" dirty="0" smtClean="0"/>
              <a:t>about an</a:t>
            </a:r>
            <a:r>
              <a:rPr lang="en-US" sz="2400" spc="-85" dirty="0" smtClean="0"/>
              <a:t> </a:t>
            </a:r>
            <a:r>
              <a:rPr lang="en-US" sz="2400" dirty="0" smtClean="0"/>
              <a:t>A  is </a:t>
            </a:r>
            <a:r>
              <a:rPr lang="en-US" sz="2400" spc="-10" dirty="0" smtClean="0"/>
              <a:t>provable </a:t>
            </a:r>
            <a:r>
              <a:rPr lang="en-US" sz="2400" dirty="0" smtClean="0"/>
              <a:t>about a</a:t>
            </a:r>
            <a:r>
              <a:rPr lang="en-US" sz="2400" spc="-100" dirty="0" smtClean="0"/>
              <a:t> </a:t>
            </a:r>
            <a:r>
              <a:rPr lang="en-US" sz="2400" dirty="0" smtClean="0"/>
              <a:t>B</a:t>
            </a:r>
          </a:p>
          <a:p>
            <a:pPr marL="355600" marR="133985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/>
              <a:t>If an </a:t>
            </a:r>
            <a:r>
              <a:rPr lang="en-US" sz="2400" spc="-10" dirty="0" smtClean="0"/>
              <a:t>instance </a:t>
            </a:r>
            <a:r>
              <a:rPr lang="en-US" sz="2400" spc="-5" dirty="0" smtClean="0"/>
              <a:t>of subtype </a:t>
            </a:r>
            <a:r>
              <a:rPr lang="en-US" sz="2400" dirty="0" smtClean="0"/>
              <a:t>is  </a:t>
            </a:r>
            <a:r>
              <a:rPr lang="en-US" sz="2400" spc="-10" dirty="0" smtClean="0"/>
              <a:t>treated </a:t>
            </a:r>
            <a:r>
              <a:rPr lang="en-US" sz="2400" spc="-5" dirty="0" smtClean="0"/>
              <a:t>purely </a:t>
            </a:r>
            <a:r>
              <a:rPr lang="en-US" sz="2400" dirty="0" smtClean="0"/>
              <a:t>as </a:t>
            </a:r>
            <a:r>
              <a:rPr lang="en-US" sz="2400" spc="-5" dirty="0" err="1" smtClean="0"/>
              <a:t>supertype</a:t>
            </a:r>
            <a:r>
              <a:rPr lang="en-US" sz="2400" spc="-5" dirty="0" smtClean="0"/>
              <a:t> </a:t>
            </a:r>
            <a:r>
              <a:rPr lang="en-US" sz="2400" dirty="0" smtClean="0"/>
              <a:t>–  </a:t>
            </a:r>
            <a:r>
              <a:rPr lang="en-US" sz="2400" spc="-5" dirty="0" smtClean="0"/>
              <a:t>only </a:t>
            </a:r>
            <a:r>
              <a:rPr lang="en-US" sz="2400" spc="-5" dirty="0" err="1" smtClean="0"/>
              <a:t>supertype</a:t>
            </a:r>
            <a:r>
              <a:rPr lang="en-US" sz="2400" spc="-5" dirty="0" smtClean="0"/>
              <a:t> methods </a:t>
            </a:r>
            <a:r>
              <a:rPr lang="en-US" sz="2400" dirty="0" smtClean="0"/>
              <a:t>and  </a:t>
            </a:r>
            <a:r>
              <a:rPr lang="en-US" sz="2400" spc="-5" dirty="0" smtClean="0"/>
              <a:t>fields </a:t>
            </a:r>
            <a:r>
              <a:rPr lang="en-US" sz="2400" dirty="0" smtClean="0"/>
              <a:t>queried – then </a:t>
            </a:r>
            <a:r>
              <a:rPr lang="en-US" sz="2400" spc="-5" dirty="0" smtClean="0"/>
              <a:t>result  should be </a:t>
            </a:r>
            <a:r>
              <a:rPr lang="en-US" sz="2400" spc="-10" dirty="0" smtClean="0"/>
              <a:t>consistent </a:t>
            </a:r>
            <a:r>
              <a:rPr lang="en-US" sz="2400" spc="-5" dirty="0" smtClean="0"/>
              <a:t>with </a:t>
            </a:r>
            <a:r>
              <a:rPr lang="en-US" sz="2400" dirty="0" smtClean="0"/>
              <a:t>an  </a:t>
            </a:r>
            <a:r>
              <a:rPr lang="en-US" sz="2400" spc="-5" dirty="0" smtClean="0"/>
              <a:t>object of </a:t>
            </a:r>
            <a:r>
              <a:rPr lang="en-US" sz="2400" dirty="0" smtClean="0"/>
              <a:t>the </a:t>
            </a:r>
            <a:r>
              <a:rPr lang="en-US" sz="2400" spc="-5" dirty="0" err="1" smtClean="0"/>
              <a:t>supertype</a:t>
            </a:r>
            <a:r>
              <a:rPr lang="en-US" sz="2400" spc="-5" dirty="0" smtClean="0"/>
              <a:t> being  manipulated</a:t>
            </a:r>
          </a:p>
          <a:p>
            <a:r>
              <a:rPr lang="en-US" sz="2400" dirty="0" smtClean="0"/>
              <a:t>Let's </a:t>
            </a:r>
            <a:r>
              <a:rPr lang="en-US" sz="2400" dirty="0"/>
              <a:t>say you have a class Point2D that stores values x and y. You could now create a subtype Point3D and add a value z. If you don't override any methods and take care with your equals and </a:t>
            </a:r>
            <a:r>
              <a:rPr lang="en-US" sz="2400" dirty="0" err="1"/>
              <a:t>hashcode</a:t>
            </a:r>
            <a:r>
              <a:rPr lang="en-US" sz="2400" dirty="0"/>
              <a:t> methods you could substitute a Point3D instance at any time for a Point2D instance.</a:t>
            </a:r>
          </a:p>
        </p:txBody>
      </p:sp>
    </p:spTree>
    <p:extLst>
      <p:ext uri="{BB962C8B-B14F-4D97-AF65-F5344CB8AC3E}">
        <p14:creationId xmlns:p14="http://schemas.microsoft.com/office/powerpoint/2010/main" val="200219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382000" cy="6324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class Person {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	String </a:t>
            </a:r>
            <a:r>
              <a:rPr lang="en-US" sz="1800" dirty="0">
                <a:solidFill>
                  <a:schemeClr val="tx1"/>
                </a:solidFill>
              </a:rPr>
              <a:t>name;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Date </a:t>
            </a:r>
            <a:r>
              <a:rPr lang="en-US" sz="1800" dirty="0">
                <a:solidFill>
                  <a:schemeClr val="tx1"/>
                </a:solidFill>
              </a:rPr>
              <a:t>birthday;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@</a:t>
            </a:r>
            <a:r>
              <a:rPr lang="en-US" sz="1800" dirty="0">
                <a:solidFill>
                  <a:schemeClr val="tx1"/>
                </a:solidFill>
              </a:rPr>
              <a:t>Override public </a:t>
            </a:r>
            <a:r>
              <a:rPr lang="en-US" sz="1800" dirty="0" err="1">
                <a:solidFill>
                  <a:schemeClr val="tx1"/>
                </a:solidFill>
              </a:rPr>
              <a:t>boolean</a:t>
            </a:r>
            <a:r>
              <a:rPr lang="en-US" sz="1800" dirty="0">
                <a:solidFill>
                  <a:schemeClr val="tx1"/>
                </a:solidFill>
              </a:rPr>
              <a:t> equals(Object o){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//</a:t>
            </a:r>
            <a:r>
              <a:rPr lang="en-US" sz="1800" dirty="0">
                <a:solidFill>
                  <a:schemeClr val="tx1"/>
                </a:solidFill>
              </a:rPr>
              <a:t>simplified equals implementation, this does not fulfill equals contract!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return </a:t>
            </a:r>
            <a:r>
              <a:rPr lang="en-US" sz="1800" dirty="0" err="1">
                <a:solidFill>
                  <a:schemeClr val="tx1"/>
                </a:solidFill>
              </a:rPr>
              <a:t>name.equals</a:t>
            </a:r>
            <a:r>
              <a:rPr lang="en-US" sz="1800" dirty="0">
                <a:solidFill>
                  <a:schemeClr val="tx1"/>
                </a:solidFill>
              </a:rPr>
              <a:t>(((Person)o).name); }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}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//</a:t>
            </a:r>
            <a:r>
              <a:rPr lang="en-US" sz="1800" dirty="0">
                <a:solidFill>
                  <a:schemeClr val="tx1"/>
                </a:solidFill>
              </a:rPr>
              <a:t>true subtype, same </a:t>
            </a:r>
            <a:r>
              <a:rPr lang="en-US" sz="1800" dirty="0" err="1">
                <a:solidFill>
                  <a:schemeClr val="tx1"/>
                </a:solidFill>
              </a:rPr>
              <a:t>behaviour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class </a:t>
            </a:r>
            <a:r>
              <a:rPr lang="en-US" sz="1800" dirty="0">
                <a:solidFill>
                  <a:schemeClr val="tx1"/>
                </a:solidFill>
              </a:rPr>
              <a:t>Employee extends Person { long </a:t>
            </a:r>
            <a:r>
              <a:rPr lang="en-US" sz="1800" dirty="0" err="1">
                <a:solidFill>
                  <a:schemeClr val="tx1"/>
                </a:solidFill>
              </a:rPr>
              <a:t>departmentId</a:t>
            </a:r>
            <a:r>
              <a:rPr lang="en-US" sz="1800" dirty="0">
                <a:solidFill>
                  <a:schemeClr val="tx1"/>
                </a:solidFill>
              </a:rPr>
              <a:t>; </a:t>
            </a: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//</a:t>
            </a:r>
            <a:r>
              <a:rPr lang="en-US" sz="1800" dirty="0">
                <a:solidFill>
                  <a:schemeClr val="tx1"/>
                </a:solidFill>
              </a:rPr>
              <a:t>not a true subtype, different </a:t>
            </a:r>
            <a:r>
              <a:rPr lang="en-US" sz="1800" dirty="0" err="1">
                <a:solidFill>
                  <a:schemeClr val="tx1"/>
                </a:solidFill>
              </a:rPr>
              <a:t>behaviour</a:t>
            </a:r>
            <a:r>
              <a:rPr lang="en-US" sz="1800" dirty="0">
                <a:solidFill>
                  <a:schemeClr val="tx1"/>
                </a:solidFill>
              </a:rPr>
              <a:t> -&gt; equals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class </a:t>
            </a:r>
            <a:r>
              <a:rPr lang="en-US" sz="1800" dirty="0">
                <a:solidFill>
                  <a:schemeClr val="tx1"/>
                </a:solidFill>
              </a:rPr>
              <a:t>Customer extends Person </a:t>
            </a:r>
            <a:r>
              <a:rPr lang="en-US" sz="180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long </a:t>
            </a:r>
            <a:r>
              <a:rPr lang="en-US" sz="1800" dirty="0" err="1">
                <a:solidFill>
                  <a:schemeClr val="tx1"/>
                </a:solidFill>
              </a:rPr>
              <a:t>customerId</a:t>
            </a:r>
            <a:r>
              <a:rPr lang="en-US" sz="1800" dirty="0">
                <a:solidFill>
                  <a:schemeClr val="tx1"/>
                </a:solidFill>
              </a:rPr>
              <a:t>;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Date </a:t>
            </a:r>
            <a:r>
              <a:rPr lang="en-US" sz="1800" dirty="0" err="1">
                <a:solidFill>
                  <a:schemeClr val="tx1"/>
                </a:solidFill>
              </a:rPr>
              <a:t>lastContact</a:t>
            </a:r>
            <a:r>
              <a:rPr lang="en-US" sz="1800" dirty="0">
                <a:solidFill>
                  <a:schemeClr val="tx1"/>
                </a:solidFill>
              </a:rPr>
              <a:t>;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String </a:t>
            </a:r>
            <a:r>
              <a:rPr lang="en-US" sz="1800" dirty="0">
                <a:solidFill>
                  <a:schemeClr val="tx1"/>
                </a:solidFill>
              </a:rPr>
              <a:t>city;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public </a:t>
            </a:r>
            <a:r>
              <a:rPr lang="en-US" sz="1800" dirty="0" err="1">
                <a:solidFill>
                  <a:schemeClr val="tx1"/>
                </a:solidFill>
              </a:rPr>
              <a:t>boolean</a:t>
            </a:r>
            <a:r>
              <a:rPr lang="en-US" sz="1800" dirty="0">
                <a:solidFill>
                  <a:schemeClr val="tx1"/>
                </a:solidFill>
              </a:rPr>
              <a:t> equals(Object o){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//</a:t>
            </a:r>
            <a:r>
              <a:rPr lang="en-US" sz="1800" dirty="0">
                <a:solidFill>
                  <a:schemeClr val="tx1"/>
                </a:solidFill>
              </a:rPr>
              <a:t>simplified equals implementation, this does not fulfill equals contract!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return </a:t>
            </a:r>
            <a:r>
              <a:rPr lang="en-US" sz="1800" dirty="0" err="1">
                <a:solidFill>
                  <a:schemeClr val="tx1"/>
                </a:solidFill>
              </a:rPr>
              <a:t>customerId.equals</a:t>
            </a:r>
            <a:r>
              <a:rPr lang="en-US" sz="1800" dirty="0">
                <a:solidFill>
                  <a:schemeClr val="tx1"/>
                </a:solidFill>
              </a:rPr>
              <a:t>(((Customer)o).</a:t>
            </a:r>
            <a:r>
              <a:rPr lang="en-US" sz="1800" dirty="0" err="1">
                <a:solidFill>
                  <a:schemeClr val="tx1"/>
                </a:solidFill>
              </a:rPr>
              <a:t>customerId</a:t>
            </a:r>
            <a:r>
              <a:rPr lang="en-US" sz="1800" dirty="0">
                <a:solidFill>
                  <a:schemeClr val="tx1"/>
                </a:solidFill>
              </a:rPr>
              <a:t>); }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}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dirty="0">
                <a:solidFill>
                  <a:schemeClr val="tx1"/>
                </a:solidFill>
              </a:rPr>
              <a:t>this example Employee would be a true subtype of Person. However Customer is not a true subtype because the equals implementation differs (and presumably </a:t>
            </a:r>
            <a:r>
              <a:rPr lang="en-US" sz="1800" dirty="0" err="1">
                <a:solidFill>
                  <a:schemeClr val="tx1"/>
                </a:solidFill>
              </a:rPr>
              <a:t>hashCode</a:t>
            </a:r>
            <a:r>
              <a:rPr lang="en-US" sz="1800" dirty="0">
                <a:solidFill>
                  <a:schemeClr val="tx1"/>
                </a:solidFill>
              </a:rPr>
              <a:t>() as well) and it would not behave the same and could probably not be substituted for a Person object at all times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1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dirty="0" smtClean="0"/>
              <a:t>Covariance and </a:t>
            </a:r>
            <a:r>
              <a:rPr lang="en-US" dirty="0" err="1" smtClean="0"/>
              <a:t>Contravariance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686800" cy="50292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Suppose we have two subtypes relationship and two collections of these types. What will be the relationship between two collections?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we have a painting of shapes and a painting of circles, could we think that the painting of shapes could be replaced by the painting of circles, since a circle is a shape. You may think that a painting of shapes is nicer that a painting that contains only circles and you do not accept the replacement.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2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Variance, </a:t>
            </a:r>
            <a:r>
              <a:rPr lang="en-US" dirty="0" err="1" smtClean="0"/>
              <a:t>Convariance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how simple type relationships are translated into relationships of collections of that type.</a:t>
            </a:r>
          </a:p>
          <a:p>
            <a:r>
              <a:rPr lang="en-US" dirty="0" smtClean="0"/>
              <a:t>Two types A​ and B​ are in a covariant relationship, if A &lt;: B then C(A) &lt;: C(B), the ordering of types is preserved, C(X) is a complex type of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3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Shape {} </a:t>
            </a:r>
          </a:p>
          <a:p>
            <a:pPr marL="0" indent="0">
              <a:buNone/>
            </a:pPr>
            <a:r>
              <a:rPr lang="en-US" dirty="0" smtClean="0"/>
              <a:t>class Circle extends Shape {} </a:t>
            </a:r>
          </a:p>
          <a:p>
            <a:pPr marL="0" indent="0">
              <a:buNone/>
            </a:pPr>
            <a:r>
              <a:rPr lang="en-US" dirty="0" smtClean="0"/>
              <a:t>Circle[] </a:t>
            </a:r>
            <a:r>
              <a:rPr lang="en-US" dirty="0" err="1" smtClean="0"/>
              <a:t>myCircles</a:t>
            </a:r>
            <a:r>
              <a:rPr lang="en-US" dirty="0" smtClean="0"/>
              <a:t> = {new Circle(), new Circle()}; Shape[] </a:t>
            </a:r>
            <a:r>
              <a:rPr lang="en-US" dirty="0" err="1" smtClean="0"/>
              <a:t>myShapes</a:t>
            </a:r>
            <a:r>
              <a:rPr lang="en-US" dirty="0" smtClean="0"/>
              <a:t> = </a:t>
            </a:r>
            <a:r>
              <a:rPr lang="en-US" dirty="0" err="1" smtClean="0"/>
              <a:t>myCircles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//this line compiles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Since Circle[] ​is a subtype of Shape[]​, as Circle​ is a subtype of Shape​, it means that arrays in Java are covariant. (If A&lt;:B then A[]&lt;:B[])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Rectangle extends Shape {} </a:t>
            </a:r>
          </a:p>
          <a:p>
            <a:pPr marL="0" indent="0">
              <a:buNone/>
            </a:pPr>
            <a:r>
              <a:rPr lang="en-US" dirty="0" err="1" smtClean="0"/>
              <a:t>myShapes</a:t>
            </a:r>
            <a:r>
              <a:rPr lang="en-US" dirty="0" smtClean="0"/>
              <a:t>[0] = new </a:t>
            </a:r>
            <a:r>
              <a:rPr lang="en-US" dirty="0" err="1" smtClean="0"/>
              <a:t>Rectagle</a:t>
            </a:r>
            <a:r>
              <a:rPr lang="en-US" dirty="0" smtClean="0"/>
              <a:t>();​ </a:t>
            </a:r>
          </a:p>
          <a:p>
            <a:pPr marL="0" indent="0">
              <a:buNone/>
            </a:pPr>
            <a:r>
              <a:rPr lang="en-US" dirty="0" smtClean="0"/>
              <a:t>//this line compiles, although it is a heap pollution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2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Contravarient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Two types A​ and B​ are in a contravariant relationship if the ordering of types is reversed, i.e., if A &lt;: B then C(B)&lt;:C(A)</a:t>
            </a:r>
          </a:p>
          <a:p>
            <a:r>
              <a:rPr lang="en-US" dirty="0" smtClean="0"/>
              <a:t>class Painting {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Shape </a:t>
            </a:r>
            <a:r>
              <a:rPr lang="en-US" dirty="0" err="1" smtClean="0"/>
              <a:t>eraseShape</a:t>
            </a:r>
            <a:r>
              <a:rPr lang="en-US" dirty="0" smtClean="0"/>
              <a:t>() {...}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drawShape</a:t>
            </a:r>
            <a:r>
              <a:rPr lang="en-US" dirty="0" smtClean="0"/>
              <a:t>(Shape shape) {...} 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CirclePainting</a:t>
            </a:r>
            <a:r>
              <a:rPr lang="en-US" dirty="0" smtClean="0"/>
              <a:t> extends Painting { </a:t>
            </a:r>
          </a:p>
          <a:p>
            <a:pPr marL="457200" lvl="1" indent="0">
              <a:buNone/>
            </a:pPr>
            <a:r>
              <a:rPr lang="en-US" dirty="0" smtClean="0"/>
              <a:t>	...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drawShape</a:t>
            </a:r>
            <a:r>
              <a:rPr lang="en-US" dirty="0" smtClean="0"/>
              <a:t>(Object shape) { } 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There are languages that allow the subclass </a:t>
            </a:r>
            <a:r>
              <a:rPr lang="en-US" dirty="0" err="1" smtClean="0"/>
              <a:t>CirclePainting</a:t>
            </a:r>
            <a:r>
              <a:rPr lang="en-US" dirty="0" smtClean="0"/>
              <a:t>​ to override the </a:t>
            </a:r>
            <a:r>
              <a:rPr lang="en-US" dirty="0" err="1" smtClean="0"/>
              <a:t>drawShape</a:t>
            </a:r>
            <a:r>
              <a:rPr lang="en-US" dirty="0" smtClean="0"/>
              <a:t> method from the superclass Painting​ through a more general argument type. This would be called contravariant method argument type, since Shape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1" y="3048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type operator (an operator which takes as input </a:t>
            </a:r>
            <a:r>
              <a:rPr lang="en-US" sz="2400" dirty="0"/>
              <a:t>a type and returns another type as output) </a:t>
            </a:r>
            <a:r>
              <a:rPr lang="en-US" sz="2400" dirty="0" smtClean="0"/>
              <a:t>is said to 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`covariant` if it preserves the ordering of types and orders </a:t>
            </a:r>
            <a:r>
              <a:rPr lang="en-US" sz="2400" dirty="0" smtClean="0"/>
              <a:t>types from </a:t>
            </a:r>
            <a:r>
              <a:rPr lang="en-US" sz="2400" dirty="0"/>
              <a:t>more specific ones to more generic ones.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`contravariant` if it preserves the ordering of types and orders </a:t>
            </a:r>
            <a:r>
              <a:rPr lang="en-US" sz="2400" dirty="0" smtClean="0"/>
              <a:t>types from more generic ones to more specific ones.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Examples of Covariance: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String </a:t>
            </a:r>
            <a:r>
              <a:rPr lang="en-US" sz="2400" dirty="0"/>
              <a:t>&lt;= Object (`&lt;=` means lhs is more specific than </a:t>
            </a:r>
            <a:r>
              <a:rPr lang="en-US" sz="2400" dirty="0" err="1"/>
              <a:t>rhs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String</a:t>
            </a:r>
            <a:r>
              <a:rPr lang="en-US" sz="2400" dirty="0"/>
              <a:t>[] &lt;= Object[] (hence array operator [] is covariant in Java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71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659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Generic Polymorphism</vt:lpstr>
      <vt:lpstr>Subtype, Super type, True subtype</vt:lpstr>
      <vt:lpstr>PowerPoint Presentation</vt:lpstr>
      <vt:lpstr>PowerPoint Presentation</vt:lpstr>
      <vt:lpstr>Covariance and Contravariance</vt:lpstr>
      <vt:lpstr>Variance, Convariance</vt:lpstr>
      <vt:lpstr>PowerPoint Presentation</vt:lpstr>
      <vt:lpstr>Contravarient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m_gurru007@hotmail.com</dc:creator>
  <cp:lastModifiedBy>m_gurru007@hotmail.com</cp:lastModifiedBy>
  <cp:revision>11</cp:revision>
  <dcterms:created xsi:type="dcterms:W3CDTF">2017-09-25T14:57:19Z</dcterms:created>
  <dcterms:modified xsi:type="dcterms:W3CDTF">2017-09-25T17:06:13Z</dcterms:modified>
</cp:coreProperties>
</file>