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84" r:id="rId8"/>
    <p:sldId id="285" r:id="rId9"/>
    <p:sldId id="286" r:id="rId10"/>
    <p:sldId id="287" r:id="rId11"/>
    <p:sldId id="261" r:id="rId12"/>
    <p:sldId id="262" r:id="rId13"/>
    <p:sldId id="263" r:id="rId14"/>
    <p:sldId id="264" r:id="rId15"/>
    <p:sldId id="265" r:id="rId16"/>
    <p:sldId id="266" r:id="rId17"/>
    <p:sldId id="288" r:id="rId18"/>
    <p:sldId id="267" r:id="rId19"/>
    <p:sldId id="289" r:id="rId20"/>
    <p:sldId id="290" r:id="rId21"/>
    <p:sldId id="291" r:id="rId22"/>
    <p:sldId id="292" r:id="rId23"/>
    <p:sldId id="295" r:id="rId24"/>
    <p:sldId id="293" r:id="rId25"/>
    <p:sldId id="294" r:id="rId26"/>
    <p:sldId id="270" r:id="rId27"/>
    <p:sldId id="272" r:id="rId28"/>
    <p:sldId id="296" r:id="rId29"/>
    <p:sldId id="273" r:id="rId30"/>
    <p:sldId id="297" r:id="rId31"/>
    <p:sldId id="298" r:id="rId32"/>
    <p:sldId id="274" r:id="rId33"/>
    <p:sldId id="299" r:id="rId34"/>
    <p:sldId id="300" r:id="rId35"/>
    <p:sldId id="301" r:id="rId36"/>
    <p:sldId id="276" r:id="rId37"/>
    <p:sldId id="302" r:id="rId38"/>
    <p:sldId id="303" r:id="rId39"/>
    <p:sldId id="304" r:id="rId40"/>
    <p:sldId id="277" r:id="rId41"/>
    <p:sldId id="306" r:id="rId42"/>
    <p:sldId id="279" r:id="rId43"/>
    <p:sldId id="281" r:id="rId44"/>
    <p:sldId id="307" r:id="rId45"/>
    <p:sldId id="305" r:id="rId46"/>
    <p:sldId id="282" r:id="rId4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94660"/>
  </p:normalViewPr>
  <p:slideViewPr>
    <p:cSldViewPr>
      <p:cViewPr>
        <p:scale>
          <a:sx n="100" d="100"/>
          <a:sy n="100" d="100"/>
        </p:scale>
        <p:origin x="792" y="-11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01003" y="1826699"/>
            <a:ext cx="4141993" cy="5568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hlink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1624" y="398778"/>
            <a:ext cx="8540751" cy="65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4024" y="2193793"/>
            <a:ext cx="8333740" cy="3884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hlink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06817" y="6607172"/>
            <a:ext cx="40646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1892" y="6607172"/>
            <a:ext cx="2038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JAC444 </a:t>
            </a:r>
            <a:r>
              <a:rPr dirty="0"/>
              <a:t>- </a:t>
            </a:r>
            <a:r>
              <a:rPr spc="-5" dirty="0"/>
              <a:t>Lecture</a:t>
            </a:r>
            <a:r>
              <a:rPr spc="-55" dirty="0"/>
              <a:t> </a:t>
            </a:r>
            <a:r>
              <a:rPr spc="-5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46619" y="3798637"/>
            <a:ext cx="464756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0000CC"/>
                </a:solidFill>
                <a:latin typeface="Arial"/>
                <a:cs typeface="Arial"/>
              </a:rPr>
              <a:t>Segment 1 </a:t>
            </a:r>
            <a:r>
              <a:rPr sz="3600" dirty="0">
                <a:solidFill>
                  <a:srgbClr val="0000CC"/>
                </a:solidFill>
                <a:latin typeface="Arial"/>
                <a:cs typeface="Arial"/>
              </a:rPr>
              <a:t>-</a:t>
            </a:r>
            <a:r>
              <a:rPr sz="3600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000CC"/>
                </a:solidFill>
                <a:latin typeface="Arial"/>
                <a:cs typeface="Arial"/>
              </a:rPr>
              <a:t>Exception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372854B6-5249-4D4B-A7B3-65B73D686DD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19150"/>
          </a:xfrm>
          <a:noFill/>
          <a:ln/>
        </p:spPr>
        <p:txBody>
          <a:bodyPr/>
          <a:lstStyle/>
          <a:p>
            <a:r>
              <a:rPr lang="en-US" altLang="en-US"/>
              <a:t>Runtime Exceptions</a:t>
            </a:r>
            <a:endParaRPr lang="en-US" altLang="en-US" b="1"/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2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823124"/>
              </p:ext>
            </p:extLst>
          </p:nvPr>
        </p:nvGraphicFramePr>
        <p:xfrm>
          <a:off x="152400" y="1371600"/>
          <a:ext cx="8839200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Picture" r:id="rId3" imgW="5608452" imgH="2853594" progId="Word.Picture.8">
                  <p:embed/>
                </p:oleObj>
              </mc:Choice>
              <mc:Fallback>
                <p:oleObj name="Picture" r:id="rId3" imgW="5608452" imgH="285359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71600"/>
                        <a:ext cx="8839200" cy="451008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6172200" y="4572000"/>
            <a:ext cx="2743200" cy="9429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</a:rPr>
              <a:t>RuntimeException is caused by programming errors, such as bad casting, accessing an out-of-bounds array, and numeric errors.</a:t>
            </a:r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5943600" y="1905000"/>
            <a:ext cx="2743200" cy="2438400"/>
          </a:xfrm>
          <a:prstGeom prst="rect">
            <a:avLst/>
          </a:prstGeom>
          <a:solidFill>
            <a:schemeClr val="accent1">
              <a:alpha val="19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27" name="Rectangle 7"/>
          <p:cNvSpPr>
            <a:spLocks noChangeArrowheads="1"/>
          </p:cNvSpPr>
          <p:nvPr/>
        </p:nvSpPr>
        <p:spPr bwMode="auto">
          <a:xfrm>
            <a:off x="4267200" y="2743200"/>
            <a:ext cx="1676400" cy="533400"/>
          </a:xfrm>
          <a:prstGeom prst="rect">
            <a:avLst/>
          </a:prstGeom>
          <a:solidFill>
            <a:schemeClr val="accent1">
              <a:alpha val="19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1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5" grpId="0" animBg="1" autoUpdateAnimBg="0"/>
      <p:bldP spid="312325" grpId="1" animBg="1"/>
      <p:bldP spid="312326" grpId="0" animBg="1"/>
      <p:bldP spid="3123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pc="-5" dirty="0"/>
              <a:t>Advantages of</a:t>
            </a:r>
            <a:r>
              <a:rPr spc="-35" dirty="0"/>
              <a:t> </a:t>
            </a:r>
            <a:r>
              <a:rPr spc="-5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4513" y="1549904"/>
            <a:ext cx="7717790" cy="254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indent="-411480">
              <a:lnSpc>
                <a:spcPct val="100000"/>
              </a:lnSpc>
              <a:buChar char="•"/>
              <a:tabLst>
                <a:tab pos="423545" algn="l"/>
                <a:tab pos="424815" algn="l"/>
                <a:tab pos="5621020" algn="l"/>
              </a:tabLst>
            </a:pPr>
            <a:r>
              <a:rPr sz="2400" spc="-5" dirty="0">
                <a:latin typeface="Arial"/>
                <a:cs typeface="Arial"/>
              </a:rPr>
              <a:t>Separating Error Handling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from	“Regular”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424180" indent="-411480">
              <a:lnSpc>
                <a:spcPct val="100000"/>
              </a:lnSpc>
              <a:buChar char="•"/>
              <a:tabLst>
                <a:tab pos="423545" algn="l"/>
                <a:tab pos="424815" algn="l"/>
              </a:tabLst>
            </a:pPr>
            <a:r>
              <a:rPr sz="2400" spc="-5" dirty="0">
                <a:latin typeface="Arial"/>
                <a:cs typeface="Arial"/>
              </a:rPr>
              <a:t>Propagating Errors Up the Call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Stack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424180" indent="-411480">
              <a:lnSpc>
                <a:spcPct val="100000"/>
              </a:lnSpc>
              <a:buChar char="•"/>
              <a:tabLst>
                <a:tab pos="423545" algn="l"/>
                <a:tab pos="424815" algn="l"/>
              </a:tabLst>
            </a:pPr>
            <a:r>
              <a:rPr sz="2400" spc="-5" dirty="0">
                <a:latin typeface="Arial"/>
                <a:cs typeface="Arial"/>
              </a:rPr>
              <a:t>Grouping Error Types and Error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Differentiation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199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pc="-5" dirty="0"/>
              <a:t>Error Handling</a:t>
            </a:r>
            <a:r>
              <a:rPr spc="-60" dirty="0"/>
              <a:t> </a:t>
            </a:r>
            <a:r>
              <a:rPr spc="-5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023" y="1397504"/>
            <a:ext cx="7339330" cy="399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Problem: Read a file and copy its content into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tabLst>
                <a:tab pos="2956560" algn="l"/>
              </a:tabLst>
            </a:pPr>
            <a:r>
              <a:rPr sz="2400" b="1" dirty="0">
                <a:latin typeface="Arial"/>
                <a:cs typeface="Arial"/>
              </a:rPr>
              <a:t>… </a:t>
            </a:r>
            <a:r>
              <a:rPr sz="2400" b="1" spc="-5" dirty="0">
                <a:latin typeface="Arial"/>
                <a:cs typeface="Arial"/>
              </a:rPr>
              <a:t>readFile 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… )	</a:t>
            </a:r>
            <a:r>
              <a:rPr sz="2400" b="1" spc="-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926465" marR="3949065">
              <a:lnSpc>
                <a:spcPts val="2850"/>
              </a:lnSpc>
            </a:pPr>
            <a:r>
              <a:rPr sz="2400" spc="-5" dirty="0">
                <a:latin typeface="Arial"/>
                <a:cs typeface="Arial"/>
              </a:rPr>
              <a:t>open the file;  determine its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size;</a:t>
            </a:r>
            <a:endParaRPr sz="2400">
              <a:latin typeface="Arial"/>
              <a:cs typeface="Arial"/>
            </a:endParaRPr>
          </a:p>
          <a:p>
            <a:pPr marL="926465" marR="2662555">
              <a:lnSpc>
                <a:spcPts val="2850"/>
              </a:lnSpc>
            </a:pPr>
            <a:r>
              <a:rPr sz="2400" spc="-5" dirty="0">
                <a:latin typeface="Arial"/>
                <a:cs typeface="Arial"/>
              </a:rPr>
              <a:t>allocate that much memory;  read the file into memory;  close 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file;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ts val="2745"/>
              </a:lnSpc>
            </a:pP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ts val="2865"/>
              </a:lnSpc>
            </a:pPr>
            <a:r>
              <a:rPr sz="2400" b="1" spc="-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ct val="100000"/>
              </a:lnSpc>
            </a:pPr>
            <a:r>
              <a:rPr spc="-5" dirty="0"/>
              <a:t>Potential</a:t>
            </a:r>
            <a:r>
              <a:rPr spc="-60" dirty="0"/>
              <a:t> </a:t>
            </a:r>
            <a:r>
              <a:rPr spc="-5"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313" y="1549904"/>
            <a:ext cx="7795259" cy="327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" indent="-301625">
              <a:lnSpc>
                <a:spcPct val="100000"/>
              </a:lnSpc>
              <a:buChar char="•"/>
              <a:tabLst>
                <a:tab pos="314325" algn="l"/>
                <a:tab pos="314960" algn="l"/>
              </a:tabLst>
            </a:pPr>
            <a:r>
              <a:rPr sz="2400" spc="-5" dirty="0">
                <a:latin typeface="Arial"/>
                <a:cs typeface="Arial"/>
              </a:rPr>
              <a:t>What happens if the file can not be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opened?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14325" indent="-301625">
              <a:lnSpc>
                <a:spcPct val="100000"/>
              </a:lnSpc>
              <a:buChar char="•"/>
              <a:tabLst>
                <a:tab pos="314325" algn="l"/>
                <a:tab pos="314960" algn="l"/>
              </a:tabLst>
            </a:pPr>
            <a:r>
              <a:rPr sz="2400" spc="-5" dirty="0">
                <a:latin typeface="Arial"/>
                <a:cs typeface="Arial"/>
              </a:rPr>
              <a:t>What if the length of the file can not be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determined?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14325" indent="-301625">
              <a:lnSpc>
                <a:spcPct val="100000"/>
              </a:lnSpc>
              <a:buChar char="•"/>
              <a:tabLst>
                <a:tab pos="314325" algn="l"/>
                <a:tab pos="314960" algn="l"/>
              </a:tabLst>
            </a:pPr>
            <a:r>
              <a:rPr sz="2400" spc="-5" dirty="0">
                <a:latin typeface="Arial"/>
                <a:cs typeface="Arial"/>
              </a:rPr>
              <a:t>What happens if enough </a:t>
            </a:r>
            <a:r>
              <a:rPr sz="2400" dirty="0">
                <a:latin typeface="Arial"/>
                <a:cs typeface="Arial"/>
              </a:rPr>
              <a:t>memory </a:t>
            </a:r>
            <a:r>
              <a:rPr sz="2400" spc="-5" dirty="0">
                <a:latin typeface="Arial"/>
                <a:cs typeface="Arial"/>
              </a:rPr>
              <a:t>can not be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allocated?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14325" indent="-301625">
              <a:lnSpc>
                <a:spcPct val="100000"/>
              </a:lnSpc>
              <a:buChar char="•"/>
              <a:tabLst>
                <a:tab pos="314325" algn="l"/>
                <a:tab pos="314960" algn="l"/>
              </a:tabLst>
            </a:pPr>
            <a:r>
              <a:rPr sz="2400" spc="-5" dirty="0">
                <a:latin typeface="Arial"/>
                <a:cs typeface="Arial"/>
              </a:rPr>
              <a:t>What happens if the read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fails?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14325" indent="-301625">
              <a:lnSpc>
                <a:spcPct val="100000"/>
              </a:lnSpc>
              <a:buChar char="•"/>
              <a:tabLst>
                <a:tab pos="314325" algn="l"/>
                <a:tab pos="314960" algn="l"/>
              </a:tabLst>
            </a:pPr>
            <a:r>
              <a:rPr sz="2400" spc="-5" dirty="0">
                <a:latin typeface="Arial"/>
                <a:cs typeface="Arial"/>
              </a:rPr>
              <a:t>What happens if the file can not be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closed?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ct val="100000"/>
              </a:lnSpc>
            </a:pPr>
            <a:r>
              <a:rPr spc="-5" dirty="0"/>
              <a:t>Error Detection Code</a:t>
            </a:r>
            <a:r>
              <a:rPr spc="-30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3133" y="1477768"/>
            <a:ext cx="4860290" cy="471233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47980" marR="1711325" indent="-335280">
              <a:lnSpc>
                <a:spcPts val="1950"/>
              </a:lnSpc>
              <a:spcBef>
                <a:spcPts val="40"/>
              </a:spcBef>
              <a:tabLst>
                <a:tab pos="2337435" algn="l"/>
              </a:tabLst>
            </a:pPr>
            <a:r>
              <a:rPr sz="1600" dirty="0">
                <a:solidFill>
                  <a:srgbClr val="0000CC"/>
                </a:solidFill>
                <a:latin typeface="Consolas"/>
                <a:cs typeface="Consolas"/>
              </a:rPr>
              <a:t>int readFile (</a:t>
            </a:r>
            <a:r>
              <a:rPr sz="1600" spc="-1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CC"/>
                </a:solidFill>
                <a:latin typeface="Arial"/>
                <a:cs typeface="Arial"/>
              </a:rPr>
              <a:t>…</a:t>
            </a:r>
            <a:r>
              <a:rPr sz="1600" spc="4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CC"/>
                </a:solidFill>
                <a:latin typeface="Consolas"/>
                <a:cs typeface="Consolas"/>
              </a:rPr>
              <a:t>)	{  initialize errorCode =</a:t>
            </a:r>
            <a:r>
              <a:rPr sz="1600" spc="-114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CC"/>
                </a:solidFill>
                <a:latin typeface="Consolas"/>
                <a:cs typeface="Consolas"/>
              </a:rPr>
              <a:t>0;</a:t>
            </a:r>
            <a:endParaRPr sz="1600">
              <a:latin typeface="Consolas"/>
              <a:cs typeface="Consolas"/>
            </a:endParaRPr>
          </a:p>
          <a:p>
            <a:pPr marL="347980">
              <a:lnSpc>
                <a:spcPts val="1880"/>
              </a:lnSpc>
            </a:pPr>
            <a:r>
              <a:rPr sz="1600" dirty="0">
                <a:solidFill>
                  <a:srgbClr val="0000CC"/>
                </a:solidFill>
                <a:latin typeface="Consolas"/>
                <a:cs typeface="Consolas"/>
              </a:rPr>
              <a:t>//open the</a:t>
            </a:r>
            <a:r>
              <a:rPr sz="1600" spc="-11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CC"/>
                </a:solidFill>
                <a:latin typeface="Consolas"/>
                <a:cs typeface="Consolas"/>
              </a:rPr>
              <a:t>file;</a:t>
            </a:r>
            <a:endParaRPr sz="16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solidFill>
                  <a:srgbClr val="0000CC"/>
                </a:solidFill>
                <a:latin typeface="Consolas"/>
                <a:cs typeface="Consolas"/>
              </a:rPr>
              <a:t>if (theFileIsOpen)</a:t>
            </a:r>
            <a:r>
              <a:rPr sz="1600" spc="-11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CC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805180" marR="137160">
              <a:lnSpc>
                <a:spcPct val="101600"/>
              </a:lnSpc>
            </a:pPr>
            <a:r>
              <a:rPr sz="1600" dirty="0">
                <a:solidFill>
                  <a:srgbClr val="0000CC"/>
                </a:solidFill>
                <a:latin typeface="Consolas"/>
                <a:cs typeface="Consolas"/>
              </a:rPr>
              <a:t>//determine the length of the</a:t>
            </a:r>
            <a:r>
              <a:rPr sz="1600" spc="-12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CC"/>
                </a:solidFill>
                <a:latin typeface="Consolas"/>
                <a:cs typeface="Consolas"/>
              </a:rPr>
              <a:t>file;  if (gotTheFileLength)</a:t>
            </a:r>
            <a:r>
              <a:rPr sz="1600" spc="-11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CC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262380" marR="461645">
              <a:lnSpc>
                <a:spcPct val="101600"/>
              </a:lnSpc>
            </a:pPr>
            <a:r>
              <a:rPr sz="1600" dirty="0">
                <a:solidFill>
                  <a:srgbClr val="0000CC"/>
                </a:solidFill>
                <a:latin typeface="Consolas"/>
                <a:cs typeface="Consolas"/>
              </a:rPr>
              <a:t>//allocate that much</a:t>
            </a:r>
            <a:r>
              <a:rPr sz="1600" spc="-114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CC"/>
                </a:solidFill>
                <a:latin typeface="Consolas"/>
                <a:cs typeface="Consolas"/>
              </a:rPr>
              <a:t>memory;  if (gotEnoughMemory)</a:t>
            </a:r>
            <a:r>
              <a:rPr sz="1600" spc="-11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CC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719580" marR="5080">
              <a:lnSpc>
                <a:spcPct val="101600"/>
              </a:lnSpc>
            </a:pPr>
            <a:r>
              <a:rPr sz="1600" dirty="0">
                <a:solidFill>
                  <a:srgbClr val="0000CC"/>
                </a:solidFill>
                <a:latin typeface="Consolas"/>
                <a:cs typeface="Consolas"/>
              </a:rPr>
              <a:t>//read the file into</a:t>
            </a:r>
            <a:r>
              <a:rPr sz="1600" spc="-12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CC"/>
                </a:solidFill>
                <a:latin typeface="Consolas"/>
                <a:cs typeface="Consolas"/>
              </a:rPr>
              <a:t>memory;  if (readFailed)</a:t>
            </a:r>
            <a:r>
              <a:rPr sz="1600" spc="-11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CC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216535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solidFill>
                  <a:srgbClr val="0000CC"/>
                </a:solidFill>
                <a:latin typeface="Consolas"/>
                <a:cs typeface="Consolas"/>
              </a:rPr>
              <a:t>errorCode =</a:t>
            </a:r>
            <a:r>
              <a:rPr sz="1600" spc="-11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CC"/>
                </a:solidFill>
                <a:latin typeface="Consolas"/>
                <a:cs typeface="Consolas"/>
              </a:rPr>
              <a:t>-1;</a:t>
            </a:r>
            <a:endParaRPr sz="1600">
              <a:latin typeface="Consolas"/>
              <a:cs typeface="Consolas"/>
            </a:endParaRPr>
          </a:p>
          <a:p>
            <a:pPr marR="1301115" algn="ctr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1485265" marR="1691005" indent="-223520">
              <a:lnSpc>
                <a:spcPct val="101600"/>
              </a:lnSpc>
            </a:pPr>
            <a:r>
              <a:rPr sz="1600" dirty="0">
                <a:solidFill>
                  <a:srgbClr val="0000CC"/>
                </a:solidFill>
                <a:latin typeface="Consolas"/>
                <a:cs typeface="Consolas"/>
              </a:rPr>
              <a:t>} else {  errorCode =</a:t>
            </a:r>
            <a:r>
              <a:rPr sz="1600" spc="-11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CC"/>
                </a:solidFill>
                <a:latin typeface="Consolas"/>
                <a:cs typeface="Consolas"/>
              </a:rPr>
              <a:t>-2;</a:t>
            </a:r>
            <a:endParaRPr sz="1600">
              <a:latin typeface="Consolas"/>
              <a:cs typeface="Consolas"/>
            </a:endParaRPr>
          </a:p>
          <a:p>
            <a:pPr marL="126238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1028065" marR="2148205" indent="-223520">
              <a:lnSpc>
                <a:spcPct val="101600"/>
              </a:lnSpc>
            </a:pPr>
            <a:r>
              <a:rPr sz="1600" dirty="0">
                <a:solidFill>
                  <a:srgbClr val="0000CC"/>
                </a:solidFill>
                <a:latin typeface="Consolas"/>
                <a:cs typeface="Consolas"/>
              </a:rPr>
              <a:t>} else {  errorCode =</a:t>
            </a:r>
            <a:r>
              <a:rPr sz="1600" spc="-11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CC"/>
                </a:solidFill>
                <a:latin typeface="Consolas"/>
                <a:cs typeface="Consolas"/>
              </a:rPr>
              <a:t>-3;</a:t>
            </a:r>
            <a:endParaRPr sz="1600">
              <a:latin typeface="Consolas"/>
              <a:cs typeface="Consolas"/>
            </a:endParaRPr>
          </a:p>
          <a:p>
            <a:pPr marL="782955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70865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solidFill>
                  <a:srgbClr val="0000CC"/>
                </a:solidFill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24" y="474977"/>
            <a:ext cx="808990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Java Solution: Exception</a:t>
            </a:r>
            <a:r>
              <a:rPr spc="-20" dirty="0"/>
              <a:t> </a:t>
            </a:r>
            <a:r>
              <a:rPr spc="-5" dirty="0"/>
              <a:t>Handler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1752" y="1705352"/>
            <a:ext cx="5098415" cy="4719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void</a:t>
            </a:r>
            <a:r>
              <a:rPr sz="1800" spc="-73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readFile() {</a:t>
            </a:r>
            <a:endParaRPr sz="1800">
              <a:latin typeface="Consolas"/>
              <a:cs typeface="Consolas"/>
            </a:endParaRPr>
          </a:p>
          <a:p>
            <a:pPr marL="561340">
              <a:lnSpc>
                <a:spcPct val="100000"/>
              </a:lnSpc>
              <a:spcBef>
                <a:spcPts val="15"/>
              </a:spcBef>
            </a:pPr>
            <a:r>
              <a:rPr sz="1800" i="1" u="heavy" dirty="0">
                <a:solidFill>
                  <a:srgbClr val="0000CC"/>
                </a:solidFill>
                <a:latin typeface="Consolas"/>
                <a:cs typeface="Consolas"/>
              </a:rPr>
              <a:t>try</a:t>
            </a:r>
            <a:r>
              <a:rPr sz="1800" i="1" u="heavy" spc="-10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475740" marR="1226820">
              <a:lnSpc>
                <a:spcPct val="100699"/>
              </a:lnSpc>
            </a:pP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open the file;  determine its</a:t>
            </a:r>
            <a:r>
              <a:rPr sz="1800" spc="-11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size;</a:t>
            </a:r>
            <a:endParaRPr sz="1800">
              <a:latin typeface="Consolas"/>
              <a:cs typeface="Consolas"/>
            </a:endParaRPr>
          </a:p>
          <a:p>
            <a:pPr marL="1475740" marR="347345" algn="just">
              <a:lnSpc>
                <a:spcPct val="100699"/>
              </a:lnSpc>
            </a:pP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allocate that much</a:t>
            </a:r>
            <a:r>
              <a:rPr sz="1800" spc="-114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memory;  read the file into</a:t>
            </a:r>
            <a:r>
              <a:rPr sz="1800" spc="-12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memory;  close the</a:t>
            </a:r>
            <a:r>
              <a:rPr sz="1800" spc="-11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file;</a:t>
            </a:r>
            <a:endParaRPr sz="1800">
              <a:latin typeface="Consolas"/>
              <a:cs typeface="Consolas"/>
            </a:endParaRPr>
          </a:p>
          <a:p>
            <a:pPr marL="1475740" marR="1261745" indent="-914400">
              <a:lnSpc>
                <a:spcPct val="100699"/>
              </a:lnSpc>
            </a:pP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} </a:t>
            </a:r>
            <a:r>
              <a:rPr sz="1800" i="1" u="heavy" dirty="0">
                <a:solidFill>
                  <a:srgbClr val="0000CC"/>
                </a:solidFill>
                <a:latin typeface="Consolas"/>
                <a:cs typeface="Consolas"/>
              </a:rPr>
              <a:t>catch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(fileOpenFailed)</a:t>
            </a:r>
            <a:r>
              <a:rPr sz="1800" spc="-11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{  doSomething;</a:t>
            </a:r>
            <a:endParaRPr sz="1800">
              <a:latin typeface="Consolas"/>
              <a:cs typeface="Consolas"/>
            </a:endParaRPr>
          </a:p>
          <a:p>
            <a:pPr marL="1475740" marR="5080" indent="-914400">
              <a:lnSpc>
                <a:spcPct val="100699"/>
              </a:lnSpc>
              <a:tabLst>
                <a:tab pos="4959350" algn="l"/>
              </a:tabLst>
            </a:pP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} </a:t>
            </a:r>
            <a:r>
              <a:rPr sz="1800" i="1" u="heavy" dirty="0">
                <a:solidFill>
                  <a:srgbClr val="0000CC"/>
                </a:solidFill>
                <a:latin typeface="Consolas"/>
                <a:cs typeface="Consolas"/>
              </a:rPr>
              <a:t>catch</a:t>
            </a:r>
            <a:r>
              <a:rPr sz="1800" i="1" spc="-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(sizeDeterminationFailed)	{  doSomething;</a:t>
            </a:r>
            <a:endParaRPr sz="1800">
              <a:latin typeface="Consolas"/>
              <a:cs typeface="Consolas"/>
            </a:endParaRPr>
          </a:p>
          <a:p>
            <a:pPr marL="1475740" marR="255904" indent="-914400">
              <a:lnSpc>
                <a:spcPct val="100699"/>
              </a:lnSpc>
            </a:pP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} </a:t>
            </a:r>
            <a:r>
              <a:rPr sz="1800" i="1" u="heavy" dirty="0">
                <a:solidFill>
                  <a:srgbClr val="0000CC"/>
                </a:solidFill>
                <a:latin typeface="Consolas"/>
                <a:cs typeface="Consolas"/>
              </a:rPr>
              <a:t>catch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(memoryAllocationFailed)</a:t>
            </a:r>
            <a:r>
              <a:rPr sz="1800" spc="-11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{  doSomething;</a:t>
            </a:r>
            <a:endParaRPr sz="1800">
              <a:latin typeface="Consolas"/>
              <a:cs typeface="Consolas"/>
            </a:endParaRPr>
          </a:p>
          <a:p>
            <a:pPr marL="56134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} </a:t>
            </a:r>
            <a:r>
              <a:rPr sz="1800" i="1" u="heavy" dirty="0">
                <a:solidFill>
                  <a:srgbClr val="0000CC"/>
                </a:solidFill>
                <a:latin typeface="Consolas"/>
                <a:cs typeface="Consolas"/>
              </a:rPr>
              <a:t>catch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(readFailed)</a:t>
            </a:r>
            <a:r>
              <a:rPr sz="1800" spc="-11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475740" algn="just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doSomething;</a:t>
            </a:r>
            <a:endParaRPr sz="1800">
              <a:latin typeface="Consolas"/>
              <a:cs typeface="Consolas"/>
            </a:endParaRPr>
          </a:p>
          <a:p>
            <a:pPr marL="1475740" marR="1136015" indent="-914400">
              <a:lnSpc>
                <a:spcPct val="100699"/>
              </a:lnSpc>
              <a:tabLst>
                <a:tab pos="3429635" algn="l"/>
              </a:tabLst>
            </a:pP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} </a:t>
            </a:r>
            <a:r>
              <a:rPr sz="1800" i="1" u="heavy" dirty="0">
                <a:solidFill>
                  <a:srgbClr val="0000CC"/>
                </a:solidFill>
                <a:latin typeface="Consolas"/>
                <a:cs typeface="Consolas"/>
              </a:rPr>
              <a:t>catch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(fileCloseFailed)</a:t>
            </a:r>
            <a:r>
              <a:rPr sz="1800" spc="-11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CC"/>
                </a:solidFill>
                <a:latin typeface="Consolas"/>
                <a:cs typeface="Consolas"/>
              </a:rPr>
              <a:t>{  doSomething;	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024" y="474977"/>
            <a:ext cx="493395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Exception</a:t>
            </a:r>
            <a:r>
              <a:rPr spc="-50" dirty="0"/>
              <a:t> </a:t>
            </a:r>
            <a:r>
              <a:rPr spc="-5" dirty="0"/>
              <a:t>Hierarchy</a:t>
            </a:r>
          </a:p>
        </p:txBody>
      </p:sp>
      <p:sp>
        <p:nvSpPr>
          <p:cNvPr id="3" name="object 3"/>
          <p:cNvSpPr/>
          <p:nvPr/>
        </p:nvSpPr>
        <p:spPr>
          <a:xfrm>
            <a:off x="3962391" y="472439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699"/>
                </a:moveTo>
                <a:lnTo>
                  <a:pt x="4296" y="218758"/>
                </a:lnTo>
                <a:lnTo>
                  <a:pt x="16684" y="173637"/>
                </a:lnTo>
                <a:lnTo>
                  <a:pt x="36411" y="132088"/>
                </a:lnTo>
                <a:lnTo>
                  <a:pt x="62722" y="94866"/>
                </a:lnTo>
                <a:lnTo>
                  <a:pt x="94866" y="62722"/>
                </a:lnTo>
                <a:lnTo>
                  <a:pt x="132088" y="36411"/>
                </a:lnTo>
                <a:lnTo>
                  <a:pt x="173637" y="16684"/>
                </a:lnTo>
                <a:lnTo>
                  <a:pt x="218758" y="4296"/>
                </a:lnTo>
                <a:lnTo>
                  <a:pt x="266699" y="0"/>
                </a:lnTo>
                <a:lnTo>
                  <a:pt x="318970" y="5172"/>
                </a:lnTo>
                <a:lnTo>
                  <a:pt x="368758" y="20303"/>
                </a:lnTo>
                <a:lnTo>
                  <a:pt x="414661" y="44813"/>
                </a:lnTo>
                <a:lnTo>
                  <a:pt x="455274" y="78124"/>
                </a:lnTo>
                <a:lnTo>
                  <a:pt x="488585" y="118737"/>
                </a:lnTo>
                <a:lnTo>
                  <a:pt x="513095" y="164640"/>
                </a:lnTo>
                <a:lnTo>
                  <a:pt x="528226" y="214428"/>
                </a:lnTo>
                <a:lnTo>
                  <a:pt x="533398" y="266699"/>
                </a:lnTo>
                <a:lnTo>
                  <a:pt x="529102" y="314640"/>
                </a:lnTo>
                <a:lnTo>
                  <a:pt x="516714" y="359761"/>
                </a:lnTo>
                <a:lnTo>
                  <a:pt x="496987" y="401310"/>
                </a:lnTo>
                <a:lnTo>
                  <a:pt x="470676" y="438532"/>
                </a:lnTo>
                <a:lnTo>
                  <a:pt x="438532" y="470676"/>
                </a:lnTo>
                <a:lnTo>
                  <a:pt x="401310" y="496987"/>
                </a:lnTo>
                <a:lnTo>
                  <a:pt x="359761" y="516714"/>
                </a:lnTo>
                <a:lnTo>
                  <a:pt x="314640" y="529102"/>
                </a:lnTo>
                <a:lnTo>
                  <a:pt x="266699" y="533398"/>
                </a:lnTo>
                <a:lnTo>
                  <a:pt x="218758" y="529102"/>
                </a:lnTo>
                <a:lnTo>
                  <a:pt x="173637" y="516714"/>
                </a:lnTo>
                <a:lnTo>
                  <a:pt x="132088" y="496987"/>
                </a:lnTo>
                <a:lnTo>
                  <a:pt x="94866" y="470676"/>
                </a:lnTo>
                <a:lnTo>
                  <a:pt x="62722" y="438532"/>
                </a:lnTo>
                <a:lnTo>
                  <a:pt x="36411" y="401310"/>
                </a:lnTo>
                <a:lnTo>
                  <a:pt x="16684" y="359761"/>
                </a:lnTo>
                <a:lnTo>
                  <a:pt x="4296" y="314640"/>
                </a:lnTo>
                <a:lnTo>
                  <a:pt x="0" y="2666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81392" y="563878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699"/>
                </a:moveTo>
                <a:lnTo>
                  <a:pt x="4296" y="218758"/>
                </a:lnTo>
                <a:lnTo>
                  <a:pt x="16684" y="173637"/>
                </a:lnTo>
                <a:lnTo>
                  <a:pt x="36411" y="132088"/>
                </a:lnTo>
                <a:lnTo>
                  <a:pt x="62722" y="94866"/>
                </a:lnTo>
                <a:lnTo>
                  <a:pt x="94866" y="62722"/>
                </a:lnTo>
                <a:lnTo>
                  <a:pt x="132088" y="36411"/>
                </a:lnTo>
                <a:lnTo>
                  <a:pt x="173637" y="16684"/>
                </a:lnTo>
                <a:lnTo>
                  <a:pt x="218758" y="4296"/>
                </a:lnTo>
                <a:lnTo>
                  <a:pt x="266699" y="0"/>
                </a:lnTo>
                <a:lnTo>
                  <a:pt x="318970" y="5172"/>
                </a:lnTo>
                <a:lnTo>
                  <a:pt x="368758" y="20303"/>
                </a:lnTo>
                <a:lnTo>
                  <a:pt x="414661" y="44813"/>
                </a:lnTo>
                <a:lnTo>
                  <a:pt x="455274" y="78124"/>
                </a:lnTo>
                <a:lnTo>
                  <a:pt x="488585" y="118737"/>
                </a:lnTo>
                <a:lnTo>
                  <a:pt x="513095" y="164640"/>
                </a:lnTo>
                <a:lnTo>
                  <a:pt x="528226" y="214428"/>
                </a:lnTo>
                <a:lnTo>
                  <a:pt x="533398" y="266699"/>
                </a:lnTo>
                <a:lnTo>
                  <a:pt x="529102" y="314640"/>
                </a:lnTo>
                <a:lnTo>
                  <a:pt x="516714" y="359761"/>
                </a:lnTo>
                <a:lnTo>
                  <a:pt x="496987" y="401310"/>
                </a:lnTo>
                <a:lnTo>
                  <a:pt x="470676" y="438532"/>
                </a:lnTo>
                <a:lnTo>
                  <a:pt x="438532" y="470676"/>
                </a:lnTo>
                <a:lnTo>
                  <a:pt x="401310" y="496987"/>
                </a:lnTo>
                <a:lnTo>
                  <a:pt x="359761" y="516714"/>
                </a:lnTo>
                <a:lnTo>
                  <a:pt x="314640" y="529102"/>
                </a:lnTo>
                <a:lnTo>
                  <a:pt x="266699" y="533398"/>
                </a:lnTo>
                <a:lnTo>
                  <a:pt x="218758" y="529102"/>
                </a:lnTo>
                <a:lnTo>
                  <a:pt x="173637" y="516714"/>
                </a:lnTo>
                <a:lnTo>
                  <a:pt x="132088" y="496987"/>
                </a:lnTo>
                <a:lnTo>
                  <a:pt x="94866" y="470676"/>
                </a:lnTo>
                <a:lnTo>
                  <a:pt x="62722" y="438532"/>
                </a:lnTo>
                <a:lnTo>
                  <a:pt x="36411" y="401310"/>
                </a:lnTo>
                <a:lnTo>
                  <a:pt x="16684" y="359761"/>
                </a:lnTo>
                <a:lnTo>
                  <a:pt x="4296" y="314640"/>
                </a:lnTo>
                <a:lnTo>
                  <a:pt x="0" y="2666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5791" y="563878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699"/>
                </a:moveTo>
                <a:lnTo>
                  <a:pt x="4296" y="218758"/>
                </a:lnTo>
                <a:lnTo>
                  <a:pt x="16684" y="173637"/>
                </a:lnTo>
                <a:lnTo>
                  <a:pt x="36411" y="132088"/>
                </a:lnTo>
                <a:lnTo>
                  <a:pt x="62722" y="94866"/>
                </a:lnTo>
                <a:lnTo>
                  <a:pt x="94866" y="62722"/>
                </a:lnTo>
                <a:lnTo>
                  <a:pt x="132088" y="36411"/>
                </a:lnTo>
                <a:lnTo>
                  <a:pt x="173637" y="16684"/>
                </a:lnTo>
                <a:lnTo>
                  <a:pt x="218758" y="4296"/>
                </a:lnTo>
                <a:lnTo>
                  <a:pt x="266699" y="0"/>
                </a:lnTo>
                <a:lnTo>
                  <a:pt x="318970" y="5172"/>
                </a:lnTo>
                <a:lnTo>
                  <a:pt x="368758" y="20303"/>
                </a:lnTo>
                <a:lnTo>
                  <a:pt x="414661" y="44813"/>
                </a:lnTo>
                <a:lnTo>
                  <a:pt x="455274" y="78124"/>
                </a:lnTo>
                <a:lnTo>
                  <a:pt x="488585" y="118737"/>
                </a:lnTo>
                <a:lnTo>
                  <a:pt x="513095" y="164640"/>
                </a:lnTo>
                <a:lnTo>
                  <a:pt x="528226" y="214428"/>
                </a:lnTo>
                <a:lnTo>
                  <a:pt x="533398" y="266699"/>
                </a:lnTo>
                <a:lnTo>
                  <a:pt x="529102" y="314640"/>
                </a:lnTo>
                <a:lnTo>
                  <a:pt x="516714" y="359761"/>
                </a:lnTo>
                <a:lnTo>
                  <a:pt x="496987" y="401310"/>
                </a:lnTo>
                <a:lnTo>
                  <a:pt x="470676" y="438532"/>
                </a:lnTo>
                <a:lnTo>
                  <a:pt x="438532" y="470676"/>
                </a:lnTo>
                <a:lnTo>
                  <a:pt x="401310" y="496987"/>
                </a:lnTo>
                <a:lnTo>
                  <a:pt x="359761" y="516714"/>
                </a:lnTo>
                <a:lnTo>
                  <a:pt x="314640" y="529102"/>
                </a:lnTo>
                <a:lnTo>
                  <a:pt x="266699" y="533398"/>
                </a:lnTo>
                <a:lnTo>
                  <a:pt x="218758" y="529102"/>
                </a:lnTo>
                <a:lnTo>
                  <a:pt x="173637" y="516714"/>
                </a:lnTo>
                <a:lnTo>
                  <a:pt x="132088" y="496987"/>
                </a:lnTo>
                <a:lnTo>
                  <a:pt x="94866" y="470676"/>
                </a:lnTo>
                <a:lnTo>
                  <a:pt x="62722" y="438532"/>
                </a:lnTo>
                <a:lnTo>
                  <a:pt x="36411" y="401310"/>
                </a:lnTo>
                <a:lnTo>
                  <a:pt x="16684" y="359761"/>
                </a:lnTo>
                <a:lnTo>
                  <a:pt x="4296" y="314640"/>
                </a:lnTo>
                <a:lnTo>
                  <a:pt x="0" y="2666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6192" y="5209439"/>
            <a:ext cx="334010" cy="734695"/>
          </a:xfrm>
          <a:custGeom>
            <a:avLst/>
            <a:gdLst/>
            <a:ahLst/>
            <a:cxnLst/>
            <a:rect l="l" t="t" r="r" b="b"/>
            <a:pathLst>
              <a:path w="334010" h="734695">
                <a:moveTo>
                  <a:pt x="0" y="734148"/>
                </a:moveTo>
                <a:lnTo>
                  <a:pt x="3336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241" y="5130739"/>
            <a:ext cx="64769" cy="92075"/>
          </a:xfrm>
          <a:custGeom>
            <a:avLst/>
            <a:gdLst/>
            <a:ahLst/>
            <a:cxnLst/>
            <a:rect l="l" t="t" r="r" b="b"/>
            <a:pathLst>
              <a:path w="64770" h="92075">
                <a:moveTo>
                  <a:pt x="57299" y="91724"/>
                </a:moveTo>
                <a:lnTo>
                  <a:pt x="64424" y="0"/>
                </a:lnTo>
                <a:lnTo>
                  <a:pt x="0" y="65674"/>
                </a:lnTo>
                <a:lnTo>
                  <a:pt x="57299" y="9172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8216" y="5197839"/>
            <a:ext cx="542925" cy="746125"/>
          </a:xfrm>
          <a:custGeom>
            <a:avLst/>
            <a:gdLst/>
            <a:ahLst/>
            <a:cxnLst/>
            <a:rect l="l" t="t" r="r" b="b"/>
            <a:pathLst>
              <a:path w="542925" h="746125">
                <a:moveTo>
                  <a:pt x="542373" y="745748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07366" y="5127914"/>
            <a:ext cx="76835" cy="88900"/>
          </a:xfrm>
          <a:custGeom>
            <a:avLst/>
            <a:gdLst/>
            <a:ahLst/>
            <a:cxnLst/>
            <a:rect l="l" t="t" r="r" b="b"/>
            <a:pathLst>
              <a:path w="76835" h="88900">
                <a:moveTo>
                  <a:pt x="76299" y="51399"/>
                </a:moveTo>
                <a:lnTo>
                  <a:pt x="0" y="0"/>
                </a:lnTo>
                <a:lnTo>
                  <a:pt x="25399" y="88424"/>
                </a:lnTo>
                <a:lnTo>
                  <a:pt x="76299" y="513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9714" y="1565144"/>
            <a:ext cx="8539480" cy="3572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" marR="632460" indent="-301625">
              <a:lnSpc>
                <a:spcPts val="2850"/>
              </a:lnSpc>
              <a:buChar char="•"/>
              <a:tabLst>
                <a:tab pos="314325" algn="l"/>
                <a:tab pos="314960" algn="l"/>
              </a:tabLst>
            </a:pPr>
            <a:r>
              <a:rPr sz="2400" spc="-5" dirty="0">
                <a:latin typeface="Arial"/>
                <a:cs typeface="Arial"/>
              </a:rPr>
              <a:t>All exceptions that are thrown within a Java program are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first-class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objects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314325" marR="89535" indent="-301625">
              <a:lnSpc>
                <a:spcPts val="2850"/>
              </a:lnSpc>
              <a:buFont typeface="Arial"/>
              <a:buChar char="•"/>
              <a:tabLst>
                <a:tab pos="314325" algn="l"/>
                <a:tab pos="314960" algn="l"/>
              </a:tabLst>
            </a:pPr>
            <a:r>
              <a:rPr sz="2400" i="1" spc="-5" dirty="0">
                <a:latin typeface="Arial"/>
                <a:cs typeface="Arial"/>
              </a:rPr>
              <a:t>Leaf </a:t>
            </a:r>
            <a:r>
              <a:rPr sz="2400" spc="-5" dirty="0">
                <a:latin typeface="Arial"/>
                <a:cs typeface="Arial"/>
              </a:rPr>
              <a:t>class (a class with no subclasses) represents a specific  type of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exception.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314325" marR="5080" indent="-301625">
              <a:lnSpc>
                <a:spcPts val="2850"/>
              </a:lnSpc>
              <a:buFont typeface="Arial"/>
              <a:buChar char="•"/>
              <a:tabLst>
                <a:tab pos="314325" algn="l"/>
                <a:tab pos="314960" algn="l"/>
              </a:tabLst>
            </a:pPr>
            <a:r>
              <a:rPr sz="2400" i="1" spc="-5" dirty="0">
                <a:latin typeface="Arial"/>
                <a:cs typeface="Arial"/>
              </a:rPr>
              <a:t>Node </a:t>
            </a:r>
            <a:r>
              <a:rPr sz="2400" spc="-5" dirty="0">
                <a:latin typeface="Arial"/>
                <a:cs typeface="Arial"/>
              </a:rPr>
              <a:t>class (a class with one or more subclasses) represents  a group of related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exceptions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4081779">
              <a:lnSpc>
                <a:spcPct val="100000"/>
              </a:lnSpc>
              <a:spcBef>
                <a:spcPts val="1680"/>
              </a:spcBef>
            </a:pPr>
            <a:r>
              <a:rPr sz="2400" spc="-5" dirty="0">
                <a:latin typeface="Arial"/>
                <a:cs typeface="Arial"/>
              </a:rPr>
              <a:t>Node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Exception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368422" y="5664696"/>
            <a:ext cx="20326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Leaf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Exception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8414" y="5664696"/>
            <a:ext cx="20326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Leaf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Exception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589EA0E1-EE8D-408C-B37D-99E3C44F3C3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19150"/>
          </a:xfrm>
          <a:noFill/>
          <a:ln/>
        </p:spPr>
        <p:txBody>
          <a:bodyPr/>
          <a:lstStyle/>
          <a:p>
            <a:r>
              <a:rPr lang="en-US" altLang="en-US"/>
              <a:t>Exception Types</a:t>
            </a:r>
            <a:endParaRPr lang="en-US" altLang="en-US" b="1"/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9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7524"/>
              </p:ext>
            </p:extLst>
          </p:nvPr>
        </p:nvGraphicFramePr>
        <p:xfrm>
          <a:off x="158750" y="1370013"/>
          <a:ext cx="8826500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Picture" r:id="rId3" imgW="5600880" imgH="2857680" progId="Word.Picture.8">
                  <p:embed/>
                </p:oleObj>
              </mc:Choice>
              <mc:Fallback>
                <p:oleObj name="Picture" r:id="rId3" imgW="5600880" imgH="2857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370013"/>
                        <a:ext cx="8826500" cy="45148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671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7422" y="474977"/>
            <a:ext cx="6006465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ArrayException</a:t>
            </a:r>
            <a:r>
              <a:rPr spc="-4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130543" y="1758946"/>
            <a:ext cx="2806694" cy="596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24193" y="1904996"/>
            <a:ext cx="2667000" cy="457200"/>
          </a:xfrm>
          <a:custGeom>
            <a:avLst/>
            <a:gdLst/>
            <a:ahLst/>
            <a:cxnLst/>
            <a:rect l="l" t="t" r="r" b="b"/>
            <a:pathLst>
              <a:path w="2667000" h="457200">
                <a:moveTo>
                  <a:pt x="0" y="76202"/>
                </a:moveTo>
                <a:lnTo>
                  <a:pt x="5989" y="46541"/>
                </a:lnTo>
                <a:lnTo>
                  <a:pt x="22321" y="22319"/>
                </a:lnTo>
                <a:lnTo>
                  <a:pt x="46543" y="5988"/>
                </a:lnTo>
                <a:lnTo>
                  <a:pt x="76199" y="0"/>
                </a:lnTo>
                <a:lnTo>
                  <a:pt x="2590794" y="0"/>
                </a:lnTo>
                <a:lnTo>
                  <a:pt x="2633070" y="12802"/>
                </a:lnTo>
                <a:lnTo>
                  <a:pt x="2661194" y="47041"/>
                </a:lnTo>
                <a:lnTo>
                  <a:pt x="2666994" y="76202"/>
                </a:lnTo>
                <a:lnTo>
                  <a:pt x="2666994" y="380996"/>
                </a:lnTo>
                <a:lnTo>
                  <a:pt x="2661005" y="410657"/>
                </a:lnTo>
                <a:lnTo>
                  <a:pt x="2644672" y="434879"/>
                </a:lnTo>
                <a:lnTo>
                  <a:pt x="2620451" y="451210"/>
                </a:lnTo>
                <a:lnTo>
                  <a:pt x="2590794" y="457199"/>
                </a:lnTo>
                <a:lnTo>
                  <a:pt x="76199" y="457199"/>
                </a:lnTo>
                <a:lnTo>
                  <a:pt x="46543" y="451210"/>
                </a:lnTo>
                <a:lnTo>
                  <a:pt x="22321" y="434879"/>
                </a:lnTo>
                <a:lnTo>
                  <a:pt x="5989" y="410657"/>
                </a:lnTo>
                <a:lnTo>
                  <a:pt x="0" y="380996"/>
                </a:lnTo>
                <a:lnTo>
                  <a:pt x="0" y="76202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1944" y="2749544"/>
            <a:ext cx="3340093" cy="5968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5594" y="2895594"/>
            <a:ext cx="3200400" cy="457200"/>
          </a:xfrm>
          <a:custGeom>
            <a:avLst/>
            <a:gdLst/>
            <a:ahLst/>
            <a:cxnLst/>
            <a:rect l="l" t="t" r="r" b="b"/>
            <a:pathLst>
              <a:path w="3200400" h="457200">
                <a:moveTo>
                  <a:pt x="0" y="76199"/>
                </a:moveTo>
                <a:lnTo>
                  <a:pt x="5989" y="46543"/>
                </a:lnTo>
                <a:lnTo>
                  <a:pt x="22321" y="22321"/>
                </a:lnTo>
                <a:lnTo>
                  <a:pt x="46543" y="5989"/>
                </a:lnTo>
                <a:lnTo>
                  <a:pt x="76199" y="0"/>
                </a:lnTo>
                <a:lnTo>
                  <a:pt x="3124193" y="0"/>
                </a:lnTo>
                <a:lnTo>
                  <a:pt x="3166469" y="12803"/>
                </a:lnTo>
                <a:lnTo>
                  <a:pt x="3194593" y="47040"/>
                </a:lnTo>
                <a:lnTo>
                  <a:pt x="3200393" y="76199"/>
                </a:lnTo>
                <a:lnTo>
                  <a:pt x="3200393" y="380999"/>
                </a:lnTo>
                <a:lnTo>
                  <a:pt x="3194404" y="410655"/>
                </a:lnTo>
                <a:lnTo>
                  <a:pt x="3178071" y="434877"/>
                </a:lnTo>
                <a:lnTo>
                  <a:pt x="3153850" y="451209"/>
                </a:lnTo>
                <a:lnTo>
                  <a:pt x="3124193" y="457199"/>
                </a:lnTo>
                <a:lnTo>
                  <a:pt x="76199" y="457199"/>
                </a:lnTo>
                <a:lnTo>
                  <a:pt x="46543" y="451209"/>
                </a:lnTo>
                <a:lnTo>
                  <a:pt x="22321" y="434877"/>
                </a:lnTo>
                <a:lnTo>
                  <a:pt x="5989" y="410655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02724" y="1940426"/>
            <a:ext cx="2586355" cy="138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Exception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ArrayException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8749" y="4108441"/>
            <a:ext cx="2806694" cy="622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399" y="4267191"/>
            <a:ext cx="2667000" cy="457200"/>
          </a:xfrm>
          <a:custGeom>
            <a:avLst/>
            <a:gdLst/>
            <a:ahLst/>
            <a:cxnLst/>
            <a:rect l="l" t="t" r="r" b="b"/>
            <a:pathLst>
              <a:path w="2667000" h="457200">
                <a:moveTo>
                  <a:pt x="0" y="76199"/>
                </a:moveTo>
                <a:lnTo>
                  <a:pt x="5988" y="46543"/>
                </a:lnTo>
                <a:lnTo>
                  <a:pt x="22318" y="22321"/>
                </a:lnTo>
                <a:lnTo>
                  <a:pt x="46540" y="5989"/>
                </a:lnTo>
                <a:lnTo>
                  <a:pt x="76201" y="0"/>
                </a:lnTo>
                <a:lnTo>
                  <a:pt x="2590794" y="0"/>
                </a:lnTo>
                <a:lnTo>
                  <a:pt x="2633070" y="12803"/>
                </a:lnTo>
                <a:lnTo>
                  <a:pt x="2661194" y="47040"/>
                </a:lnTo>
                <a:lnTo>
                  <a:pt x="2666994" y="76199"/>
                </a:lnTo>
                <a:lnTo>
                  <a:pt x="2666994" y="380999"/>
                </a:lnTo>
                <a:lnTo>
                  <a:pt x="2661005" y="410655"/>
                </a:lnTo>
                <a:lnTo>
                  <a:pt x="2644672" y="434877"/>
                </a:lnTo>
                <a:lnTo>
                  <a:pt x="2620451" y="451209"/>
                </a:lnTo>
                <a:lnTo>
                  <a:pt x="2590794" y="457199"/>
                </a:lnTo>
                <a:lnTo>
                  <a:pt x="76201" y="457199"/>
                </a:lnTo>
                <a:lnTo>
                  <a:pt x="46540" y="451209"/>
                </a:lnTo>
                <a:lnTo>
                  <a:pt x="22318" y="434877"/>
                </a:lnTo>
                <a:lnTo>
                  <a:pt x="5988" y="410655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4098" y="4236109"/>
            <a:ext cx="246443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0305" marR="5080" indent="-1158240">
              <a:lnSpc>
                <a:spcPct val="101600"/>
              </a:lnSpc>
            </a:pPr>
            <a:r>
              <a:rPr sz="1600" b="1" dirty="0">
                <a:latin typeface="Courier New"/>
                <a:cs typeface="Courier New"/>
              </a:rPr>
              <a:t>InvalidIndexExceptio  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54343" y="4121141"/>
            <a:ext cx="3111493" cy="5968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7993" y="4267191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971800" h="457200">
                <a:moveTo>
                  <a:pt x="0" y="76199"/>
                </a:moveTo>
                <a:lnTo>
                  <a:pt x="5989" y="46543"/>
                </a:lnTo>
                <a:lnTo>
                  <a:pt x="22321" y="22321"/>
                </a:lnTo>
                <a:lnTo>
                  <a:pt x="46543" y="5989"/>
                </a:lnTo>
                <a:lnTo>
                  <a:pt x="76199" y="0"/>
                </a:lnTo>
                <a:lnTo>
                  <a:pt x="2895594" y="0"/>
                </a:lnTo>
                <a:lnTo>
                  <a:pt x="2937869" y="12803"/>
                </a:lnTo>
                <a:lnTo>
                  <a:pt x="2965994" y="47040"/>
                </a:lnTo>
                <a:lnTo>
                  <a:pt x="2971794" y="76199"/>
                </a:lnTo>
                <a:lnTo>
                  <a:pt x="2971794" y="380999"/>
                </a:lnTo>
                <a:lnTo>
                  <a:pt x="2965804" y="410655"/>
                </a:lnTo>
                <a:lnTo>
                  <a:pt x="2949472" y="434877"/>
                </a:lnTo>
                <a:lnTo>
                  <a:pt x="2925250" y="451209"/>
                </a:lnTo>
                <a:lnTo>
                  <a:pt x="2895594" y="457199"/>
                </a:lnTo>
                <a:lnTo>
                  <a:pt x="76199" y="457199"/>
                </a:lnTo>
                <a:lnTo>
                  <a:pt x="46543" y="451209"/>
                </a:lnTo>
                <a:lnTo>
                  <a:pt x="22321" y="434877"/>
                </a:lnTo>
                <a:lnTo>
                  <a:pt x="5989" y="410655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80180" y="4363835"/>
            <a:ext cx="270827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NoSuchElementException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78537" y="4121141"/>
            <a:ext cx="2959094" cy="5968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72187" y="4267191"/>
            <a:ext cx="2819400" cy="457200"/>
          </a:xfrm>
          <a:custGeom>
            <a:avLst/>
            <a:gdLst/>
            <a:ahLst/>
            <a:cxnLst/>
            <a:rect l="l" t="t" r="r" b="b"/>
            <a:pathLst>
              <a:path w="2819400" h="457200">
                <a:moveTo>
                  <a:pt x="0" y="76199"/>
                </a:moveTo>
                <a:lnTo>
                  <a:pt x="5989" y="46543"/>
                </a:lnTo>
                <a:lnTo>
                  <a:pt x="22321" y="22321"/>
                </a:lnTo>
                <a:lnTo>
                  <a:pt x="46543" y="5989"/>
                </a:lnTo>
                <a:lnTo>
                  <a:pt x="76199" y="0"/>
                </a:lnTo>
                <a:lnTo>
                  <a:pt x="2743194" y="0"/>
                </a:lnTo>
                <a:lnTo>
                  <a:pt x="2785469" y="12803"/>
                </a:lnTo>
                <a:lnTo>
                  <a:pt x="2813594" y="47040"/>
                </a:lnTo>
                <a:lnTo>
                  <a:pt x="2819394" y="76199"/>
                </a:lnTo>
                <a:lnTo>
                  <a:pt x="2819394" y="380999"/>
                </a:lnTo>
                <a:lnTo>
                  <a:pt x="2813404" y="410655"/>
                </a:lnTo>
                <a:lnTo>
                  <a:pt x="2797072" y="434877"/>
                </a:lnTo>
                <a:lnTo>
                  <a:pt x="2772851" y="451209"/>
                </a:lnTo>
                <a:lnTo>
                  <a:pt x="2743194" y="457199"/>
                </a:lnTo>
                <a:lnTo>
                  <a:pt x="76199" y="457199"/>
                </a:lnTo>
                <a:lnTo>
                  <a:pt x="46543" y="451209"/>
                </a:lnTo>
                <a:lnTo>
                  <a:pt x="22321" y="434877"/>
                </a:lnTo>
                <a:lnTo>
                  <a:pt x="5989" y="410655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42448" y="4348532"/>
            <a:ext cx="247967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lementTypeException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95791" y="2362195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95791" y="3352793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39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1597" y="3809992"/>
            <a:ext cx="3124200" cy="0"/>
          </a:xfrm>
          <a:custGeom>
            <a:avLst/>
            <a:gdLst/>
            <a:ahLst/>
            <a:cxnLst/>
            <a:rect l="l" t="t" r="r" b="b"/>
            <a:pathLst>
              <a:path w="3124200">
                <a:moveTo>
                  <a:pt x="3124193" y="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95791" y="3809992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194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71597" y="3809992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38985" y="3809992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4" y="398778"/>
            <a:ext cx="8540751" cy="615553"/>
          </a:xfrm>
        </p:spPr>
        <p:txBody>
          <a:bodyPr/>
          <a:lstStyle/>
          <a:p>
            <a:r>
              <a:rPr lang="en-US" dirty="0" smtClean="0"/>
              <a:t>Types of 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4" y="1371601"/>
            <a:ext cx="8333740" cy="284571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basically two types of Exceptions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 Exceptions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Unchecked Exceptions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according to Sun microsystems there is a third type exception as well.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8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3600" spc="-5" dirty="0"/>
              <a:t>Objectives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0223" y="1744214"/>
            <a:ext cx="8088630" cy="294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entury Gothic"/>
                <a:cs typeface="Century Gothic"/>
              </a:rPr>
              <a:t>Upon completion of this lecture, you should be able</a:t>
            </a:r>
            <a:r>
              <a:rPr sz="2400" b="1" spc="8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to:</a:t>
            </a:r>
            <a:endParaRPr sz="24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Separate Error-Handling Code from Regular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350" dirty="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Use Exceptions to Handle Exceptional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Events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350" dirty="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Create Your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Exceptions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4" y="398778"/>
            <a:ext cx="8540751" cy="615553"/>
          </a:xfrm>
        </p:spPr>
        <p:txBody>
          <a:bodyPr/>
          <a:lstStyle/>
          <a:p>
            <a:r>
              <a:rPr lang="en-US" dirty="0" smtClean="0"/>
              <a:t>Checked 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4" y="1295401"/>
            <a:ext cx="8333740" cy="830997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classes that extend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Throwable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except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RuntimeException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Error are known as checked exceptions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e.g.IOException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SQLException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etc. </a:t>
            </a:r>
            <a:r>
              <a:rPr lang="en-US" sz="1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 exceptions are checked at compile-time</a:t>
            </a:r>
            <a:r>
              <a:rPr lang="en-US" sz="18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4647"/>
              </p:ext>
            </p:extLst>
          </p:nvPr>
        </p:nvGraphicFramePr>
        <p:xfrm>
          <a:off x="609600" y="2229637"/>
          <a:ext cx="8001000" cy="44759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00425"/>
                <a:gridCol w="4600575"/>
              </a:tblGrid>
              <a:tr h="46068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Exception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30103">
                <a:tc>
                  <a:txBody>
                    <a:bodyPr/>
                    <a:lstStyle/>
                    <a:p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ClassNotFoundException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 not found.</a:t>
                      </a:r>
                    </a:p>
                  </a:txBody>
                  <a:tcPr marL="76200" marR="76200" marT="76200" marB="76200"/>
                </a:tc>
              </a:tr>
              <a:tr h="606053">
                <a:tc>
                  <a:txBody>
                    <a:bodyPr/>
                    <a:lstStyle/>
                    <a:p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CloneNotSupportedException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Attempt to clone an object that does not implement the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Cloneable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interface.</a:t>
                      </a:r>
                    </a:p>
                  </a:txBody>
                  <a:tcPr marL="76200" marR="76200" marT="76200" marB="76200"/>
                </a:tc>
              </a:tr>
              <a:tr h="460685">
                <a:tc>
                  <a:txBody>
                    <a:bodyPr/>
                    <a:lstStyle/>
                    <a:p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IllegalAccessException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Access to a class is denied.</a:t>
                      </a:r>
                    </a:p>
                  </a:txBody>
                  <a:tcPr marL="76200" marR="76200" marT="76200" marB="76200"/>
                </a:tc>
              </a:tr>
              <a:tr h="606053">
                <a:tc>
                  <a:txBody>
                    <a:bodyPr/>
                    <a:lstStyle/>
                    <a:p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InstantiationException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Attempt to create an object of an abstract class or interface.</a:t>
                      </a:r>
                    </a:p>
                  </a:txBody>
                  <a:tcPr marL="76200" marR="76200" marT="76200" marB="76200"/>
                </a:tc>
              </a:tr>
              <a:tr h="606053">
                <a:tc>
                  <a:txBody>
                    <a:bodyPr/>
                    <a:lstStyle/>
                    <a:p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InterruptedException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One thread has been interrupted by another thread.</a:t>
                      </a:r>
                    </a:p>
                  </a:txBody>
                  <a:tcPr marL="76200" marR="76200" marT="76200" marB="76200"/>
                </a:tc>
              </a:tr>
              <a:tr h="460685">
                <a:tc>
                  <a:txBody>
                    <a:bodyPr/>
                    <a:lstStyle/>
                    <a:p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NoSuchFieldException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 requested field does not exist.</a:t>
                      </a:r>
                    </a:p>
                  </a:txBody>
                  <a:tcPr marL="76200" marR="76200" marT="76200" marB="76200"/>
                </a:tc>
              </a:tr>
              <a:tr h="460685">
                <a:tc>
                  <a:txBody>
                    <a:bodyPr/>
                    <a:lstStyle/>
                    <a:p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NoSuchMethodException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 requested method does not exist.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572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4" y="398778"/>
            <a:ext cx="8540751" cy="615553"/>
          </a:xfrm>
        </p:spPr>
        <p:txBody>
          <a:bodyPr/>
          <a:lstStyle/>
          <a:p>
            <a:r>
              <a:rPr lang="en-US" dirty="0" err="1" smtClean="0"/>
              <a:t>UnChecked</a:t>
            </a:r>
            <a:r>
              <a:rPr lang="en-US" dirty="0" smtClean="0"/>
              <a:t> 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4" y="1066800"/>
            <a:ext cx="8333740" cy="1107996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classes that extend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RuntimeException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known as unchecked exceptions e.g.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ArithmeticException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NullPointerException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ArrayIndexOutOfBoundsException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 </a:t>
            </a:r>
            <a:r>
              <a:rPr lang="en-US" sz="18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Unchecked </a:t>
            </a:r>
            <a:r>
              <a:rPr lang="en-US" sz="1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exceptions are not checked at compile-time rather they are checked at runtime</a:t>
            </a:r>
            <a:r>
              <a:rPr lang="en-US" sz="18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14253"/>
              </p:ext>
            </p:extLst>
          </p:nvPr>
        </p:nvGraphicFramePr>
        <p:xfrm>
          <a:off x="609600" y="2252035"/>
          <a:ext cx="8001000" cy="414876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05200"/>
                <a:gridCol w="4495800"/>
              </a:tblGrid>
              <a:tr h="46068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Exception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57678">
                <a:tc>
                  <a:txBody>
                    <a:bodyPr/>
                    <a:lstStyle/>
                    <a:p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ArithmeticException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Arithmetic error, such as divide-by-zero.</a:t>
                      </a:r>
                    </a:p>
                  </a:txBody>
                  <a:tcPr marL="76200" marR="76200" marT="76200" marB="76200"/>
                </a:tc>
              </a:tr>
              <a:tr h="311958">
                <a:tc>
                  <a:txBody>
                    <a:bodyPr/>
                    <a:lstStyle/>
                    <a:p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ArrayIndexOutOfBoundsException</a:t>
                      </a:r>
                      <a:endParaRPr lang="en-US" b="0" i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index is out-of-bounds.</a:t>
                      </a:r>
                      <a:endParaRPr lang="en-US" dirty="0"/>
                    </a:p>
                  </a:txBody>
                  <a:tcPr/>
                </a:tc>
              </a:tr>
              <a:tr h="631998">
                <a:tc>
                  <a:txBody>
                    <a:bodyPr/>
                    <a:lstStyle/>
                    <a:p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ArrayStoreException</a:t>
                      </a:r>
                      <a:endParaRPr lang="en-US" b="0" i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 to an array element of an incompatible type.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88158">
                <a:tc>
                  <a:txBody>
                    <a:bodyPr/>
                    <a:lstStyle/>
                    <a:p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ClassCastException</a:t>
                      </a:r>
                      <a:endParaRPr lang="en-US" b="0" i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Invalid 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cast.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42438">
                <a:tc>
                  <a:txBody>
                    <a:bodyPr/>
                    <a:lstStyle/>
                    <a:p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IllegalArgumentException</a:t>
                      </a:r>
                      <a:endParaRPr lang="en-US" b="0" i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Illegal argument used to invoke a method.</a:t>
                      </a:r>
                    </a:p>
                  </a:txBody>
                  <a:tcPr marL="76200" marR="76200" marT="76200" marB="76200"/>
                </a:tc>
              </a:tr>
              <a:tr h="525318">
                <a:tc>
                  <a:txBody>
                    <a:bodyPr/>
                    <a:lstStyle/>
                    <a:p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IllegalMonitorStateException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Illegal monitor operation, such as waiting on an unlocked thread.</a:t>
                      </a:r>
                      <a:endParaRPr lang="en-US" dirty="0"/>
                    </a:p>
                  </a:txBody>
                  <a:tcPr/>
                </a:tc>
              </a:tr>
              <a:tr h="460685">
                <a:tc>
                  <a:txBody>
                    <a:bodyPr/>
                    <a:lstStyle/>
                    <a:p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IllegalStateException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 or application is in incorrect state.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269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369935"/>
              </p:ext>
            </p:extLst>
          </p:nvPr>
        </p:nvGraphicFramePr>
        <p:xfrm>
          <a:off x="685800" y="609598"/>
          <a:ext cx="7772400" cy="51837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86200"/>
                <a:gridCol w="3886200"/>
              </a:tblGrid>
              <a:tr h="849086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effectLst/>
                        </a:rPr>
                        <a:t>IllegalThreadStateException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effectLst/>
                        </a:rPr>
                        <a:t>Requested operation not compatible with the current thread state.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522516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effectLst/>
                        </a:rPr>
                        <a:t>IndexOutOfBoundsException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effectLst/>
                        </a:rPr>
                        <a:t>Some type of index is out-of-bounds.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43543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effectLst/>
                        </a:rPr>
                        <a:t>NegativeArraySizeException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effectLst/>
                        </a:rPr>
                        <a:t>Array created with a negative size.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42454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effectLst/>
                        </a:rPr>
                        <a:t>NullPointerException</a:t>
                      </a:r>
                      <a:endParaRPr lang="en-US" b="1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effectLst/>
                        </a:rPr>
                        <a:t>Invalid use of a null reference.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849086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effectLst/>
                        </a:rPr>
                        <a:t>NumberFormatException</a:t>
                      </a:r>
                      <a:endParaRPr lang="en-US" b="1" dirty="0" smtClean="0">
                        <a:effectLst/>
                      </a:endParaRPr>
                    </a:p>
                    <a:p>
                      <a:r>
                        <a:rPr lang="en-US" b="1" dirty="0" smtClean="0"/>
                        <a:t/>
                      </a:r>
                      <a:br>
                        <a:rPr lang="en-US" b="1" dirty="0" smtClean="0"/>
                      </a:b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effectLst/>
                        </a:rPr>
                        <a:t>Invalid conversion of a string to a numeric format.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42454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effectLst/>
                        </a:rPr>
                        <a:t>SecurityException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effectLst/>
                        </a:rPr>
                        <a:t>Attempt to violate security.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75982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effectLst/>
                        </a:rPr>
                        <a:t>StringIndexOutOfBounds</a:t>
                      </a:r>
                      <a:endParaRPr lang="en-US" b="1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effectLst/>
                        </a:rPr>
                        <a:t>Attempt to index outside the bounds of a string.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849086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effectLst/>
                        </a:rPr>
                        <a:t>UnsupportedOperationException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effectLst/>
                        </a:rPr>
                        <a:t>An unsupported operation was encountered.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080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589EA0E1-EE8D-408C-B37D-99E3C44F3C3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19150"/>
          </a:xfrm>
          <a:noFill/>
          <a:ln/>
        </p:spPr>
        <p:txBody>
          <a:bodyPr/>
          <a:lstStyle/>
          <a:p>
            <a:r>
              <a:rPr lang="en-US" altLang="en-US"/>
              <a:t>Exception Types</a:t>
            </a:r>
            <a:endParaRPr lang="en-US" altLang="en-US" b="1"/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9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001492"/>
              </p:ext>
            </p:extLst>
          </p:nvPr>
        </p:nvGraphicFramePr>
        <p:xfrm>
          <a:off x="158750" y="1370012"/>
          <a:ext cx="8826500" cy="487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Picture" r:id="rId3" imgW="5600880" imgH="2857680" progId="Word.Picture.8">
                  <p:embed/>
                </p:oleObj>
              </mc:Choice>
              <mc:Fallback>
                <p:oleObj name="Picture" r:id="rId3" imgW="5600880" imgH="2857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370012"/>
                        <a:ext cx="8826500" cy="487838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962400" y="1447800"/>
            <a:ext cx="2209800" cy="12954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4572000"/>
            <a:ext cx="2209800" cy="16002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2400" y="3562350"/>
            <a:ext cx="2209800" cy="47625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834634"/>
            <a:ext cx="20336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Checked Exceptions</a:t>
            </a:r>
            <a:endParaRPr lang="en-US" dirty="0"/>
          </a:p>
        </p:txBody>
      </p:sp>
      <p:cxnSp>
        <p:nvCxnSpPr>
          <p:cNvPr id="9" name="Elbow Connector 8"/>
          <p:cNvCxnSpPr>
            <a:stCxn id="2" idx="1"/>
            <a:endCxn id="4" idx="3"/>
          </p:cNvCxnSpPr>
          <p:nvPr/>
        </p:nvCxnSpPr>
        <p:spPr>
          <a:xfrm rot="10800000">
            <a:off x="2490898" y="2019300"/>
            <a:ext cx="1471502" cy="76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8" idx="1"/>
          </p:cNvCxnSpPr>
          <p:nvPr/>
        </p:nvCxnSpPr>
        <p:spPr>
          <a:xfrm rot="10800000">
            <a:off x="1474050" y="2432567"/>
            <a:ext cx="2488351" cy="1367909"/>
          </a:xfrm>
          <a:prstGeom prst="bentConnector3">
            <a:avLst>
              <a:gd name="adj1" fmla="val 643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V="1">
            <a:off x="1017578" y="2433112"/>
            <a:ext cx="3173966" cy="2715678"/>
          </a:xfrm>
          <a:prstGeom prst="bentConnector3">
            <a:avLst>
              <a:gd name="adj1" fmla="val 32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77000" y="1834634"/>
            <a:ext cx="2209800" cy="288976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629400" y="5269468"/>
            <a:ext cx="23559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 Checked Exceptions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5" idx="0"/>
          </p:cNvCxnSpPr>
          <p:nvPr/>
        </p:nvCxnSpPr>
        <p:spPr>
          <a:xfrm flipH="1" flipV="1">
            <a:off x="7780902" y="4724400"/>
            <a:ext cx="26449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0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024" y="474977"/>
            <a:ext cx="766953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Java Exception: Catch /</a:t>
            </a:r>
            <a:r>
              <a:rPr spc="-15" dirty="0"/>
              <a:t> </a:t>
            </a:r>
            <a:r>
              <a:rPr spc="-5" dirty="0"/>
              <a:t>Specify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4024" y="1547872"/>
            <a:ext cx="8420100" cy="4475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Java language </a:t>
            </a:r>
            <a:r>
              <a:rPr sz="2800" u="heavy" spc="-930" dirty="0">
                <a:latin typeface="Arial"/>
                <a:cs typeface="Arial"/>
              </a:rPr>
              <a:t>r</a:t>
            </a:r>
            <a:r>
              <a:rPr sz="2800" u="heavy" spc="155" dirty="0">
                <a:latin typeface="Arial"/>
                <a:cs typeface="Arial"/>
              </a:rPr>
              <a:t> </a:t>
            </a:r>
            <a:r>
              <a:rPr sz="2800" u="heavy" spc="-5" dirty="0">
                <a:latin typeface="Arial"/>
                <a:cs typeface="Arial"/>
              </a:rPr>
              <a:t>equires </a:t>
            </a:r>
            <a:r>
              <a:rPr sz="2800" spc="-5" dirty="0">
                <a:latin typeface="Arial"/>
                <a:cs typeface="Arial"/>
              </a:rPr>
              <a:t>that methods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either: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039494">
              <a:lnSpc>
                <a:spcPct val="100000"/>
              </a:lnSpc>
              <a:spcBef>
                <a:spcPts val="5"/>
              </a:spcBef>
              <a:tabLst>
                <a:tab pos="1332865" algn="l"/>
              </a:tabLst>
            </a:pPr>
            <a:r>
              <a:rPr sz="3200" u="heavy" spc="-2315" dirty="0">
                <a:latin typeface="Arial"/>
                <a:cs typeface="Arial"/>
              </a:rPr>
              <a:t>C</a:t>
            </a:r>
            <a:r>
              <a:rPr sz="3200" spc="-2315" dirty="0">
                <a:latin typeface="Times New Roman"/>
                <a:cs typeface="Times New Roman"/>
              </a:rPr>
              <a:t>	</a:t>
            </a:r>
            <a:r>
              <a:rPr sz="3200" u="heavy" spc="-5" dirty="0">
                <a:latin typeface="Arial"/>
                <a:cs typeface="Arial"/>
              </a:rPr>
              <a:t>atch</a:t>
            </a:r>
            <a:endParaRPr sz="3200" dirty="0">
              <a:latin typeface="Arial"/>
              <a:cs typeface="Arial"/>
            </a:endParaRPr>
          </a:p>
          <a:p>
            <a:pPr marL="469265">
              <a:lnSpc>
                <a:spcPts val="2850"/>
              </a:lnSpc>
              <a:spcBef>
                <a:spcPts val="15"/>
              </a:spcBef>
            </a:pPr>
            <a:r>
              <a:rPr sz="2400" spc="-5" dirty="0">
                <a:latin typeface="Arial"/>
                <a:cs typeface="Arial"/>
              </a:rPr>
              <a:t>or</a:t>
            </a:r>
            <a:endParaRPr sz="2400" dirty="0">
              <a:latin typeface="Arial"/>
              <a:cs typeface="Arial"/>
            </a:endParaRPr>
          </a:p>
          <a:p>
            <a:pPr marL="1039494">
              <a:lnSpc>
                <a:spcPts val="3810"/>
              </a:lnSpc>
              <a:tabLst>
                <a:tab pos="1310005" algn="l"/>
              </a:tabLst>
            </a:pPr>
            <a:r>
              <a:rPr sz="3200" u="heavy" spc="-2135" dirty="0">
                <a:latin typeface="Arial"/>
                <a:cs typeface="Arial"/>
              </a:rPr>
              <a:t>S</a:t>
            </a:r>
            <a:r>
              <a:rPr sz="3200" spc="-213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200" u="heavy" dirty="0">
                <a:solidFill>
                  <a:srgbClr val="FF0000"/>
                </a:solidFill>
                <a:latin typeface="Arial"/>
                <a:cs typeface="Arial"/>
              </a:rPr>
              <a:t>pecify</a:t>
            </a:r>
            <a:endParaRPr sz="32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an exception </a:t>
            </a:r>
            <a:r>
              <a:rPr sz="2800" spc="-5" dirty="0">
                <a:solidFill>
                  <a:schemeClr val="accent6"/>
                </a:solidFill>
                <a:latin typeface="Arial"/>
                <a:cs typeface="Arial"/>
              </a:rPr>
              <a:t>(checked</a:t>
            </a:r>
            <a:r>
              <a:rPr sz="2800" spc="3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accent6"/>
                </a:solidFill>
                <a:latin typeface="Arial"/>
                <a:cs typeface="Arial"/>
              </a:rPr>
              <a:t>exceptions)</a:t>
            </a:r>
            <a:endParaRPr sz="2800" dirty="0">
              <a:solidFill>
                <a:schemeClr val="accent6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400"/>
              </a:lnSpc>
            </a:pPr>
            <a:r>
              <a:rPr sz="2800" spc="-5" dirty="0">
                <a:latin typeface="Arial"/>
                <a:cs typeface="Arial"/>
              </a:rPr>
              <a:t>If an exception is not caught or specified by a method  the program does NOT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compile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430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pc="-5" dirty="0"/>
              <a:t>Java Solution: Catch or</a:t>
            </a:r>
            <a:r>
              <a:rPr spc="-20" dirty="0"/>
              <a:t> </a:t>
            </a:r>
            <a:r>
              <a:rPr spc="-5" dirty="0"/>
              <a:t>Specify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0420" y="1932935"/>
            <a:ext cx="788035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2300" algn="l"/>
              </a:tabLst>
            </a:pPr>
            <a:r>
              <a:rPr sz="2000" b="1" dirty="0">
                <a:solidFill>
                  <a:srgbClr val="0000CC"/>
                </a:solidFill>
                <a:latin typeface="Courier New"/>
                <a:cs typeface="Courier New"/>
              </a:rPr>
              <a:t>try	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0420" y="2237735"/>
            <a:ext cx="3988435" cy="1249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>
              <a:lnSpc>
                <a:spcPct val="100000"/>
              </a:lnSpc>
            </a:pPr>
            <a:r>
              <a:rPr sz="2000" b="1" dirty="0">
                <a:solidFill>
                  <a:srgbClr val="0000CC"/>
                </a:solidFill>
                <a:latin typeface="Courier New"/>
                <a:cs typeface="Courier New"/>
              </a:rPr>
              <a:t>findString(...);</a:t>
            </a:r>
            <a:endParaRPr sz="2000">
              <a:latin typeface="Courier New"/>
              <a:cs typeface="Courier New"/>
            </a:endParaRPr>
          </a:p>
          <a:p>
            <a:pPr marL="469265" marR="5080" indent="-457200">
              <a:lnSpc>
                <a:spcPct val="100000"/>
              </a:lnSpc>
              <a:tabLst>
                <a:tab pos="316865" algn="l"/>
                <a:tab pos="1231900" algn="l"/>
                <a:tab pos="3060700" algn="l"/>
                <a:tab pos="3670300" algn="l"/>
              </a:tabLst>
            </a:pPr>
            <a:r>
              <a:rPr sz="2000" b="1" dirty="0">
                <a:solidFill>
                  <a:srgbClr val="0000CC"/>
                </a:solidFill>
                <a:latin typeface="Courier New"/>
                <a:cs typeface="Courier New"/>
              </a:rPr>
              <a:t>}	catch	(Exception	e)	{  doErrorProcessing(...);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CC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3221" y="3456932"/>
            <a:ext cx="178435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CC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5962" y="4066531"/>
            <a:ext cx="1702435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36700" algn="l"/>
              </a:tabLst>
            </a:pPr>
            <a:r>
              <a:rPr sz="2000" b="1" dirty="0">
                <a:solidFill>
                  <a:srgbClr val="0000CC"/>
                </a:solidFill>
                <a:latin typeface="Courier New"/>
                <a:cs typeface="Courier New"/>
              </a:rPr>
              <a:t>Exception	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5397" y="1676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699"/>
                </a:moveTo>
                <a:lnTo>
                  <a:pt x="4296" y="218759"/>
                </a:lnTo>
                <a:lnTo>
                  <a:pt x="16685" y="173639"/>
                </a:lnTo>
                <a:lnTo>
                  <a:pt x="36412" y="132090"/>
                </a:lnTo>
                <a:lnTo>
                  <a:pt x="62724" y="94868"/>
                </a:lnTo>
                <a:lnTo>
                  <a:pt x="94868" y="62724"/>
                </a:lnTo>
                <a:lnTo>
                  <a:pt x="132090" y="36412"/>
                </a:lnTo>
                <a:lnTo>
                  <a:pt x="173639" y="16685"/>
                </a:lnTo>
                <a:lnTo>
                  <a:pt x="218759" y="4296"/>
                </a:lnTo>
                <a:lnTo>
                  <a:pt x="266699" y="0"/>
                </a:lnTo>
                <a:lnTo>
                  <a:pt x="318972" y="5171"/>
                </a:lnTo>
                <a:lnTo>
                  <a:pt x="368760" y="20300"/>
                </a:lnTo>
                <a:lnTo>
                  <a:pt x="414664" y="44808"/>
                </a:lnTo>
                <a:lnTo>
                  <a:pt x="455284" y="78114"/>
                </a:lnTo>
                <a:lnTo>
                  <a:pt x="488590" y="118734"/>
                </a:lnTo>
                <a:lnTo>
                  <a:pt x="513098" y="164638"/>
                </a:lnTo>
                <a:lnTo>
                  <a:pt x="528227" y="214426"/>
                </a:lnTo>
                <a:lnTo>
                  <a:pt x="533398" y="266699"/>
                </a:lnTo>
                <a:lnTo>
                  <a:pt x="529102" y="314639"/>
                </a:lnTo>
                <a:lnTo>
                  <a:pt x="516713" y="359759"/>
                </a:lnTo>
                <a:lnTo>
                  <a:pt x="496986" y="401308"/>
                </a:lnTo>
                <a:lnTo>
                  <a:pt x="470674" y="438530"/>
                </a:lnTo>
                <a:lnTo>
                  <a:pt x="438530" y="470674"/>
                </a:lnTo>
                <a:lnTo>
                  <a:pt x="401308" y="496986"/>
                </a:lnTo>
                <a:lnTo>
                  <a:pt x="359759" y="516713"/>
                </a:lnTo>
                <a:lnTo>
                  <a:pt x="314639" y="529102"/>
                </a:lnTo>
                <a:lnTo>
                  <a:pt x="266699" y="533398"/>
                </a:lnTo>
                <a:lnTo>
                  <a:pt x="218759" y="529102"/>
                </a:lnTo>
                <a:lnTo>
                  <a:pt x="173639" y="516713"/>
                </a:lnTo>
                <a:lnTo>
                  <a:pt x="132090" y="496986"/>
                </a:lnTo>
                <a:lnTo>
                  <a:pt x="94868" y="470674"/>
                </a:lnTo>
                <a:lnTo>
                  <a:pt x="62724" y="438530"/>
                </a:lnTo>
                <a:lnTo>
                  <a:pt x="36412" y="401308"/>
                </a:lnTo>
                <a:lnTo>
                  <a:pt x="16685" y="359759"/>
                </a:lnTo>
                <a:lnTo>
                  <a:pt x="4296" y="314639"/>
                </a:lnTo>
                <a:lnTo>
                  <a:pt x="0" y="2666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60509" y="1526536"/>
            <a:ext cx="4048760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2225" algn="l"/>
                <a:tab pos="3883025" algn="l"/>
              </a:tabLst>
            </a:pPr>
            <a:r>
              <a:rPr sz="4200" b="1" baseline="-29761" dirty="0">
                <a:latin typeface="Times New Roman"/>
                <a:cs typeface="Times New Roman"/>
              </a:rPr>
              <a:t>1</a:t>
            </a:r>
            <a:r>
              <a:rPr sz="4200" b="1" spc="-637" baseline="-29761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CC"/>
                </a:solidFill>
                <a:latin typeface="Courier New"/>
                <a:cs typeface="Courier New"/>
              </a:rPr>
              <a:t>public	printString(...)	{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5397" y="396239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699"/>
                </a:moveTo>
                <a:lnTo>
                  <a:pt x="4296" y="218758"/>
                </a:lnTo>
                <a:lnTo>
                  <a:pt x="16685" y="173637"/>
                </a:lnTo>
                <a:lnTo>
                  <a:pt x="36412" y="132088"/>
                </a:lnTo>
                <a:lnTo>
                  <a:pt x="62724" y="94866"/>
                </a:lnTo>
                <a:lnTo>
                  <a:pt x="94868" y="62722"/>
                </a:lnTo>
                <a:lnTo>
                  <a:pt x="132090" y="36411"/>
                </a:lnTo>
                <a:lnTo>
                  <a:pt x="173639" y="16684"/>
                </a:lnTo>
                <a:lnTo>
                  <a:pt x="218759" y="4296"/>
                </a:lnTo>
                <a:lnTo>
                  <a:pt x="266699" y="0"/>
                </a:lnTo>
                <a:lnTo>
                  <a:pt x="318972" y="5172"/>
                </a:lnTo>
                <a:lnTo>
                  <a:pt x="368760" y="20303"/>
                </a:lnTo>
                <a:lnTo>
                  <a:pt x="414664" y="44813"/>
                </a:lnTo>
                <a:lnTo>
                  <a:pt x="455284" y="78124"/>
                </a:lnTo>
                <a:lnTo>
                  <a:pt x="488590" y="118737"/>
                </a:lnTo>
                <a:lnTo>
                  <a:pt x="513098" y="164640"/>
                </a:lnTo>
                <a:lnTo>
                  <a:pt x="528227" y="214428"/>
                </a:lnTo>
                <a:lnTo>
                  <a:pt x="533398" y="266699"/>
                </a:lnTo>
                <a:lnTo>
                  <a:pt x="529102" y="314640"/>
                </a:lnTo>
                <a:lnTo>
                  <a:pt x="516713" y="359761"/>
                </a:lnTo>
                <a:lnTo>
                  <a:pt x="496986" y="401310"/>
                </a:lnTo>
                <a:lnTo>
                  <a:pt x="470674" y="438532"/>
                </a:lnTo>
                <a:lnTo>
                  <a:pt x="438530" y="470676"/>
                </a:lnTo>
                <a:lnTo>
                  <a:pt x="401308" y="496987"/>
                </a:lnTo>
                <a:lnTo>
                  <a:pt x="359759" y="516714"/>
                </a:lnTo>
                <a:lnTo>
                  <a:pt x="314639" y="529102"/>
                </a:lnTo>
                <a:lnTo>
                  <a:pt x="266699" y="533398"/>
                </a:lnTo>
                <a:lnTo>
                  <a:pt x="218759" y="529102"/>
                </a:lnTo>
                <a:lnTo>
                  <a:pt x="173639" y="516714"/>
                </a:lnTo>
                <a:lnTo>
                  <a:pt x="132090" y="496987"/>
                </a:lnTo>
                <a:lnTo>
                  <a:pt x="94868" y="470676"/>
                </a:lnTo>
                <a:lnTo>
                  <a:pt x="62724" y="438532"/>
                </a:lnTo>
                <a:lnTo>
                  <a:pt x="36412" y="401310"/>
                </a:lnTo>
                <a:lnTo>
                  <a:pt x="16685" y="359761"/>
                </a:lnTo>
                <a:lnTo>
                  <a:pt x="4296" y="314640"/>
                </a:lnTo>
                <a:lnTo>
                  <a:pt x="0" y="2666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60509" y="3985414"/>
            <a:ext cx="4658995" cy="1024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1990" marR="5080" indent="-669925">
              <a:lnSpc>
                <a:spcPct val="95200"/>
              </a:lnSpc>
              <a:tabLst>
                <a:tab pos="1292225" algn="l"/>
                <a:tab pos="3730625" algn="l"/>
              </a:tabLst>
            </a:pPr>
            <a:r>
              <a:rPr sz="4200" b="1" baseline="-5952" dirty="0">
                <a:latin typeface="Times New Roman"/>
                <a:cs typeface="Times New Roman"/>
              </a:rPr>
              <a:t>2</a:t>
            </a:r>
            <a:r>
              <a:rPr sz="4200" b="1" spc="-637" baseline="-5952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CC"/>
                </a:solidFill>
                <a:latin typeface="Courier New"/>
                <a:cs typeface="Courier New"/>
              </a:rPr>
              <a:t>public	findString(...)	throws  readFile(...);</a:t>
            </a:r>
            <a:endParaRPr sz="2000">
              <a:latin typeface="Courier New"/>
              <a:cs typeface="Courier New"/>
            </a:endParaRPr>
          </a:p>
          <a:p>
            <a:pPr marL="224790">
              <a:lnSpc>
                <a:spcPct val="100000"/>
              </a:lnSpc>
            </a:pPr>
            <a:r>
              <a:rPr sz="2000" b="1" dirty="0">
                <a:solidFill>
                  <a:srgbClr val="0000CC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95397" y="5257789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699"/>
                </a:moveTo>
                <a:lnTo>
                  <a:pt x="4296" y="218758"/>
                </a:lnTo>
                <a:lnTo>
                  <a:pt x="16685" y="173637"/>
                </a:lnTo>
                <a:lnTo>
                  <a:pt x="36412" y="132088"/>
                </a:lnTo>
                <a:lnTo>
                  <a:pt x="62724" y="94866"/>
                </a:lnTo>
                <a:lnTo>
                  <a:pt x="94868" y="62722"/>
                </a:lnTo>
                <a:lnTo>
                  <a:pt x="132090" y="36411"/>
                </a:lnTo>
                <a:lnTo>
                  <a:pt x="173639" y="16684"/>
                </a:lnTo>
                <a:lnTo>
                  <a:pt x="218759" y="4296"/>
                </a:lnTo>
                <a:lnTo>
                  <a:pt x="266699" y="0"/>
                </a:lnTo>
                <a:lnTo>
                  <a:pt x="318972" y="5172"/>
                </a:lnTo>
                <a:lnTo>
                  <a:pt x="368760" y="20303"/>
                </a:lnTo>
                <a:lnTo>
                  <a:pt x="414664" y="44813"/>
                </a:lnTo>
                <a:lnTo>
                  <a:pt x="455284" y="78124"/>
                </a:lnTo>
                <a:lnTo>
                  <a:pt x="488590" y="118737"/>
                </a:lnTo>
                <a:lnTo>
                  <a:pt x="513098" y="164640"/>
                </a:lnTo>
                <a:lnTo>
                  <a:pt x="528227" y="214428"/>
                </a:lnTo>
                <a:lnTo>
                  <a:pt x="533398" y="266699"/>
                </a:lnTo>
                <a:lnTo>
                  <a:pt x="529102" y="314640"/>
                </a:lnTo>
                <a:lnTo>
                  <a:pt x="516713" y="359761"/>
                </a:lnTo>
                <a:lnTo>
                  <a:pt x="496986" y="401310"/>
                </a:lnTo>
                <a:lnTo>
                  <a:pt x="470674" y="438532"/>
                </a:lnTo>
                <a:lnTo>
                  <a:pt x="438530" y="470676"/>
                </a:lnTo>
                <a:lnTo>
                  <a:pt x="401308" y="496987"/>
                </a:lnTo>
                <a:lnTo>
                  <a:pt x="359759" y="516714"/>
                </a:lnTo>
                <a:lnTo>
                  <a:pt x="314639" y="529102"/>
                </a:lnTo>
                <a:lnTo>
                  <a:pt x="266699" y="533398"/>
                </a:lnTo>
                <a:lnTo>
                  <a:pt x="218759" y="529102"/>
                </a:lnTo>
                <a:lnTo>
                  <a:pt x="173639" y="516714"/>
                </a:lnTo>
                <a:lnTo>
                  <a:pt x="132090" y="496987"/>
                </a:lnTo>
                <a:lnTo>
                  <a:pt x="94868" y="470676"/>
                </a:lnTo>
                <a:lnTo>
                  <a:pt x="62724" y="438532"/>
                </a:lnTo>
                <a:lnTo>
                  <a:pt x="36412" y="401310"/>
                </a:lnTo>
                <a:lnTo>
                  <a:pt x="16685" y="359761"/>
                </a:lnTo>
                <a:lnTo>
                  <a:pt x="4296" y="314640"/>
                </a:lnTo>
                <a:lnTo>
                  <a:pt x="0" y="2666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60509" y="5204611"/>
            <a:ext cx="6182995" cy="1024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1990" marR="5080" indent="-669925">
              <a:lnSpc>
                <a:spcPct val="95200"/>
              </a:lnSpc>
              <a:tabLst>
                <a:tab pos="1139825" algn="l"/>
                <a:tab pos="1292225" algn="l"/>
                <a:tab pos="2206625" algn="l"/>
                <a:tab pos="3121025" algn="l"/>
                <a:tab pos="3425825" algn="l"/>
                <a:tab pos="3730625" algn="l"/>
                <a:tab pos="4492625" algn="l"/>
                <a:tab pos="6017260" algn="l"/>
              </a:tabLst>
            </a:pPr>
            <a:r>
              <a:rPr sz="4200" b="1" baseline="-17857" dirty="0">
                <a:latin typeface="Times New Roman"/>
                <a:cs typeface="Times New Roman"/>
              </a:rPr>
              <a:t>3</a:t>
            </a:r>
            <a:r>
              <a:rPr sz="4200" b="1" spc="-637" baseline="-17857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CC"/>
                </a:solidFill>
                <a:latin typeface="Courier New"/>
                <a:cs typeface="Courier New"/>
              </a:rPr>
              <a:t>public	readFile(...)	throws	Exception	{  if	(...)	throw	new	Exception();</a:t>
            </a:r>
            <a:endParaRPr sz="2000">
              <a:latin typeface="Courier New"/>
              <a:cs typeface="Courier New"/>
            </a:endParaRPr>
          </a:p>
          <a:p>
            <a:pPr marL="224790">
              <a:lnSpc>
                <a:spcPct val="100000"/>
              </a:lnSpc>
            </a:pPr>
            <a:r>
              <a:rPr sz="2000" b="1" dirty="0">
                <a:solidFill>
                  <a:srgbClr val="0000CC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86586" y="3352793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88899"/>
                </a:moveTo>
                <a:lnTo>
                  <a:pt x="6985" y="54295"/>
                </a:lnTo>
                <a:lnTo>
                  <a:pt x="26037" y="26037"/>
                </a:lnTo>
                <a:lnTo>
                  <a:pt x="54295" y="6985"/>
                </a:lnTo>
                <a:lnTo>
                  <a:pt x="88899" y="0"/>
                </a:lnTo>
                <a:lnTo>
                  <a:pt x="1282697" y="0"/>
                </a:lnTo>
                <a:lnTo>
                  <a:pt x="1332018" y="14944"/>
                </a:lnTo>
                <a:lnTo>
                  <a:pt x="1364825" y="54878"/>
                </a:lnTo>
                <a:lnTo>
                  <a:pt x="1371597" y="88899"/>
                </a:lnTo>
                <a:lnTo>
                  <a:pt x="1371597" y="444499"/>
                </a:lnTo>
                <a:lnTo>
                  <a:pt x="1364611" y="479103"/>
                </a:lnTo>
                <a:lnTo>
                  <a:pt x="1345559" y="507361"/>
                </a:lnTo>
                <a:lnTo>
                  <a:pt x="1317302" y="526413"/>
                </a:lnTo>
                <a:lnTo>
                  <a:pt x="1282697" y="533398"/>
                </a:lnTo>
                <a:lnTo>
                  <a:pt x="88899" y="533398"/>
                </a:lnTo>
                <a:lnTo>
                  <a:pt x="54295" y="526413"/>
                </a:lnTo>
                <a:lnTo>
                  <a:pt x="26037" y="507361"/>
                </a:lnTo>
                <a:lnTo>
                  <a:pt x="6985" y="479103"/>
                </a:lnTo>
                <a:lnTo>
                  <a:pt x="0" y="444499"/>
                </a:lnTo>
                <a:lnTo>
                  <a:pt x="0" y="888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85596" y="3426328"/>
            <a:ext cx="972819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Specify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76738" y="3657592"/>
            <a:ext cx="1510030" cy="503555"/>
          </a:xfrm>
          <a:custGeom>
            <a:avLst/>
            <a:gdLst/>
            <a:ahLst/>
            <a:cxnLst/>
            <a:rect l="l" t="t" r="r" b="b"/>
            <a:pathLst>
              <a:path w="1510029" h="503554">
                <a:moveTo>
                  <a:pt x="1509846" y="0"/>
                </a:moveTo>
                <a:lnTo>
                  <a:pt x="0" y="503273"/>
                </a:lnTo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08413" y="4135991"/>
            <a:ext cx="76835" cy="50165"/>
          </a:xfrm>
          <a:custGeom>
            <a:avLst/>
            <a:gdLst/>
            <a:ahLst/>
            <a:cxnLst/>
            <a:rect l="l" t="t" r="r" b="b"/>
            <a:pathLst>
              <a:path w="76835" h="50164">
                <a:moveTo>
                  <a:pt x="60049" y="0"/>
                </a:moveTo>
                <a:lnTo>
                  <a:pt x="0" y="47649"/>
                </a:lnTo>
                <a:lnTo>
                  <a:pt x="76624" y="49749"/>
                </a:lnTo>
                <a:lnTo>
                  <a:pt x="60049" y="0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28014" y="3657592"/>
            <a:ext cx="1758950" cy="1612265"/>
          </a:xfrm>
          <a:custGeom>
            <a:avLst/>
            <a:gdLst/>
            <a:ahLst/>
            <a:cxnLst/>
            <a:rect l="l" t="t" r="r" b="b"/>
            <a:pathLst>
              <a:path w="1758950" h="1612264">
                <a:moveTo>
                  <a:pt x="1758571" y="0"/>
                </a:moveTo>
                <a:lnTo>
                  <a:pt x="0" y="1612021"/>
                </a:lnTo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74889" y="5250289"/>
            <a:ext cx="71120" cy="68580"/>
          </a:xfrm>
          <a:custGeom>
            <a:avLst/>
            <a:gdLst/>
            <a:ahLst/>
            <a:cxnLst/>
            <a:rect l="l" t="t" r="r" b="b"/>
            <a:pathLst>
              <a:path w="71120" h="68579">
                <a:moveTo>
                  <a:pt x="35399" y="0"/>
                </a:moveTo>
                <a:lnTo>
                  <a:pt x="0" y="68024"/>
                </a:lnTo>
                <a:lnTo>
                  <a:pt x="70824" y="38674"/>
                </a:lnTo>
                <a:lnTo>
                  <a:pt x="35399" y="0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6586" y="1828796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88902"/>
                </a:moveTo>
                <a:lnTo>
                  <a:pt x="6985" y="54297"/>
                </a:lnTo>
                <a:lnTo>
                  <a:pt x="26037" y="26038"/>
                </a:lnTo>
                <a:lnTo>
                  <a:pt x="54295" y="6986"/>
                </a:lnTo>
                <a:lnTo>
                  <a:pt x="88899" y="0"/>
                </a:lnTo>
                <a:lnTo>
                  <a:pt x="1282697" y="0"/>
                </a:lnTo>
                <a:lnTo>
                  <a:pt x="1332018" y="14937"/>
                </a:lnTo>
                <a:lnTo>
                  <a:pt x="1364825" y="54879"/>
                </a:lnTo>
                <a:lnTo>
                  <a:pt x="1371597" y="88902"/>
                </a:lnTo>
                <a:lnTo>
                  <a:pt x="1371597" y="444496"/>
                </a:lnTo>
                <a:lnTo>
                  <a:pt x="1364611" y="479101"/>
                </a:lnTo>
                <a:lnTo>
                  <a:pt x="1345559" y="507360"/>
                </a:lnTo>
                <a:lnTo>
                  <a:pt x="1317302" y="526412"/>
                </a:lnTo>
                <a:lnTo>
                  <a:pt x="1282697" y="533398"/>
                </a:lnTo>
                <a:lnTo>
                  <a:pt x="88899" y="533398"/>
                </a:lnTo>
                <a:lnTo>
                  <a:pt x="54295" y="526412"/>
                </a:lnTo>
                <a:lnTo>
                  <a:pt x="26037" y="507360"/>
                </a:lnTo>
                <a:lnTo>
                  <a:pt x="6985" y="479101"/>
                </a:lnTo>
                <a:lnTo>
                  <a:pt x="0" y="444496"/>
                </a:lnTo>
                <a:lnTo>
                  <a:pt x="0" y="8890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70279" y="1902331"/>
            <a:ext cx="80391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Catch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81441" y="2133595"/>
            <a:ext cx="3333750" cy="0"/>
          </a:xfrm>
          <a:custGeom>
            <a:avLst/>
            <a:gdLst/>
            <a:ahLst/>
            <a:cxnLst/>
            <a:rect l="l" t="t" r="r" b="b"/>
            <a:pathLst>
              <a:path w="3333750">
                <a:moveTo>
                  <a:pt x="3333743" y="0"/>
                </a:moveTo>
                <a:lnTo>
                  <a:pt x="0" y="0"/>
                </a:lnTo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09391" y="2107375"/>
            <a:ext cx="72390" cy="52705"/>
          </a:xfrm>
          <a:custGeom>
            <a:avLst/>
            <a:gdLst/>
            <a:ahLst/>
            <a:cxnLst/>
            <a:rect l="l" t="t" r="r" b="b"/>
            <a:pathLst>
              <a:path w="72389" h="52705">
                <a:moveTo>
                  <a:pt x="72049" y="0"/>
                </a:moveTo>
                <a:lnTo>
                  <a:pt x="0" y="26219"/>
                </a:lnTo>
                <a:lnTo>
                  <a:pt x="72049" y="52442"/>
                </a:lnTo>
                <a:lnTo>
                  <a:pt x="72049" y="0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28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ct val="100000"/>
              </a:lnSpc>
            </a:pPr>
            <a:r>
              <a:rPr spc="-5" dirty="0"/>
              <a:t>Catch /</a:t>
            </a:r>
            <a:r>
              <a:rPr spc="-65" dirty="0"/>
              <a:t> </a:t>
            </a:r>
            <a:r>
              <a:rPr spc="-5" dirty="0"/>
              <a:t>Specify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423" y="1471672"/>
            <a:ext cx="8046084" cy="3123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indent="-294640">
              <a:lnSpc>
                <a:spcPct val="100000"/>
              </a:lnSpc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800" b="1" spc="-5" dirty="0">
                <a:latin typeface="Arial"/>
                <a:cs typeface="Arial"/>
              </a:rPr>
              <a:t>Catch</a:t>
            </a:r>
            <a:endParaRPr sz="2800" dirty="0">
              <a:latin typeface="Arial"/>
              <a:cs typeface="Arial"/>
            </a:endParaRPr>
          </a:p>
          <a:p>
            <a:pPr marL="360045" marR="913130" indent="109220">
              <a:lnSpc>
                <a:spcPts val="2850"/>
              </a:lnSpc>
              <a:spcBef>
                <a:spcPts val="150"/>
              </a:spcBef>
            </a:pPr>
            <a:r>
              <a:rPr sz="2400" spc="-5" dirty="0">
                <a:latin typeface="Arial"/>
                <a:cs typeface="Arial"/>
              </a:rPr>
              <a:t>A method can </a:t>
            </a:r>
            <a:r>
              <a:rPr sz="2400" u="heavy" spc="-5" dirty="0">
                <a:latin typeface="Arial"/>
                <a:cs typeface="Arial"/>
              </a:rPr>
              <a:t>catch </a:t>
            </a:r>
            <a:r>
              <a:rPr sz="2400" spc="-5" dirty="0">
                <a:latin typeface="Arial"/>
                <a:cs typeface="Arial"/>
              </a:rPr>
              <a:t>an exception by providing </a:t>
            </a:r>
            <a:r>
              <a:rPr sz="2400" spc="-5" dirty="0" smtClean="0">
                <a:latin typeface="Arial"/>
                <a:cs typeface="Arial"/>
              </a:rPr>
              <a:t>an</a:t>
            </a:r>
            <a:r>
              <a:rPr lang="en-US" sz="2400" spc="-5" dirty="0" smtClean="0">
                <a:latin typeface="Arial"/>
                <a:cs typeface="Arial"/>
              </a:rPr>
              <a:t> </a:t>
            </a:r>
            <a:r>
              <a:rPr lang="en-US" sz="2400" b="1" spc="-5" dirty="0" smtClean="0">
                <a:latin typeface="Arial"/>
                <a:cs typeface="Arial"/>
              </a:rPr>
              <a:t>exception handler</a:t>
            </a:r>
            <a:r>
              <a:rPr lang="en-US" sz="2400" spc="-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type of</a:t>
            </a:r>
            <a:r>
              <a:rPr sz="2400" spc="6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exception</a:t>
            </a:r>
            <a:endParaRPr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 smtClean="0">
              <a:latin typeface="Times New Roman"/>
              <a:cs typeface="Times New Roman"/>
            </a:endParaRPr>
          </a:p>
          <a:p>
            <a:pPr marL="360045" indent="-294640">
              <a:lnSpc>
                <a:spcPct val="100000"/>
              </a:lnSpc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800" b="1" spc="-5" dirty="0" smtClean="0">
                <a:latin typeface="Arial"/>
                <a:cs typeface="Arial"/>
              </a:rPr>
              <a:t>Specify</a:t>
            </a:r>
            <a:endParaRPr sz="2800" dirty="0" smtClean="0">
              <a:latin typeface="Arial"/>
              <a:cs typeface="Arial"/>
            </a:endParaRPr>
          </a:p>
          <a:p>
            <a:pPr marL="360045" marR="1265555" indent="109220">
              <a:lnSpc>
                <a:spcPts val="2850"/>
              </a:lnSpc>
              <a:spcBef>
                <a:spcPts val="150"/>
              </a:spcBef>
            </a:pPr>
            <a:r>
              <a:rPr sz="2400" spc="-5" dirty="0" smtClean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method could </a:t>
            </a:r>
            <a:r>
              <a:rPr sz="2400" u="heavy" spc="-5" dirty="0">
                <a:latin typeface="Arial"/>
                <a:cs typeface="Arial"/>
              </a:rPr>
              <a:t>specify </a:t>
            </a:r>
            <a:r>
              <a:rPr sz="2400" spc="-5" dirty="0">
                <a:latin typeface="Arial"/>
                <a:cs typeface="Arial"/>
              </a:rPr>
              <a:t>that it can </a:t>
            </a:r>
            <a:r>
              <a:rPr sz="2400" u="heavy" spc="-5" dirty="0">
                <a:latin typeface="Arial"/>
                <a:cs typeface="Arial"/>
              </a:rPr>
              <a:t>throw </a:t>
            </a:r>
            <a:r>
              <a:rPr sz="2400" u="heavy" spc="5" dirty="0" smtClean="0">
                <a:latin typeface="Arial"/>
                <a:cs typeface="Arial"/>
              </a:rPr>
              <a:t>that</a:t>
            </a:r>
            <a:r>
              <a:rPr lang="en-US" sz="2400" u="heavy" spc="5" dirty="0" smtClean="0">
                <a:latin typeface="Arial"/>
                <a:cs typeface="Arial"/>
              </a:rPr>
              <a:t> e</a:t>
            </a:r>
            <a:r>
              <a:rPr sz="2400" u="heavy" spc="-5" dirty="0" smtClean="0">
                <a:latin typeface="Arial"/>
                <a:cs typeface="Arial"/>
              </a:rPr>
              <a:t>xception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760" y="398778"/>
            <a:ext cx="845566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How to Write an Exception</a:t>
            </a:r>
            <a:r>
              <a:rPr spc="-20" dirty="0"/>
              <a:t> </a:t>
            </a:r>
            <a:r>
              <a:rPr spc="-5" dirty="0"/>
              <a:t>Handler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425" y="1317240"/>
            <a:ext cx="7976234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5300" algn="l"/>
                <a:tab pos="495934" algn="l"/>
              </a:tabLst>
            </a:pPr>
            <a:r>
              <a:rPr lang="en-US" sz="2400" dirty="0" smtClean="0">
                <a:latin typeface="Arial"/>
                <a:cs typeface="Arial"/>
              </a:rPr>
              <a:t>There are five keywords in Java to be used for Exception Handling.</a:t>
            </a:r>
          </a:p>
          <a:p>
            <a:pPr marL="12700">
              <a:lnSpc>
                <a:spcPct val="100000"/>
              </a:lnSpc>
              <a:tabLst>
                <a:tab pos="495300" algn="l"/>
                <a:tab pos="495934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469900" indent="-457200">
              <a:lnSpc>
                <a:spcPct val="150000"/>
              </a:lnSpc>
              <a:buFont typeface="+mj-lt"/>
              <a:buAutoNum type="arabicPeriod"/>
              <a:tabLst>
                <a:tab pos="495300" algn="l"/>
                <a:tab pos="495934" algn="l"/>
              </a:tabLst>
            </a:pPr>
            <a:r>
              <a:rPr lang="en-US" sz="2400" dirty="0">
                <a:latin typeface="Arial"/>
                <a:cs typeface="Arial"/>
              </a:rPr>
              <a:t>t</a:t>
            </a:r>
            <a:r>
              <a:rPr lang="en-US" sz="2400" dirty="0" smtClean="0">
                <a:latin typeface="Arial"/>
                <a:cs typeface="Arial"/>
              </a:rPr>
              <a:t>ry</a:t>
            </a:r>
          </a:p>
          <a:p>
            <a:pPr marL="469900" indent="-457200">
              <a:lnSpc>
                <a:spcPct val="150000"/>
              </a:lnSpc>
              <a:buFont typeface="+mj-lt"/>
              <a:buAutoNum type="arabicPeriod"/>
              <a:tabLst>
                <a:tab pos="495300" algn="l"/>
                <a:tab pos="495934" algn="l"/>
              </a:tabLst>
            </a:pPr>
            <a:r>
              <a:rPr lang="en-US" sz="2400" dirty="0" smtClean="0">
                <a:latin typeface="Arial"/>
                <a:cs typeface="Arial"/>
              </a:rPr>
              <a:t>catch</a:t>
            </a:r>
          </a:p>
          <a:p>
            <a:pPr marL="469900" indent="-457200">
              <a:lnSpc>
                <a:spcPct val="150000"/>
              </a:lnSpc>
              <a:buFont typeface="+mj-lt"/>
              <a:buAutoNum type="arabicPeriod"/>
              <a:tabLst>
                <a:tab pos="495300" algn="l"/>
                <a:tab pos="495934" algn="l"/>
              </a:tabLst>
            </a:pPr>
            <a:r>
              <a:rPr lang="en-US" sz="2400" dirty="0" smtClean="0">
                <a:latin typeface="Arial"/>
                <a:cs typeface="Arial"/>
              </a:rPr>
              <a:t>finally</a:t>
            </a:r>
          </a:p>
          <a:p>
            <a:pPr marL="469900" indent="-457200">
              <a:lnSpc>
                <a:spcPct val="150000"/>
              </a:lnSpc>
              <a:buFont typeface="+mj-lt"/>
              <a:buAutoNum type="arabicPeriod"/>
              <a:tabLst>
                <a:tab pos="495300" algn="l"/>
                <a:tab pos="495934" algn="l"/>
              </a:tabLst>
            </a:pPr>
            <a:r>
              <a:rPr lang="en-US" sz="2400" dirty="0" smtClean="0">
                <a:latin typeface="Arial"/>
                <a:cs typeface="Arial"/>
              </a:rPr>
              <a:t>throw</a:t>
            </a:r>
          </a:p>
          <a:p>
            <a:pPr marL="469900" indent="-457200">
              <a:lnSpc>
                <a:spcPct val="150000"/>
              </a:lnSpc>
              <a:buFont typeface="+mj-lt"/>
              <a:buAutoNum type="arabicPeriod"/>
              <a:tabLst>
                <a:tab pos="495300" algn="l"/>
                <a:tab pos="495934" algn="l"/>
              </a:tabLst>
            </a:pPr>
            <a:r>
              <a:rPr lang="en-US" sz="2400" dirty="0" smtClean="0">
                <a:latin typeface="Arial"/>
                <a:cs typeface="Arial"/>
              </a:rPr>
              <a:t>throws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760" y="398778"/>
            <a:ext cx="845566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How to Write an Exception</a:t>
            </a:r>
            <a:r>
              <a:rPr spc="-20" dirty="0"/>
              <a:t> </a:t>
            </a:r>
            <a:r>
              <a:rPr spc="-5" dirty="0"/>
              <a:t>Handler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425" y="1317240"/>
            <a:ext cx="7976234" cy="485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0" indent="-482600">
              <a:lnSpc>
                <a:spcPct val="100000"/>
              </a:lnSpc>
              <a:buAutoNum type="arabicPeriod"/>
              <a:tabLst>
                <a:tab pos="495300" algn="l"/>
                <a:tab pos="495934" algn="l"/>
              </a:tabLst>
            </a:pPr>
            <a:r>
              <a:rPr sz="2400" spc="-5" dirty="0">
                <a:latin typeface="Arial"/>
                <a:cs typeface="Arial"/>
              </a:rPr>
              <a:t>Write the </a:t>
            </a:r>
            <a:r>
              <a:rPr sz="3200" b="1" dirty="0">
                <a:solidFill>
                  <a:srgbClr val="AA3654"/>
                </a:solidFill>
                <a:latin typeface="Courier New"/>
                <a:cs typeface="Courier New"/>
              </a:rPr>
              <a:t>try</a:t>
            </a:r>
            <a:r>
              <a:rPr sz="3200" b="1" spc="-1295" dirty="0">
                <a:solidFill>
                  <a:srgbClr val="AA3654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block</a:t>
            </a:r>
            <a:endParaRPr sz="2400" dirty="0">
              <a:latin typeface="Arial"/>
              <a:cs typeface="Arial"/>
            </a:endParaRPr>
          </a:p>
          <a:p>
            <a:pPr marL="495300" marR="566420">
              <a:lnSpc>
                <a:spcPts val="2850"/>
              </a:lnSpc>
              <a:spcBef>
                <a:spcPts val="135"/>
              </a:spcBef>
            </a:pPr>
            <a:r>
              <a:rPr sz="2400" spc="-5" dirty="0">
                <a:latin typeface="Arial"/>
                <a:cs typeface="Arial"/>
              </a:rPr>
              <a:t>It is a block that encloses the statements that might  throw an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exception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495300" indent="-482600">
              <a:lnSpc>
                <a:spcPct val="100000"/>
              </a:lnSpc>
              <a:buAutoNum type="arabicPeriod" startAt="2"/>
              <a:tabLst>
                <a:tab pos="495300" algn="l"/>
                <a:tab pos="495934" algn="l"/>
              </a:tabLst>
            </a:pPr>
            <a:r>
              <a:rPr sz="2400" spc="-5" dirty="0" smtClean="0">
                <a:latin typeface="Arial"/>
                <a:cs typeface="Arial"/>
              </a:rPr>
              <a:t>Write the </a:t>
            </a:r>
            <a:r>
              <a:rPr sz="3200" b="1" dirty="0" smtClean="0">
                <a:solidFill>
                  <a:srgbClr val="AA3654"/>
                </a:solidFill>
                <a:latin typeface="Courier New"/>
                <a:cs typeface="Courier New"/>
              </a:rPr>
              <a:t>catch</a:t>
            </a:r>
            <a:r>
              <a:rPr sz="3200" b="1" spc="-1280" dirty="0" smtClean="0">
                <a:solidFill>
                  <a:srgbClr val="AA3654"/>
                </a:solidFill>
                <a:latin typeface="Courier New"/>
                <a:cs typeface="Courier New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block(s)</a:t>
            </a:r>
            <a:endParaRPr sz="2400" dirty="0" smtClean="0">
              <a:latin typeface="Arial"/>
              <a:cs typeface="Arial"/>
            </a:endParaRPr>
          </a:p>
          <a:p>
            <a:pPr marL="495300" marR="79375">
              <a:lnSpc>
                <a:spcPts val="2850"/>
              </a:lnSpc>
              <a:spcBef>
                <a:spcPts val="135"/>
              </a:spcBef>
            </a:pPr>
            <a:r>
              <a:rPr sz="2400" spc="-5" dirty="0" smtClean="0">
                <a:latin typeface="Arial"/>
                <a:cs typeface="Arial"/>
              </a:rPr>
              <a:t>It </a:t>
            </a:r>
            <a:r>
              <a:rPr lang="en-US" sz="2400" spc="-5" dirty="0" smtClean="0">
                <a:latin typeface="Arial"/>
                <a:cs typeface="Arial"/>
              </a:rPr>
              <a:t>is used to handle the Exception associated with </a:t>
            </a:r>
            <a:r>
              <a:rPr sz="2400" b="1" dirty="0" smtClean="0">
                <a:solidFill>
                  <a:srgbClr val="AA3654"/>
                </a:solidFill>
                <a:latin typeface="Courier New"/>
                <a:cs typeface="Courier New"/>
              </a:rPr>
              <a:t>try </a:t>
            </a:r>
            <a:r>
              <a:rPr sz="2400" spc="-5" dirty="0" smtClean="0">
                <a:latin typeface="Arial"/>
                <a:cs typeface="Arial"/>
              </a:rPr>
              <a:t>block</a:t>
            </a:r>
            <a:r>
              <a:rPr lang="en-US" sz="2400" spc="-5" dirty="0" smtClean="0">
                <a:latin typeface="Arial"/>
                <a:cs typeface="Arial"/>
              </a:rPr>
              <a:t>.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Multiple catch blocks can be written for a single </a:t>
            </a:r>
            <a:r>
              <a:rPr lang="en-US" sz="2400" b="1" dirty="0" smtClean="0">
                <a:solidFill>
                  <a:srgbClr val="AA3654"/>
                </a:solidFill>
                <a:latin typeface="Courier New"/>
                <a:cs typeface="Courier New"/>
              </a:rPr>
              <a:t>try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 smtClean="0">
              <a:latin typeface="Times New Roman"/>
              <a:cs typeface="Times New Roman"/>
            </a:endParaRPr>
          </a:p>
          <a:p>
            <a:pPr marL="495300" indent="-482600">
              <a:lnSpc>
                <a:spcPct val="100000"/>
              </a:lnSpc>
              <a:buAutoNum type="arabicPeriod" startAt="3"/>
              <a:tabLst>
                <a:tab pos="495300" algn="l"/>
                <a:tab pos="495934" algn="l"/>
              </a:tabLst>
            </a:pPr>
            <a:r>
              <a:rPr sz="2400" spc="-5" dirty="0" smtClean="0">
                <a:latin typeface="Arial"/>
                <a:cs typeface="Arial"/>
              </a:rPr>
              <a:t>Write the </a:t>
            </a:r>
            <a:r>
              <a:rPr sz="3200" b="1" dirty="0" smtClean="0">
                <a:solidFill>
                  <a:srgbClr val="AA3654"/>
                </a:solidFill>
                <a:latin typeface="Courier New"/>
                <a:cs typeface="Courier New"/>
              </a:rPr>
              <a:t>finally</a:t>
            </a:r>
            <a:r>
              <a:rPr sz="3200" b="1" spc="-1295" dirty="0" smtClean="0">
                <a:solidFill>
                  <a:srgbClr val="AA3654"/>
                </a:solidFill>
                <a:latin typeface="Courier New"/>
                <a:cs typeface="Courier New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block</a:t>
            </a:r>
            <a:endParaRPr sz="2400" dirty="0" smtClean="0">
              <a:latin typeface="Arial"/>
              <a:cs typeface="Arial"/>
            </a:endParaRPr>
          </a:p>
          <a:p>
            <a:pPr marL="495300" marR="5080">
              <a:lnSpc>
                <a:spcPts val="2850"/>
              </a:lnSpc>
              <a:spcBef>
                <a:spcPts val="135"/>
              </a:spcBef>
              <a:tabLst>
                <a:tab pos="6438900" algn="l"/>
              </a:tabLst>
            </a:pPr>
            <a:r>
              <a:rPr sz="2400" b="1" dirty="0" smtClean="0">
                <a:solidFill>
                  <a:srgbClr val="AA3654"/>
                </a:solidFill>
                <a:latin typeface="Courier New"/>
                <a:cs typeface="Courier New"/>
              </a:rPr>
              <a:t>finally</a:t>
            </a:r>
            <a:r>
              <a:rPr sz="2400" b="1" spc="-710" dirty="0" smtClean="0">
                <a:solidFill>
                  <a:srgbClr val="AA3654"/>
                </a:solidFill>
                <a:latin typeface="Courier New"/>
                <a:cs typeface="Courier New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block provides a mechanism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that	allows</a:t>
            </a:r>
            <a:r>
              <a:rPr sz="2400" spc="-6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your  method to clean up after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itself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50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474" y="348328"/>
            <a:ext cx="3430904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The </a:t>
            </a:r>
            <a:r>
              <a:rPr dirty="0">
                <a:latin typeface="Consolas"/>
                <a:cs typeface="Consolas"/>
              </a:rPr>
              <a:t>try</a:t>
            </a:r>
            <a:r>
              <a:rPr spc="-1165" dirty="0">
                <a:latin typeface="Consolas"/>
                <a:cs typeface="Consolas"/>
              </a:rPr>
              <a:t> </a:t>
            </a:r>
            <a:r>
              <a:rPr spc="-5" dirty="0"/>
              <a:t>Block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313040"/>
            <a:ext cx="6971030" cy="442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>
              <a:lnSpc>
                <a:spcPct val="100000"/>
              </a:lnSpc>
            </a:pPr>
            <a:r>
              <a:rPr sz="2000" b="1" dirty="0">
                <a:solidFill>
                  <a:srgbClr val="0066FF"/>
                </a:solidFill>
                <a:latin typeface="Consolas"/>
                <a:cs typeface="Consolas"/>
              </a:rPr>
              <a:t>try</a:t>
            </a:r>
            <a:r>
              <a:rPr sz="2000" b="1" spc="-10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0066FF"/>
                </a:solidFill>
                <a:latin typeface="Consolas"/>
                <a:cs typeface="Consolas"/>
              </a:rPr>
              <a:t>{</a:t>
            </a:r>
            <a:endParaRPr sz="2000" dirty="0">
              <a:latin typeface="Consolas"/>
              <a:cs typeface="Consolas"/>
            </a:endParaRPr>
          </a:p>
          <a:p>
            <a:pPr marL="72326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Java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statements</a:t>
            </a:r>
            <a:endParaRPr sz="20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2000" b="1" dirty="0">
                <a:solidFill>
                  <a:srgbClr val="0066FF"/>
                </a:solidFill>
                <a:latin typeface="Consolas"/>
                <a:cs typeface="Consolas"/>
              </a:rPr>
              <a:t>}</a:t>
            </a:r>
            <a:endParaRPr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R="5879465"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Example:</a:t>
            </a:r>
            <a:endParaRPr sz="2000" dirty="0">
              <a:latin typeface="Arial"/>
              <a:cs typeface="Arial"/>
            </a:endParaRPr>
          </a:p>
          <a:p>
            <a:pPr marL="469265" marR="3602990">
              <a:lnSpc>
                <a:spcPct val="102200"/>
              </a:lnSpc>
              <a:spcBef>
                <a:spcPts val="150"/>
              </a:spcBef>
            </a:pP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PrintWriter out =</a:t>
            </a:r>
            <a:r>
              <a:rPr sz="1800" spc="-11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null;  try</a:t>
            </a:r>
            <a:r>
              <a:rPr sz="1800" spc="-10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1303020" marR="5080">
              <a:lnSpc>
                <a:spcPct val="100699"/>
              </a:lnSpc>
              <a:tabLst>
                <a:tab pos="3438525" algn="l"/>
                <a:tab pos="4820285" algn="l"/>
              </a:tabLst>
            </a:pP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out = new PrintWriter ( new</a:t>
            </a:r>
            <a:r>
              <a:rPr sz="1800" spc="-1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FileWriter(“X”));  for (int i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0;	i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size;	i</a:t>
            </a:r>
            <a:r>
              <a:rPr sz="1800" spc="-10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++)</a:t>
            </a:r>
            <a:endParaRPr sz="1800" dirty="0">
              <a:latin typeface="Consolas"/>
              <a:cs typeface="Consolas"/>
            </a:endParaRPr>
          </a:p>
          <a:p>
            <a:pPr marL="167957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System.out.println(vector.elementAt(i));</a:t>
            </a:r>
            <a:endParaRPr sz="1800" dirty="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Important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note:</a:t>
            </a:r>
            <a:endParaRPr sz="20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A </a:t>
            </a:r>
            <a:r>
              <a:rPr sz="2000" b="1" dirty="0">
                <a:solidFill>
                  <a:srgbClr val="0066FF"/>
                </a:solidFill>
                <a:latin typeface="Consolas"/>
                <a:cs typeface="Consolas"/>
              </a:rPr>
              <a:t>try</a:t>
            </a:r>
            <a:r>
              <a:rPr sz="2000" b="1" spc="-470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statement must be accompanied by at least one</a:t>
            </a:r>
            <a:endParaRPr sz="20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2000" b="1" dirty="0">
                <a:solidFill>
                  <a:srgbClr val="0066FF"/>
                </a:solidFill>
                <a:latin typeface="Consolas"/>
                <a:cs typeface="Consolas"/>
              </a:rPr>
              <a:t>catch</a:t>
            </a:r>
            <a:r>
              <a:rPr sz="2000" b="1" spc="-55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block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one </a:t>
            </a:r>
            <a:r>
              <a:rPr sz="2000" b="1" dirty="0">
                <a:solidFill>
                  <a:srgbClr val="0066FF"/>
                </a:solidFill>
                <a:latin typeface="Consolas"/>
                <a:cs typeface="Consolas"/>
              </a:rPr>
              <a:t>finally</a:t>
            </a:r>
            <a:r>
              <a:rPr sz="2000" b="1" spc="-55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block.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pc="-5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823" y="1321304"/>
            <a:ext cx="7137400" cy="465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entury Gothic"/>
                <a:cs typeface="Century Gothic"/>
              </a:rPr>
              <a:t>In this lesson you will be learning</a:t>
            </a:r>
            <a:r>
              <a:rPr sz="2400" b="1" spc="3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about: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imes New Roman"/>
              <a:cs typeface="Times New Roman"/>
            </a:endParaRPr>
          </a:p>
          <a:p>
            <a:pPr marL="469900" indent="-412115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What is and how to treat an exception in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Java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469900" indent="-412115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How to separate error handling from regular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469900" indent="-412115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How to write exception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handler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469900" indent="-412115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Exception class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hierarchy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469900" indent="-412115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How to create your own exception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474" y="348328"/>
            <a:ext cx="778792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Example Try and Catch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0223" y="3810000"/>
            <a:ext cx="5896437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class</a:t>
            </a:r>
            <a:r>
              <a:rPr lang="en-US" sz="2000" dirty="0"/>
              <a:t> Testtrycatch2{  </a:t>
            </a:r>
          </a:p>
          <a:p>
            <a:r>
              <a:rPr lang="en-US" sz="2000" dirty="0"/>
              <a:t>  </a:t>
            </a: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static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main(String </a:t>
            </a:r>
            <a:r>
              <a:rPr lang="en-US" sz="2000" dirty="0" err="1"/>
              <a:t>args</a:t>
            </a:r>
            <a:r>
              <a:rPr lang="en-US" sz="2000" dirty="0"/>
              <a:t>[]){  </a:t>
            </a:r>
          </a:p>
          <a:p>
            <a:r>
              <a:rPr lang="en-US" sz="2000" dirty="0"/>
              <a:t>   </a:t>
            </a:r>
            <a:r>
              <a:rPr lang="en-US" sz="2000" b="1" dirty="0"/>
              <a:t>try</a:t>
            </a:r>
            <a:r>
              <a:rPr lang="en-US" sz="2000" dirty="0"/>
              <a:t>{  </a:t>
            </a:r>
          </a:p>
          <a:p>
            <a:r>
              <a:rPr lang="en-US" sz="2000" dirty="0"/>
              <a:t>      </a:t>
            </a:r>
            <a:r>
              <a:rPr lang="en-US" sz="2000" b="1" dirty="0" err="1"/>
              <a:t>int</a:t>
            </a:r>
            <a:r>
              <a:rPr lang="en-US" sz="2000" dirty="0"/>
              <a:t> data=50/0;  </a:t>
            </a:r>
          </a:p>
          <a:p>
            <a:r>
              <a:rPr lang="en-US" sz="2000" dirty="0"/>
              <a:t>   }</a:t>
            </a:r>
            <a:r>
              <a:rPr lang="en-US" sz="2000" b="1" dirty="0"/>
              <a:t>catch</a:t>
            </a:r>
            <a:r>
              <a:rPr lang="en-US" sz="2000" dirty="0"/>
              <a:t>(</a:t>
            </a:r>
            <a:r>
              <a:rPr lang="en-US" sz="2000" dirty="0" err="1"/>
              <a:t>ArithmeticException</a:t>
            </a:r>
            <a:r>
              <a:rPr lang="en-US" sz="2000" dirty="0"/>
              <a:t> e){</a:t>
            </a:r>
            <a:r>
              <a:rPr lang="en-US" sz="2000" dirty="0" err="1"/>
              <a:t>System.out.println</a:t>
            </a:r>
            <a:r>
              <a:rPr lang="en-US" sz="2000" dirty="0"/>
              <a:t>(e);}  </a:t>
            </a:r>
          </a:p>
          <a:p>
            <a:r>
              <a:rPr lang="en-US" sz="2000" dirty="0"/>
              <a:t>   </a:t>
            </a:r>
            <a:r>
              <a:rPr lang="en-US" sz="2000" dirty="0" err="1"/>
              <a:t>System.out.println</a:t>
            </a:r>
            <a:r>
              <a:rPr lang="en-US" sz="2000" dirty="0"/>
              <a:t>("rest of the code...");  </a:t>
            </a:r>
          </a:p>
          <a:p>
            <a:r>
              <a:rPr lang="en-US" sz="2000" dirty="0" smtClean="0"/>
              <a:t>	}</a:t>
            </a:r>
            <a:r>
              <a:rPr lang="en-US" sz="2000" dirty="0"/>
              <a:t>  </a:t>
            </a:r>
          </a:p>
          <a:p>
            <a:r>
              <a:rPr lang="en-US" sz="2000" dirty="0"/>
              <a:t>} 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223" y="1524000"/>
            <a:ext cx="43761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Testtrycatch1{  </a:t>
            </a:r>
          </a:p>
          <a:p>
            <a:r>
              <a:rPr lang="en-US" dirty="0"/>
              <a:t>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/>
              <a:t>      </a:t>
            </a:r>
            <a:r>
              <a:rPr lang="en-US" b="1" dirty="0" err="1"/>
              <a:t>int</a:t>
            </a:r>
            <a:r>
              <a:rPr lang="en-US" dirty="0"/>
              <a:t> data=50/0;//may throw exception  </a:t>
            </a:r>
          </a:p>
          <a:p>
            <a:r>
              <a:rPr lang="en-US" dirty="0"/>
              <a:t>      </a:t>
            </a:r>
            <a:r>
              <a:rPr lang="en-US" dirty="0" err="1"/>
              <a:t>System.out.println</a:t>
            </a:r>
            <a:r>
              <a:rPr lang="en-US" dirty="0"/>
              <a:t>("rest of the code...");  </a:t>
            </a:r>
          </a:p>
          <a:p>
            <a:r>
              <a:rPr lang="en-US" dirty="0" smtClean="0"/>
              <a:t>	}</a:t>
            </a:r>
            <a:r>
              <a:rPr lang="en-US" dirty="0"/>
              <a:t>  </a:t>
            </a:r>
          </a:p>
          <a:p>
            <a:r>
              <a:rPr lang="en-US" dirty="0"/>
              <a:t>}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20807" y="1066800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 handled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6357" y="1752599"/>
            <a:ext cx="385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Exception in thread main </a:t>
            </a:r>
            <a:r>
              <a:rPr lang="en-US" dirty="0" err="1" smtClean="0"/>
              <a:t>java.lang.ArithmeticException</a:t>
            </a:r>
            <a:r>
              <a:rPr lang="en-US" dirty="0" smtClean="0"/>
              <a:t>:/ by zero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3119735"/>
            <a:ext cx="421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Handled with Try and Catch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6019800"/>
            <a:ext cx="795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Exception in thread main </a:t>
            </a:r>
            <a:r>
              <a:rPr lang="en-US" dirty="0" err="1" smtClean="0"/>
              <a:t>java.lang.ArithmeticException</a:t>
            </a:r>
            <a:r>
              <a:rPr lang="en-US" dirty="0" smtClean="0"/>
              <a:t>:/ by zero rest of the code...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7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4" y="398778"/>
            <a:ext cx="8540751" cy="615553"/>
          </a:xfrm>
        </p:spPr>
        <p:txBody>
          <a:bodyPr/>
          <a:lstStyle/>
          <a:p>
            <a:r>
              <a:rPr lang="en-US" dirty="0" smtClean="0"/>
              <a:t>Internal working of Java try-catch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85875"/>
            <a:ext cx="73914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199" rIns="0" bIns="0" rtlCol="0">
            <a:spAutoFit/>
          </a:bodyPr>
          <a:lstStyle/>
          <a:p>
            <a:pPr marL="165100">
              <a:lnSpc>
                <a:spcPct val="100000"/>
              </a:lnSpc>
            </a:pPr>
            <a:r>
              <a:rPr spc="-5" dirty="0"/>
              <a:t>The </a:t>
            </a:r>
            <a:r>
              <a:rPr dirty="0">
                <a:latin typeface="Consolas"/>
                <a:cs typeface="Consolas"/>
              </a:rPr>
              <a:t>catch</a:t>
            </a:r>
            <a:r>
              <a:rPr spc="-1150" dirty="0">
                <a:latin typeface="Consolas"/>
                <a:cs typeface="Consolas"/>
              </a:rPr>
              <a:t> </a:t>
            </a:r>
            <a:r>
              <a:rPr spc="-5" dirty="0"/>
              <a:t>Block(s)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260344"/>
            <a:ext cx="7301865" cy="531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50"/>
              </a:lnSpc>
            </a:pPr>
            <a:r>
              <a:rPr sz="2000" spc="-5" dirty="0">
                <a:latin typeface="Arial"/>
                <a:cs typeface="Arial"/>
              </a:rPr>
              <a:t>One associates exception handlers with a </a:t>
            </a:r>
            <a:r>
              <a:rPr sz="2400" dirty="0">
                <a:solidFill>
                  <a:srgbClr val="0066FF"/>
                </a:solidFill>
                <a:latin typeface="Consolas"/>
                <a:cs typeface="Consolas"/>
              </a:rPr>
              <a:t>try </a:t>
            </a:r>
            <a:r>
              <a:rPr sz="2000" spc="-5" dirty="0">
                <a:latin typeface="Arial"/>
                <a:cs typeface="Arial"/>
              </a:rPr>
              <a:t>statement by  providing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one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more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b="1" dirty="0">
                <a:latin typeface="Courier New"/>
                <a:cs typeface="Courier New"/>
              </a:rPr>
              <a:t>catch</a:t>
            </a:r>
            <a:r>
              <a:rPr sz="2000" b="1" spc="-6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blocks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directly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after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6FF"/>
                </a:solidFill>
                <a:latin typeface="Consolas"/>
                <a:cs typeface="Consolas"/>
              </a:rPr>
              <a:t>try</a:t>
            </a:r>
            <a:r>
              <a:rPr sz="2400" spc="-760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block: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ts val="2745"/>
              </a:lnSpc>
            </a:pPr>
            <a:r>
              <a:rPr sz="2400" dirty="0">
                <a:solidFill>
                  <a:srgbClr val="0066FF"/>
                </a:solidFill>
                <a:latin typeface="Consolas"/>
                <a:cs typeface="Consolas"/>
              </a:rPr>
              <a:t>try</a:t>
            </a:r>
            <a:r>
              <a:rPr sz="2400" spc="-10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6FF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1383665">
              <a:lnSpc>
                <a:spcPts val="2850"/>
              </a:lnSpc>
            </a:pPr>
            <a:r>
              <a:rPr sz="2400" dirty="0">
                <a:solidFill>
                  <a:srgbClr val="0066FF"/>
                </a:solidFill>
                <a:latin typeface="Consolas"/>
                <a:cs typeface="Consolas"/>
              </a:rPr>
              <a:t>. .</a:t>
            </a:r>
            <a:r>
              <a:rPr sz="2400" spc="-110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6FF"/>
                </a:solidFill>
                <a:latin typeface="Consolas"/>
                <a:cs typeface="Consolas"/>
              </a:rPr>
              <a:t>.</a:t>
            </a:r>
            <a:endParaRPr sz="2400">
              <a:latin typeface="Consolas"/>
              <a:cs typeface="Consolas"/>
            </a:endParaRPr>
          </a:p>
          <a:p>
            <a:pPr marL="469265">
              <a:lnSpc>
                <a:spcPts val="2850"/>
              </a:lnSpc>
            </a:pPr>
            <a:r>
              <a:rPr sz="2400" dirty="0">
                <a:solidFill>
                  <a:srgbClr val="0066FF"/>
                </a:solidFill>
                <a:latin typeface="Consolas"/>
                <a:cs typeface="Consolas"/>
              </a:rPr>
              <a:t>} catch ( . . . )</a:t>
            </a:r>
            <a:r>
              <a:rPr sz="2400" spc="-13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6FF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1383665">
              <a:lnSpc>
                <a:spcPts val="2850"/>
              </a:lnSpc>
            </a:pPr>
            <a:r>
              <a:rPr sz="2400" dirty="0">
                <a:solidFill>
                  <a:srgbClr val="0066FF"/>
                </a:solidFill>
                <a:latin typeface="Consolas"/>
                <a:cs typeface="Consolas"/>
              </a:rPr>
              <a:t>. .</a:t>
            </a:r>
            <a:r>
              <a:rPr sz="2400" spc="-110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6FF"/>
                </a:solidFill>
                <a:latin typeface="Consolas"/>
                <a:cs typeface="Consolas"/>
              </a:rPr>
              <a:t>.</a:t>
            </a:r>
            <a:endParaRPr sz="2400">
              <a:latin typeface="Consolas"/>
              <a:cs typeface="Consolas"/>
            </a:endParaRPr>
          </a:p>
          <a:p>
            <a:pPr marL="469265">
              <a:lnSpc>
                <a:spcPts val="2850"/>
              </a:lnSpc>
            </a:pPr>
            <a:r>
              <a:rPr sz="2400" dirty="0">
                <a:solidFill>
                  <a:srgbClr val="0066FF"/>
                </a:solidFill>
                <a:latin typeface="Consolas"/>
                <a:cs typeface="Consolas"/>
              </a:rPr>
              <a:t>} catch ( . . . )</a:t>
            </a:r>
            <a:r>
              <a:rPr sz="2400" spc="-13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6FF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1383665">
              <a:lnSpc>
                <a:spcPts val="2850"/>
              </a:lnSpc>
            </a:pPr>
            <a:r>
              <a:rPr sz="2400" dirty="0">
                <a:solidFill>
                  <a:srgbClr val="0066FF"/>
                </a:solidFill>
                <a:latin typeface="Consolas"/>
                <a:cs typeface="Consolas"/>
              </a:rPr>
              <a:t>. .</a:t>
            </a:r>
            <a:r>
              <a:rPr sz="2400" spc="-110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6FF"/>
                </a:solidFill>
                <a:latin typeface="Consolas"/>
                <a:cs typeface="Consolas"/>
              </a:rPr>
              <a:t>.</a:t>
            </a:r>
            <a:endParaRPr sz="2400">
              <a:latin typeface="Consolas"/>
              <a:cs typeface="Consolas"/>
            </a:endParaRPr>
          </a:p>
          <a:p>
            <a:pPr marL="469265">
              <a:lnSpc>
                <a:spcPts val="2865"/>
              </a:lnSpc>
            </a:pPr>
            <a:r>
              <a:rPr sz="2400" dirty="0">
                <a:solidFill>
                  <a:srgbClr val="0066FF"/>
                </a:solidFill>
                <a:latin typeface="Consolas"/>
                <a:cs typeface="Consolas"/>
              </a:rPr>
              <a:t>} . .</a:t>
            </a:r>
            <a:r>
              <a:rPr sz="2400" spc="-114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6FF"/>
                </a:solidFill>
                <a:latin typeface="Consolas"/>
                <a:cs typeface="Consolas"/>
              </a:rPr>
              <a:t>.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2000" spc="-5" dirty="0">
                <a:latin typeface="Arial"/>
                <a:cs typeface="Arial"/>
              </a:rPr>
              <a:t>The general form of </a:t>
            </a:r>
            <a:r>
              <a:rPr sz="2400" dirty="0">
                <a:solidFill>
                  <a:srgbClr val="0066FF"/>
                </a:solidFill>
                <a:latin typeface="Consolas"/>
                <a:cs typeface="Consolas"/>
              </a:rPr>
              <a:t>catch</a:t>
            </a:r>
            <a:r>
              <a:rPr sz="2400" spc="-750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statement:</a:t>
            </a:r>
            <a:endParaRPr sz="2000">
              <a:latin typeface="Arial"/>
              <a:cs typeface="Arial"/>
            </a:endParaRPr>
          </a:p>
          <a:p>
            <a:pPr marL="1383665" marR="624205" indent="-914400">
              <a:lnSpc>
                <a:spcPts val="2850"/>
              </a:lnSpc>
              <a:spcBef>
                <a:spcPts val="105"/>
              </a:spcBef>
              <a:tabLst>
                <a:tab pos="6501765" algn="l"/>
              </a:tabLst>
            </a:pPr>
            <a:r>
              <a:rPr sz="2400" dirty="0">
                <a:solidFill>
                  <a:srgbClr val="0066FF"/>
                </a:solidFill>
                <a:latin typeface="Consolas"/>
                <a:cs typeface="Consolas"/>
              </a:rPr>
              <a:t>catch(ThrowableClass</a:t>
            </a:r>
            <a:r>
              <a:rPr sz="2400" spc="-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6FF"/>
                </a:solidFill>
                <a:latin typeface="Consolas"/>
                <a:cs typeface="Consolas"/>
              </a:rPr>
              <a:t>variableName)	{  Java</a:t>
            </a:r>
            <a:r>
              <a:rPr sz="2400" spc="-10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6FF"/>
                </a:solidFill>
                <a:latin typeface="Consolas"/>
                <a:cs typeface="Consolas"/>
              </a:rPr>
              <a:t>statements</a:t>
            </a:r>
            <a:endParaRPr sz="2400">
              <a:latin typeface="Consolas"/>
              <a:cs typeface="Consolas"/>
            </a:endParaRPr>
          </a:p>
          <a:p>
            <a:pPr marL="469265">
              <a:lnSpc>
                <a:spcPts val="2755"/>
              </a:lnSpc>
            </a:pPr>
            <a:r>
              <a:rPr sz="2400" dirty="0">
                <a:solidFill>
                  <a:srgbClr val="0066FF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395"/>
              </a:lnSpc>
            </a:pPr>
            <a:r>
              <a:rPr sz="2000" spc="-5" dirty="0">
                <a:latin typeface="Arial"/>
                <a:cs typeface="Arial"/>
              </a:rPr>
              <a:t>Catch statement requires </a:t>
            </a:r>
            <a:r>
              <a:rPr sz="2000" b="1" spc="-5" dirty="0">
                <a:latin typeface="Arial"/>
                <a:cs typeface="Arial"/>
              </a:rPr>
              <a:t>a single formal</a:t>
            </a:r>
            <a:r>
              <a:rPr sz="2000" b="1" spc="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argument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98778"/>
            <a:ext cx="8540751" cy="692496"/>
          </a:xfrm>
          <a:prstGeom prst="rect">
            <a:avLst/>
          </a:prstGeom>
        </p:spPr>
        <p:txBody>
          <a:bodyPr vert="horz" wrap="square" lIns="0" tIns="76199" rIns="0" bIns="0" rtlCol="0">
            <a:spAutoFit/>
          </a:bodyPr>
          <a:lstStyle/>
          <a:p>
            <a:pPr marL="165100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Example </a:t>
            </a:r>
            <a:r>
              <a:rPr dirty="0" smtClean="0">
                <a:latin typeface="Consolas"/>
                <a:cs typeface="Consolas"/>
              </a:rPr>
              <a:t>catch</a:t>
            </a:r>
            <a:r>
              <a:rPr spc="-1150" dirty="0" smtClean="0">
                <a:latin typeface="Consolas"/>
                <a:cs typeface="Consolas"/>
              </a:rPr>
              <a:t> </a:t>
            </a:r>
            <a:r>
              <a:rPr spc="-5" dirty="0"/>
              <a:t>Block(s)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260344"/>
            <a:ext cx="7301865" cy="458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/>
              <a:t>TestMultipleCatchBlock</a:t>
            </a:r>
            <a:r>
              <a:rPr lang="en-US" sz="2000" dirty="0"/>
              <a:t>{  </a:t>
            </a:r>
          </a:p>
          <a:p>
            <a:r>
              <a:rPr lang="en-US" sz="2000" b="1" dirty="0" smtClean="0"/>
              <a:t>	public</a:t>
            </a:r>
            <a:r>
              <a:rPr lang="en-US" sz="2000" dirty="0"/>
              <a:t> </a:t>
            </a:r>
            <a:r>
              <a:rPr lang="en-US" sz="2000" b="1" dirty="0"/>
              <a:t>static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main(String </a:t>
            </a:r>
            <a:r>
              <a:rPr lang="en-US" sz="2000" dirty="0" err="1"/>
              <a:t>args</a:t>
            </a:r>
            <a:r>
              <a:rPr lang="en-US" sz="2000" dirty="0"/>
              <a:t>[]){  </a:t>
            </a:r>
          </a:p>
          <a:p>
            <a:r>
              <a:rPr lang="en-US" sz="2000" dirty="0"/>
              <a:t>   </a:t>
            </a:r>
            <a:r>
              <a:rPr lang="en-US" sz="2000" dirty="0" smtClean="0"/>
              <a:t>	</a:t>
            </a:r>
            <a:r>
              <a:rPr lang="en-US" sz="2000" b="1" dirty="0" smtClean="0"/>
              <a:t>try</a:t>
            </a:r>
            <a:r>
              <a:rPr lang="en-US" sz="2000" dirty="0"/>
              <a:t>{  </a:t>
            </a:r>
          </a:p>
          <a:p>
            <a:r>
              <a:rPr lang="en-US" sz="2000" dirty="0"/>
              <a:t>    </a:t>
            </a:r>
            <a:r>
              <a:rPr lang="en-US" sz="2000" dirty="0" smtClean="0"/>
              <a:t>	</a:t>
            </a:r>
            <a:r>
              <a:rPr lang="en-US" sz="2000" b="1" dirty="0" err="1" smtClean="0"/>
              <a:t>int</a:t>
            </a:r>
            <a:r>
              <a:rPr lang="en-US" sz="2000" dirty="0"/>
              <a:t> a[]=</a:t>
            </a:r>
            <a:r>
              <a:rPr lang="en-US" sz="2000" b="1" dirty="0"/>
              <a:t>new</a:t>
            </a:r>
            <a:r>
              <a:rPr lang="en-US" sz="2000" dirty="0"/>
              <a:t> </a:t>
            </a:r>
            <a:r>
              <a:rPr lang="en-US" sz="2000" b="1" dirty="0" err="1"/>
              <a:t>int</a:t>
            </a:r>
            <a:r>
              <a:rPr lang="en-US" sz="2000" dirty="0"/>
              <a:t>[5];  </a:t>
            </a:r>
          </a:p>
          <a:p>
            <a:r>
              <a:rPr lang="en-US" sz="2000" dirty="0"/>
              <a:t>    </a:t>
            </a:r>
            <a:r>
              <a:rPr lang="en-US" sz="2000" dirty="0" smtClean="0"/>
              <a:t>	a[5</a:t>
            </a:r>
            <a:r>
              <a:rPr lang="en-US" sz="2000" dirty="0"/>
              <a:t>]=30/0;  </a:t>
            </a:r>
          </a:p>
          <a:p>
            <a:r>
              <a:rPr lang="en-US" sz="2000" dirty="0"/>
              <a:t>   </a:t>
            </a:r>
            <a:r>
              <a:rPr lang="en-US" sz="2000" dirty="0" smtClean="0"/>
              <a:t>	}</a:t>
            </a:r>
            <a:r>
              <a:rPr lang="en-US" sz="2000" dirty="0"/>
              <a:t>  </a:t>
            </a:r>
          </a:p>
          <a:p>
            <a:r>
              <a:rPr lang="en-US" sz="2000" dirty="0"/>
              <a:t>   </a:t>
            </a:r>
            <a:r>
              <a:rPr lang="en-US" sz="2000" b="1" dirty="0"/>
              <a:t>catch</a:t>
            </a:r>
            <a:r>
              <a:rPr lang="en-US" sz="2000" dirty="0"/>
              <a:t>(</a:t>
            </a:r>
            <a:r>
              <a:rPr lang="en-US" sz="2000" dirty="0" err="1"/>
              <a:t>ArithmeticException</a:t>
            </a:r>
            <a:r>
              <a:rPr lang="en-US" sz="2000" dirty="0"/>
              <a:t> e){</a:t>
            </a:r>
            <a:r>
              <a:rPr lang="en-US" sz="2000" dirty="0" err="1"/>
              <a:t>System.out.println</a:t>
            </a:r>
            <a:r>
              <a:rPr lang="en-US" sz="2000" dirty="0"/>
              <a:t>("task1 is completed");}  </a:t>
            </a:r>
          </a:p>
          <a:p>
            <a:r>
              <a:rPr lang="en-US" sz="2000" dirty="0"/>
              <a:t>   </a:t>
            </a:r>
            <a:r>
              <a:rPr lang="en-US" sz="2000" b="1" dirty="0"/>
              <a:t>catch</a:t>
            </a:r>
            <a:r>
              <a:rPr lang="en-US" sz="2000" dirty="0"/>
              <a:t>(</a:t>
            </a:r>
            <a:r>
              <a:rPr lang="en-US" sz="2000" dirty="0" err="1"/>
              <a:t>ArrayIndexOutOfBoundsException</a:t>
            </a:r>
            <a:r>
              <a:rPr lang="en-US" sz="2000" dirty="0"/>
              <a:t> e){</a:t>
            </a:r>
            <a:r>
              <a:rPr lang="en-US" sz="2000" dirty="0" err="1"/>
              <a:t>System.out.println</a:t>
            </a:r>
            <a:r>
              <a:rPr lang="en-US" sz="2000" dirty="0"/>
              <a:t>("task 2 completed");}  </a:t>
            </a:r>
          </a:p>
          <a:p>
            <a:r>
              <a:rPr lang="en-US" sz="2000" dirty="0"/>
              <a:t>   </a:t>
            </a:r>
            <a:r>
              <a:rPr lang="en-US" sz="2000" b="1" dirty="0"/>
              <a:t>catch</a:t>
            </a:r>
            <a:r>
              <a:rPr lang="en-US" sz="2000" dirty="0"/>
              <a:t>(Exception e){</a:t>
            </a:r>
            <a:r>
              <a:rPr lang="en-US" sz="2000" dirty="0" err="1"/>
              <a:t>System.out.println</a:t>
            </a:r>
            <a:r>
              <a:rPr lang="en-US" sz="2000" dirty="0"/>
              <a:t>("common task completed");}  </a:t>
            </a:r>
          </a:p>
          <a:p>
            <a:r>
              <a:rPr lang="en-US" sz="2000" dirty="0"/>
              <a:t>  </a:t>
            </a:r>
          </a:p>
          <a:p>
            <a:r>
              <a:rPr lang="en-US" sz="2000" dirty="0"/>
              <a:t>   </a:t>
            </a:r>
            <a:r>
              <a:rPr lang="en-US" sz="2000" dirty="0" err="1"/>
              <a:t>System.out.println</a:t>
            </a:r>
            <a:r>
              <a:rPr lang="en-US" sz="2000" dirty="0"/>
              <a:t>("rest of the code...");  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	}</a:t>
            </a:r>
            <a:r>
              <a:rPr lang="en-US" sz="2000" dirty="0"/>
              <a:t>  </a:t>
            </a:r>
          </a:p>
          <a:p>
            <a:r>
              <a:rPr lang="en-US" sz="2000" dirty="0"/>
              <a:t>}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5476883"/>
            <a:ext cx="2566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Output:task1 completed </a:t>
            </a:r>
          </a:p>
          <a:p>
            <a:r>
              <a:rPr lang="en-US" b="1" dirty="0" smtClean="0"/>
              <a:t>rest of the code...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859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98778"/>
            <a:ext cx="8540751" cy="692496"/>
          </a:xfrm>
          <a:prstGeom prst="rect">
            <a:avLst/>
          </a:prstGeom>
        </p:spPr>
        <p:txBody>
          <a:bodyPr vert="horz" wrap="square" lIns="0" tIns="76199" rIns="0" bIns="0" rtlCol="0">
            <a:spAutoFit/>
          </a:bodyPr>
          <a:lstStyle/>
          <a:p>
            <a:pPr marL="165100"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Rules for Multiple Catch</a:t>
            </a:r>
            <a:endParaRPr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3" y="1260344"/>
            <a:ext cx="8232777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000" b="1" dirty="0" smtClean="0"/>
              <a:t>Rule 1: </a:t>
            </a:r>
            <a:r>
              <a:rPr lang="en-US" sz="2000" dirty="0"/>
              <a:t>At a time only one Exception is </a:t>
            </a:r>
            <a:r>
              <a:rPr lang="en-US" sz="2000" dirty="0" smtClean="0"/>
              <a:t>occurred </a:t>
            </a:r>
            <a:r>
              <a:rPr lang="en-US" sz="2000" dirty="0"/>
              <a:t>and at a time only one catch block is executed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 smtClean="0"/>
              <a:t>Rule 2: </a:t>
            </a:r>
            <a:r>
              <a:rPr lang="en-US" sz="2000" dirty="0"/>
              <a:t>All catch blocks must be ordered from most specific to most general i.e. catch for </a:t>
            </a:r>
            <a:r>
              <a:rPr lang="en-US" sz="2000" dirty="0" err="1"/>
              <a:t>ArithmeticException</a:t>
            </a:r>
            <a:r>
              <a:rPr lang="en-US" sz="2000" dirty="0"/>
              <a:t> must come before catch for </a:t>
            </a:r>
            <a:r>
              <a:rPr lang="en-US" sz="2000" dirty="0" smtClean="0"/>
              <a:t>Exception.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38256" y="3853934"/>
            <a:ext cx="754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Q: How can we handle both Exceptions in the last Example at the same time?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035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98778"/>
            <a:ext cx="8540751" cy="692496"/>
          </a:xfrm>
          <a:prstGeom prst="rect">
            <a:avLst/>
          </a:prstGeom>
        </p:spPr>
        <p:txBody>
          <a:bodyPr vert="horz" wrap="square" lIns="0" tIns="76199" rIns="0" bIns="0" rtlCol="0">
            <a:spAutoFit/>
          </a:bodyPr>
          <a:lstStyle/>
          <a:p>
            <a:pPr marL="165100"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 Nested Try Blocks</a:t>
            </a:r>
            <a:endParaRPr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260344"/>
            <a:ext cx="8762999" cy="5262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MultiTry</a:t>
            </a:r>
            <a:r>
              <a:rPr lang="en-US" b="1" dirty="0" smtClean="0"/>
              <a:t>{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smtClean="0"/>
              <a:t>	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b="1" dirty="0" smtClean="0"/>
              <a:t>		try</a:t>
            </a:r>
            <a:r>
              <a:rPr lang="en-US" dirty="0"/>
              <a:t>{  </a:t>
            </a:r>
          </a:p>
          <a:p>
            <a:r>
              <a:rPr lang="en-US" dirty="0"/>
              <a:t>    </a:t>
            </a:r>
            <a:r>
              <a:rPr lang="en-US" dirty="0" smtClean="0"/>
              <a:t>			</a:t>
            </a:r>
            <a:r>
              <a:rPr lang="en-US" b="1" dirty="0" smtClean="0"/>
              <a:t>try</a:t>
            </a:r>
            <a:r>
              <a:rPr lang="en-US" dirty="0"/>
              <a:t>{  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System.out.println</a:t>
            </a:r>
            <a:r>
              <a:rPr lang="en-US" dirty="0"/>
              <a:t>("going to divide");  </a:t>
            </a:r>
          </a:p>
          <a:p>
            <a:r>
              <a:rPr lang="en-US" dirty="0"/>
              <a:t>     </a:t>
            </a:r>
            <a:r>
              <a:rPr lang="en-US" dirty="0" smtClean="0"/>
              <a:t>				</a:t>
            </a:r>
            <a:r>
              <a:rPr lang="en-US" b="1" dirty="0" err="1" smtClean="0"/>
              <a:t>int</a:t>
            </a:r>
            <a:r>
              <a:rPr lang="en-US" dirty="0"/>
              <a:t> b =39/0;  </a:t>
            </a:r>
          </a:p>
          <a:p>
            <a:r>
              <a:rPr lang="en-US" dirty="0" smtClean="0"/>
              <a:t>			}</a:t>
            </a:r>
            <a:r>
              <a:rPr lang="en-US" b="1" dirty="0"/>
              <a:t>catch</a:t>
            </a:r>
            <a:r>
              <a:rPr lang="en-US" dirty="0"/>
              <a:t>(</a:t>
            </a:r>
            <a:r>
              <a:rPr lang="en-US" dirty="0" err="1"/>
              <a:t>ArithmeticException</a:t>
            </a:r>
            <a:r>
              <a:rPr lang="en-US" dirty="0"/>
              <a:t> e){</a:t>
            </a:r>
            <a:r>
              <a:rPr lang="en-US" dirty="0" err="1"/>
              <a:t>System.out.println</a:t>
            </a:r>
            <a:r>
              <a:rPr lang="en-US" dirty="0"/>
              <a:t>(e</a:t>
            </a:r>
            <a:r>
              <a:rPr lang="en-US" dirty="0" smtClean="0"/>
              <a:t>);}</a:t>
            </a:r>
          </a:p>
          <a:p>
            <a:endParaRPr lang="en-US" dirty="0"/>
          </a:p>
          <a:p>
            <a:r>
              <a:rPr lang="en-US" dirty="0"/>
              <a:t>    </a:t>
            </a:r>
            <a:r>
              <a:rPr lang="en-US" dirty="0" smtClean="0"/>
              <a:t>			</a:t>
            </a:r>
            <a:r>
              <a:rPr lang="en-US" b="1" dirty="0" smtClean="0"/>
              <a:t>try</a:t>
            </a:r>
            <a:r>
              <a:rPr lang="en-US" dirty="0"/>
              <a:t>{  </a:t>
            </a:r>
          </a:p>
          <a:p>
            <a:r>
              <a:rPr lang="en-US" dirty="0" smtClean="0"/>
              <a:t>				</a:t>
            </a:r>
            <a:r>
              <a:rPr lang="en-US" b="1" dirty="0" err="1" smtClean="0"/>
              <a:t>int</a:t>
            </a:r>
            <a:r>
              <a:rPr lang="en-US" dirty="0"/>
              <a:t> a[]=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[5];  </a:t>
            </a:r>
          </a:p>
          <a:p>
            <a:r>
              <a:rPr lang="en-US" dirty="0" smtClean="0"/>
              <a:t>				a[5</a:t>
            </a:r>
            <a:r>
              <a:rPr lang="en-US" dirty="0"/>
              <a:t>]=4;  </a:t>
            </a:r>
          </a:p>
          <a:p>
            <a:r>
              <a:rPr lang="en-US" dirty="0" smtClean="0"/>
              <a:t>		}</a:t>
            </a:r>
            <a:r>
              <a:rPr lang="en-US" b="1" dirty="0"/>
              <a:t>catch</a:t>
            </a:r>
            <a:r>
              <a:rPr lang="en-US" dirty="0"/>
              <a:t>(</a:t>
            </a:r>
            <a:r>
              <a:rPr lang="en-US" dirty="0" err="1"/>
              <a:t>ArrayIndexOutOfBoundsException</a:t>
            </a:r>
            <a:r>
              <a:rPr lang="en-US" dirty="0"/>
              <a:t> e){</a:t>
            </a:r>
            <a:r>
              <a:rPr lang="en-US" dirty="0" err="1"/>
              <a:t>System.out.println</a:t>
            </a:r>
            <a:r>
              <a:rPr lang="en-US" dirty="0"/>
              <a:t>(e);}  </a:t>
            </a:r>
          </a:p>
          <a:p>
            <a:r>
              <a:rPr lang="en-US" dirty="0"/>
              <a:t>     </a:t>
            </a:r>
          </a:p>
          <a:p>
            <a:r>
              <a:rPr lang="en-US" dirty="0"/>
              <a:t>    </a:t>
            </a: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("other </a:t>
            </a:r>
            <a:r>
              <a:rPr lang="en-US" dirty="0" smtClean="0"/>
              <a:t>statement”);</a:t>
            </a:r>
            <a:r>
              <a:rPr lang="en-US" dirty="0"/>
              <a:t>  </a:t>
            </a:r>
          </a:p>
          <a:p>
            <a:r>
              <a:rPr lang="en-US" dirty="0" smtClean="0"/>
              <a:t>		</a:t>
            </a:r>
            <a:r>
              <a:rPr lang="en-US" dirty="0"/>
              <a:t>  }</a:t>
            </a:r>
            <a:r>
              <a:rPr lang="en-US" b="1" dirty="0"/>
              <a:t>catch</a:t>
            </a:r>
            <a:r>
              <a:rPr lang="en-US" dirty="0"/>
              <a:t>(Exception e){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handeled</a:t>
            </a:r>
            <a:r>
              <a:rPr lang="en-US" dirty="0"/>
              <a:t>");}  </a:t>
            </a:r>
          </a:p>
          <a:p>
            <a:r>
              <a:rPr lang="en-US" dirty="0"/>
              <a:t>  </a:t>
            </a:r>
          </a:p>
          <a:p>
            <a:r>
              <a:rPr lang="en-US" dirty="0" smtClean="0"/>
              <a:t>		</a:t>
            </a:r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("normal flow..");  </a:t>
            </a:r>
          </a:p>
          <a:p>
            <a:r>
              <a:rPr lang="en-US" dirty="0"/>
              <a:t> </a:t>
            </a:r>
            <a:r>
              <a:rPr lang="en-US" dirty="0" smtClean="0"/>
              <a:t>		}</a:t>
            </a:r>
            <a:r>
              <a:rPr lang="en-US" dirty="0"/>
              <a:t>  </a:t>
            </a:r>
          </a:p>
          <a:p>
            <a:r>
              <a:rPr lang="en-US" dirty="0"/>
              <a:t>} 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9599" y="525780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going to divide</a:t>
            </a:r>
          </a:p>
          <a:p>
            <a:r>
              <a:rPr lang="en-US" dirty="0" err="1" smtClean="0"/>
              <a:t>java.lang.ArithmeticException</a:t>
            </a:r>
            <a:r>
              <a:rPr lang="en-US" dirty="0" smtClean="0"/>
              <a:t>: / by zero</a:t>
            </a:r>
          </a:p>
          <a:p>
            <a:r>
              <a:rPr lang="en-US" dirty="0" err="1" smtClean="0"/>
              <a:t>java.lang.ArrayIndexOutOfBoundsException</a:t>
            </a:r>
            <a:r>
              <a:rPr lang="en-US" dirty="0" smtClean="0"/>
              <a:t>: 5</a:t>
            </a:r>
          </a:p>
          <a:p>
            <a:r>
              <a:rPr lang="en-US" dirty="0" smtClean="0"/>
              <a:t>other statement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normal flow..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2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199" rIns="0" bIns="0" rtlCol="0">
            <a:spAutoFit/>
          </a:bodyPr>
          <a:lstStyle/>
          <a:p>
            <a:pPr marL="165100">
              <a:lnSpc>
                <a:spcPct val="100000"/>
              </a:lnSpc>
            </a:pPr>
            <a:r>
              <a:rPr spc="-5" dirty="0"/>
              <a:t>The </a:t>
            </a:r>
            <a:r>
              <a:rPr dirty="0">
                <a:latin typeface="Consolas"/>
                <a:cs typeface="Consolas"/>
              </a:rPr>
              <a:t>finally</a:t>
            </a:r>
            <a:r>
              <a:rPr spc="-1165" dirty="0">
                <a:latin typeface="Consolas"/>
                <a:cs typeface="Consolas"/>
              </a:rPr>
              <a:t> </a:t>
            </a:r>
            <a:r>
              <a:rPr spc="-5" dirty="0"/>
              <a:t>Block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4038600" cy="4431983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finally</a:t>
            </a:r>
            <a:r>
              <a:rPr lang="en-US" sz="2400" b="1" spc="-53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+mj-lt"/>
                <a:cs typeface="Arial"/>
              </a:rPr>
              <a:t>block is used to execute code like, closing connection, closing file etc.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chemeClr val="tx1"/>
                </a:solidFill>
                <a:latin typeface="+mj-lt"/>
                <a:cs typeface="Arial"/>
              </a:rPr>
              <a:t>Always executed whether exception is handled or not.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chemeClr val="tx1"/>
                </a:solidFill>
                <a:latin typeface="+mj-lt"/>
                <a:cs typeface="Arial"/>
              </a:rPr>
              <a:t>Followed by </a:t>
            </a:r>
            <a:r>
              <a:rPr lang="en-US" sz="2400" spc="-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400" spc="-5" dirty="0">
                <a:solidFill>
                  <a:schemeClr val="tx1"/>
                </a:solidFill>
                <a:latin typeface="+mj-lt"/>
                <a:cs typeface="Arial"/>
              </a:rPr>
              <a:t> and </a:t>
            </a:r>
            <a:r>
              <a:rPr lang="en-US" sz="2400" spc="-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400" spc="-5" dirty="0">
                <a:solidFill>
                  <a:schemeClr val="tx1"/>
                </a:solidFill>
                <a:latin typeface="+mj-lt"/>
                <a:cs typeface="Arial"/>
              </a:rPr>
              <a:t> block</a:t>
            </a:r>
            <a:r>
              <a:rPr lang="en-US" sz="2400" spc="-5" dirty="0" smtClean="0">
                <a:solidFill>
                  <a:schemeClr val="tx1"/>
                </a:solidFill>
                <a:latin typeface="+mj-lt"/>
                <a:cs typeface="Arial"/>
              </a:rPr>
              <a:t>.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5" dirty="0" smtClean="0">
                <a:solidFill>
                  <a:schemeClr val="tx1"/>
                </a:solidFill>
                <a:latin typeface="+mj-lt"/>
                <a:cs typeface="Arial"/>
              </a:rPr>
              <a:t>For each </a:t>
            </a:r>
            <a:r>
              <a:rPr lang="en-US" sz="2400" spc="-5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sz="2400" spc="-5" dirty="0" smtClean="0">
                <a:solidFill>
                  <a:schemeClr val="tx1"/>
                </a:solidFill>
                <a:latin typeface="+mj-lt"/>
                <a:cs typeface="Arial"/>
              </a:rPr>
              <a:t>there can be zero or more </a:t>
            </a:r>
            <a:r>
              <a:rPr lang="en-US" sz="2400" spc="-5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sz="2400" spc="-5" dirty="0" smtClean="0">
                <a:solidFill>
                  <a:schemeClr val="tx1"/>
                </a:solidFill>
                <a:latin typeface="+mj-lt"/>
                <a:cs typeface="Arial"/>
              </a:rPr>
              <a:t>blocks, but always one </a:t>
            </a:r>
            <a:r>
              <a:rPr lang="en-US" sz="2400" spc="-5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 </a:t>
            </a:r>
            <a:r>
              <a:rPr lang="en-US" sz="2400" spc="-5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block.</a:t>
            </a:r>
            <a:endParaRPr lang="en-US" sz="2400" dirty="0">
              <a:solidFill>
                <a:schemeClr val="tx1"/>
              </a:solidFill>
              <a:latin typeface="+mj-lt"/>
              <a:cs typeface="Arial"/>
            </a:endParaRP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4114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533400"/>
            <a:ext cx="4278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Exception Doesn’t occur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551325"/>
            <a:ext cx="6858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/>
              <a:t>TestFinallyBlock</a:t>
            </a:r>
            <a:r>
              <a:rPr lang="en-US" sz="2000" dirty="0"/>
              <a:t>{  </a:t>
            </a:r>
          </a:p>
          <a:p>
            <a:r>
              <a:rPr lang="en-US" sz="2000" dirty="0"/>
              <a:t>  </a:t>
            </a: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static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main(String </a:t>
            </a:r>
            <a:r>
              <a:rPr lang="en-US" sz="2000" dirty="0" err="1"/>
              <a:t>args</a:t>
            </a:r>
            <a:r>
              <a:rPr lang="en-US" sz="2000" dirty="0"/>
              <a:t>[]){  </a:t>
            </a:r>
          </a:p>
          <a:p>
            <a:r>
              <a:rPr lang="en-US" sz="2000" dirty="0"/>
              <a:t>  </a:t>
            </a:r>
            <a:r>
              <a:rPr lang="en-US" sz="2000" b="1" dirty="0"/>
              <a:t>try</a:t>
            </a:r>
            <a:r>
              <a:rPr lang="en-US" sz="2000" dirty="0"/>
              <a:t>{  </a:t>
            </a:r>
          </a:p>
          <a:p>
            <a:r>
              <a:rPr lang="en-US" sz="2000" dirty="0"/>
              <a:t>   </a:t>
            </a:r>
            <a:r>
              <a:rPr lang="en-US" sz="2000" b="1" dirty="0" err="1"/>
              <a:t>int</a:t>
            </a:r>
            <a:r>
              <a:rPr lang="en-US" sz="2000" dirty="0"/>
              <a:t> data=25/5;  </a:t>
            </a:r>
          </a:p>
          <a:p>
            <a:r>
              <a:rPr lang="en-US" sz="2000" dirty="0"/>
              <a:t>   </a:t>
            </a:r>
            <a:r>
              <a:rPr lang="en-US" sz="2000" dirty="0" err="1"/>
              <a:t>System.out.println</a:t>
            </a:r>
            <a:r>
              <a:rPr lang="en-US" sz="2000" dirty="0"/>
              <a:t>(data);  </a:t>
            </a:r>
          </a:p>
          <a:p>
            <a:r>
              <a:rPr lang="en-US" sz="2000" dirty="0"/>
              <a:t>  }  </a:t>
            </a:r>
          </a:p>
          <a:p>
            <a:r>
              <a:rPr lang="en-US" sz="2000" dirty="0"/>
              <a:t>  </a:t>
            </a:r>
            <a:r>
              <a:rPr lang="en-US" sz="2000" b="1" dirty="0"/>
              <a:t>catch</a:t>
            </a:r>
            <a:r>
              <a:rPr lang="en-US" sz="2000" dirty="0"/>
              <a:t>(</a:t>
            </a:r>
            <a:r>
              <a:rPr lang="en-US" sz="2000" dirty="0" err="1"/>
              <a:t>NullPointerException</a:t>
            </a:r>
            <a:r>
              <a:rPr lang="en-US" sz="2000" dirty="0"/>
              <a:t> e){</a:t>
            </a:r>
            <a:r>
              <a:rPr lang="en-US" sz="2000" dirty="0" err="1"/>
              <a:t>System.out.println</a:t>
            </a:r>
            <a:r>
              <a:rPr lang="en-US" sz="2000" dirty="0"/>
              <a:t>(e);}  </a:t>
            </a:r>
          </a:p>
          <a:p>
            <a:r>
              <a:rPr lang="en-US" sz="2000" dirty="0"/>
              <a:t>  </a:t>
            </a:r>
            <a:r>
              <a:rPr lang="en-US" sz="2000" b="1" dirty="0"/>
              <a:t>finally</a:t>
            </a:r>
            <a:r>
              <a:rPr lang="en-US" sz="2000" dirty="0"/>
              <a:t>{</a:t>
            </a:r>
            <a:r>
              <a:rPr lang="en-US" sz="2000" dirty="0" err="1"/>
              <a:t>System.out.println</a:t>
            </a:r>
            <a:r>
              <a:rPr lang="en-US" sz="2000" dirty="0"/>
              <a:t>("finally block is always executed");}  </a:t>
            </a:r>
          </a:p>
          <a:p>
            <a:r>
              <a:rPr lang="en-US" sz="2000" dirty="0"/>
              <a:t>  </a:t>
            </a:r>
            <a:r>
              <a:rPr lang="en-US" sz="2000" dirty="0" err="1"/>
              <a:t>System.out.println</a:t>
            </a:r>
            <a:r>
              <a:rPr lang="en-US" sz="2000" dirty="0"/>
              <a:t>("rest of the code...");  </a:t>
            </a:r>
          </a:p>
          <a:p>
            <a:r>
              <a:rPr lang="en-US" sz="2000" dirty="0"/>
              <a:t>  }  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5257800"/>
            <a:ext cx="3132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5 </a:t>
            </a:r>
          </a:p>
          <a:p>
            <a:r>
              <a:rPr lang="en-US" dirty="0" smtClean="0"/>
              <a:t>finally block is always executed </a:t>
            </a:r>
          </a:p>
          <a:p>
            <a:r>
              <a:rPr lang="en-US" dirty="0" smtClean="0"/>
              <a:t>rest of the code...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0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634425"/>
            <a:ext cx="6102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Exception occurs and Not Handled 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551325"/>
            <a:ext cx="6858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class</a:t>
            </a:r>
            <a:r>
              <a:rPr lang="en-US" sz="2000" dirty="0"/>
              <a:t> TestFinallyBlock1{  </a:t>
            </a:r>
          </a:p>
          <a:p>
            <a:r>
              <a:rPr lang="en-US" sz="2000" dirty="0"/>
              <a:t>  </a:t>
            </a: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static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main(String </a:t>
            </a:r>
            <a:r>
              <a:rPr lang="en-US" sz="2000" dirty="0" err="1"/>
              <a:t>args</a:t>
            </a:r>
            <a:r>
              <a:rPr lang="en-US" sz="2000" dirty="0"/>
              <a:t>[]){  </a:t>
            </a:r>
          </a:p>
          <a:p>
            <a:r>
              <a:rPr lang="en-US" sz="2000" dirty="0"/>
              <a:t>  </a:t>
            </a:r>
            <a:r>
              <a:rPr lang="en-US" sz="2000" b="1" dirty="0"/>
              <a:t>try</a:t>
            </a:r>
            <a:r>
              <a:rPr lang="en-US" sz="2000" dirty="0"/>
              <a:t>{  </a:t>
            </a:r>
          </a:p>
          <a:p>
            <a:r>
              <a:rPr lang="en-US" sz="2000" dirty="0"/>
              <a:t>   </a:t>
            </a:r>
            <a:r>
              <a:rPr lang="en-US" sz="2000" b="1" dirty="0" err="1"/>
              <a:t>int</a:t>
            </a:r>
            <a:r>
              <a:rPr lang="en-US" sz="2000" dirty="0"/>
              <a:t> data=25/0;  </a:t>
            </a:r>
          </a:p>
          <a:p>
            <a:r>
              <a:rPr lang="en-US" sz="2000" dirty="0"/>
              <a:t>   </a:t>
            </a:r>
            <a:r>
              <a:rPr lang="en-US" sz="2000" dirty="0" err="1"/>
              <a:t>System.out.println</a:t>
            </a:r>
            <a:r>
              <a:rPr lang="en-US" sz="2000" dirty="0"/>
              <a:t>(data);  </a:t>
            </a:r>
          </a:p>
          <a:p>
            <a:r>
              <a:rPr lang="en-US" sz="2000" dirty="0"/>
              <a:t>  }  </a:t>
            </a:r>
          </a:p>
          <a:p>
            <a:r>
              <a:rPr lang="en-US" sz="2000" dirty="0"/>
              <a:t>  </a:t>
            </a:r>
            <a:r>
              <a:rPr lang="en-US" sz="2000" b="1" dirty="0"/>
              <a:t>catch</a:t>
            </a:r>
            <a:r>
              <a:rPr lang="en-US" sz="2000" dirty="0"/>
              <a:t>(</a:t>
            </a:r>
            <a:r>
              <a:rPr lang="en-US" sz="2000" dirty="0" err="1"/>
              <a:t>NullPointerException</a:t>
            </a:r>
            <a:r>
              <a:rPr lang="en-US" sz="2000" dirty="0"/>
              <a:t> e){</a:t>
            </a:r>
            <a:r>
              <a:rPr lang="en-US" sz="2000" dirty="0" err="1"/>
              <a:t>System.out.println</a:t>
            </a:r>
            <a:r>
              <a:rPr lang="en-US" sz="2000" dirty="0"/>
              <a:t>(e);}  </a:t>
            </a:r>
          </a:p>
          <a:p>
            <a:r>
              <a:rPr lang="en-US" sz="2000" dirty="0"/>
              <a:t>  </a:t>
            </a:r>
            <a:r>
              <a:rPr lang="en-US" sz="2000" b="1" dirty="0"/>
              <a:t>finally</a:t>
            </a:r>
            <a:r>
              <a:rPr lang="en-US" sz="2000" dirty="0"/>
              <a:t>{</a:t>
            </a:r>
            <a:r>
              <a:rPr lang="en-US" sz="2000" dirty="0" err="1"/>
              <a:t>System.out.println</a:t>
            </a:r>
            <a:r>
              <a:rPr lang="en-US" sz="2000" dirty="0"/>
              <a:t>("finally block is always executed");}  </a:t>
            </a:r>
          </a:p>
          <a:p>
            <a:r>
              <a:rPr lang="en-US" sz="2000" dirty="0"/>
              <a:t>  </a:t>
            </a:r>
            <a:r>
              <a:rPr lang="en-US" sz="2000" dirty="0" err="1"/>
              <a:t>System.out.println</a:t>
            </a:r>
            <a:r>
              <a:rPr lang="en-US" sz="2000" dirty="0"/>
              <a:t>("rest of the code...");  </a:t>
            </a:r>
          </a:p>
          <a:p>
            <a:r>
              <a:rPr lang="en-US" sz="2000" dirty="0"/>
              <a:t>  }  </a:t>
            </a:r>
          </a:p>
          <a:p>
            <a:r>
              <a:rPr lang="en-US" sz="2000" dirty="0"/>
              <a:t>}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52578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finally block is always executed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Exception in thread main </a:t>
            </a:r>
            <a:r>
              <a:rPr lang="en-US" dirty="0" err="1" smtClean="0">
                <a:solidFill>
                  <a:srgbClr val="FF0000"/>
                </a:solidFill>
              </a:rPr>
              <a:t>java.lang.ArithmeticException</a:t>
            </a:r>
            <a:r>
              <a:rPr lang="en-US" dirty="0" smtClean="0">
                <a:solidFill>
                  <a:srgbClr val="FF0000"/>
                </a:solidFill>
              </a:rPr>
              <a:t>:/ by zero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3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634425"/>
            <a:ext cx="5468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Exception occurs and Handled 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551325"/>
            <a:ext cx="6858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class</a:t>
            </a:r>
            <a:r>
              <a:rPr lang="en-US" sz="2000" dirty="0"/>
              <a:t> TestFinallyBlock2{  </a:t>
            </a:r>
          </a:p>
          <a:p>
            <a:r>
              <a:rPr lang="en-US" sz="2000" dirty="0"/>
              <a:t>  </a:t>
            </a: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static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main(String </a:t>
            </a:r>
            <a:r>
              <a:rPr lang="en-US" sz="2000" dirty="0" err="1"/>
              <a:t>args</a:t>
            </a:r>
            <a:r>
              <a:rPr lang="en-US" sz="2000" dirty="0"/>
              <a:t>[]){  </a:t>
            </a:r>
          </a:p>
          <a:p>
            <a:r>
              <a:rPr lang="en-US" sz="2000" dirty="0"/>
              <a:t>  </a:t>
            </a:r>
            <a:r>
              <a:rPr lang="en-US" sz="2000" b="1" dirty="0"/>
              <a:t>try</a:t>
            </a:r>
            <a:r>
              <a:rPr lang="en-US" sz="2000" dirty="0"/>
              <a:t>{  </a:t>
            </a:r>
          </a:p>
          <a:p>
            <a:r>
              <a:rPr lang="en-US" sz="2000" dirty="0"/>
              <a:t>   </a:t>
            </a:r>
            <a:r>
              <a:rPr lang="en-US" sz="2000" b="1" dirty="0" err="1"/>
              <a:t>int</a:t>
            </a:r>
            <a:r>
              <a:rPr lang="en-US" sz="2000" dirty="0"/>
              <a:t> data=25/0;  </a:t>
            </a:r>
          </a:p>
          <a:p>
            <a:r>
              <a:rPr lang="en-US" sz="2000" dirty="0"/>
              <a:t>   </a:t>
            </a:r>
            <a:r>
              <a:rPr lang="en-US" sz="2000" dirty="0" err="1"/>
              <a:t>System.out.println</a:t>
            </a:r>
            <a:r>
              <a:rPr lang="en-US" sz="2000" dirty="0"/>
              <a:t>(data);  </a:t>
            </a:r>
          </a:p>
          <a:p>
            <a:r>
              <a:rPr lang="en-US" sz="2000" dirty="0"/>
              <a:t>  }  </a:t>
            </a:r>
          </a:p>
          <a:p>
            <a:r>
              <a:rPr lang="en-US" sz="2000" dirty="0"/>
              <a:t>  </a:t>
            </a:r>
            <a:r>
              <a:rPr lang="en-US" sz="2000" b="1" dirty="0"/>
              <a:t>catch</a:t>
            </a:r>
            <a:r>
              <a:rPr lang="en-US" sz="2000" dirty="0"/>
              <a:t>(</a:t>
            </a:r>
            <a:r>
              <a:rPr lang="en-US" sz="2000" dirty="0" err="1"/>
              <a:t>ArithmeticException</a:t>
            </a:r>
            <a:r>
              <a:rPr lang="en-US" sz="2000" dirty="0"/>
              <a:t> e){</a:t>
            </a:r>
            <a:r>
              <a:rPr lang="en-US" sz="2000" dirty="0" err="1"/>
              <a:t>System.out.println</a:t>
            </a:r>
            <a:r>
              <a:rPr lang="en-US" sz="2000" dirty="0"/>
              <a:t>(e);}  </a:t>
            </a:r>
          </a:p>
          <a:p>
            <a:r>
              <a:rPr lang="en-US" sz="2000" dirty="0"/>
              <a:t>  </a:t>
            </a:r>
            <a:r>
              <a:rPr lang="en-US" sz="2000" b="1" dirty="0"/>
              <a:t>finally</a:t>
            </a:r>
            <a:r>
              <a:rPr lang="en-US" sz="2000" dirty="0"/>
              <a:t>{</a:t>
            </a:r>
            <a:r>
              <a:rPr lang="en-US" sz="2000" dirty="0" err="1"/>
              <a:t>System.out.println</a:t>
            </a:r>
            <a:r>
              <a:rPr lang="en-US" sz="2000" dirty="0"/>
              <a:t>("finally block is always executed");}  </a:t>
            </a:r>
          </a:p>
          <a:p>
            <a:r>
              <a:rPr lang="en-US" sz="2000" dirty="0"/>
              <a:t>  </a:t>
            </a:r>
            <a:r>
              <a:rPr lang="en-US" sz="2000" dirty="0" err="1"/>
              <a:t>System.out.println</a:t>
            </a:r>
            <a:r>
              <a:rPr lang="en-US" sz="2000" dirty="0"/>
              <a:t>("rest of the code...");  </a:t>
            </a:r>
          </a:p>
          <a:p>
            <a:r>
              <a:rPr lang="en-US" sz="2000" dirty="0"/>
              <a:t>  }  </a:t>
            </a:r>
          </a:p>
          <a:p>
            <a:r>
              <a:rPr lang="en-US" sz="2000" dirty="0"/>
              <a:t>}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5257800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Exception in thread main </a:t>
            </a:r>
            <a:r>
              <a:rPr lang="en-US" dirty="0" err="1" smtClean="0"/>
              <a:t>java.lang.ArithmeticException</a:t>
            </a:r>
            <a:r>
              <a:rPr lang="en-US" dirty="0" smtClean="0"/>
              <a:t>:/ by zero </a:t>
            </a:r>
          </a:p>
          <a:p>
            <a:r>
              <a:rPr lang="en-US" dirty="0" smtClean="0"/>
              <a:t>finally block is always executed </a:t>
            </a:r>
          </a:p>
          <a:p>
            <a:r>
              <a:rPr lang="en-US" dirty="0" smtClean="0"/>
              <a:t>rest of the code...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4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624" y="398778"/>
            <a:ext cx="8540751" cy="615553"/>
          </a:xfrm>
        </p:spPr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4" y="2193793"/>
            <a:ext cx="8333740" cy="3323987"/>
          </a:xfrm>
        </p:spPr>
        <p:txBody>
          <a:bodyPr/>
          <a:lstStyle/>
          <a:p>
            <a:pPr algn="just"/>
            <a:r>
              <a:rPr lang="en-US" altLang="en-US" sz="3600" dirty="0">
                <a:latin typeface="Century Gothic" panose="020B0502020202020204" pitchFamily="34" charset="0"/>
              </a:rPr>
              <a:t>When a program runs into a </a:t>
            </a:r>
            <a:r>
              <a:rPr lang="en-US" altLang="en-US" sz="3600" dirty="0" smtClean="0">
                <a:latin typeface="Century Gothic" panose="020B0502020202020204" pitchFamily="34" charset="0"/>
              </a:rPr>
              <a:t>runtime error</a:t>
            </a:r>
            <a:r>
              <a:rPr lang="en-US" altLang="en-US" sz="3600" dirty="0">
                <a:latin typeface="Century Gothic" panose="020B0502020202020204" pitchFamily="34" charset="0"/>
              </a:rPr>
              <a:t>, the program </a:t>
            </a:r>
            <a:r>
              <a:rPr lang="en-US" altLang="en-US" sz="3600" dirty="0" smtClean="0">
                <a:latin typeface="Century Gothic" panose="020B0502020202020204" pitchFamily="34" charset="0"/>
              </a:rPr>
              <a:t>terminates abnormally</a:t>
            </a:r>
            <a:r>
              <a:rPr lang="en-US" altLang="en-US" sz="3600" dirty="0">
                <a:latin typeface="Century Gothic" panose="020B0502020202020204" pitchFamily="34" charset="0"/>
              </a:rPr>
              <a:t>. How can you handle </a:t>
            </a:r>
            <a:r>
              <a:rPr lang="en-US" altLang="en-US" sz="3600" dirty="0" smtClean="0">
                <a:latin typeface="Century Gothic" panose="020B0502020202020204" pitchFamily="34" charset="0"/>
              </a:rPr>
              <a:t>the runtime </a:t>
            </a:r>
            <a:r>
              <a:rPr lang="en-US" altLang="en-US" sz="3600" dirty="0">
                <a:latin typeface="Century Gothic" panose="020B0502020202020204" pitchFamily="34" charset="0"/>
              </a:rPr>
              <a:t>error so that the </a:t>
            </a:r>
            <a:r>
              <a:rPr lang="en-US" altLang="en-US" sz="3600" dirty="0" smtClean="0">
                <a:latin typeface="Century Gothic" panose="020B0502020202020204" pitchFamily="34" charset="0"/>
              </a:rPr>
              <a:t>program can </a:t>
            </a:r>
            <a:r>
              <a:rPr lang="en-US" altLang="en-US" sz="3600" dirty="0">
                <a:latin typeface="Century Gothic" panose="020B0502020202020204" pitchFamily="34" charset="0"/>
              </a:rPr>
              <a:t>continue to run or </a:t>
            </a:r>
            <a:r>
              <a:rPr lang="en-US" altLang="en-US" sz="3600" dirty="0" smtClean="0">
                <a:latin typeface="Century Gothic" panose="020B0502020202020204" pitchFamily="34" charset="0"/>
              </a:rPr>
              <a:t>terminate gracefully?</a:t>
            </a:r>
            <a:endParaRPr lang="en-US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0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999" y="1219197"/>
            <a:ext cx="8534400" cy="552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3437890">
              <a:lnSpc>
                <a:spcPct val="100000"/>
              </a:lnSpc>
              <a:spcBef>
                <a:spcPts val="860"/>
              </a:spcBef>
              <a:tabLst>
                <a:tab pos="8448040" algn="r"/>
              </a:tabLst>
            </a:pP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Jordan Anastasiade – Java Programming</a:t>
            </a:r>
            <a:r>
              <a:rPr sz="1000" b="1" spc="-30" dirty="0">
                <a:solidFill>
                  <a:srgbClr val="606BC8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Language</a:t>
            </a:r>
            <a:r>
              <a:rPr sz="1000" b="1" spc="-10" dirty="0">
                <a:solidFill>
                  <a:srgbClr val="606BC8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Course</a:t>
            </a:r>
            <a:r>
              <a:rPr sz="1000" dirty="0">
                <a:solidFill>
                  <a:srgbClr val="0066FF"/>
                </a:solidFill>
                <a:latin typeface="Times New Roman"/>
                <a:cs typeface="Times New Roman"/>
              </a:rPr>
              <a:t>	</a:t>
            </a:r>
            <a:r>
              <a:rPr sz="1000" b="1" dirty="0">
                <a:solidFill>
                  <a:srgbClr val="0066FF"/>
                </a:solidFill>
                <a:latin typeface="Courier New"/>
                <a:cs typeface="Courier New"/>
              </a:rPr>
              <a:t>22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749" y="398778"/>
            <a:ext cx="854075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onsolas"/>
                <a:cs typeface="Consolas"/>
              </a:rPr>
              <a:t>Try, Catch, Finally</a:t>
            </a:r>
            <a:r>
              <a:rPr spc="-90" dirty="0">
                <a:latin typeface="Consolas"/>
                <a:cs typeface="Consolas"/>
              </a:rPr>
              <a:t> </a:t>
            </a:r>
            <a:r>
              <a:rPr spc="-5" dirty="0"/>
              <a:t>Blocks</a:t>
            </a:r>
          </a:p>
        </p:txBody>
      </p:sp>
      <p:sp>
        <p:nvSpPr>
          <p:cNvPr id="4" name="object 4"/>
          <p:cNvSpPr/>
          <p:nvPr/>
        </p:nvSpPr>
        <p:spPr>
          <a:xfrm>
            <a:off x="380999" y="1219197"/>
            <a:ext cx="8534400" cy="5508625"/>
          </a:xfrm>
          <a:custGeom>
            <a:avLst/>
            <a:gdLst/>
            <a:ahLst/>
            <a:cxnLst/>
            <a:rect l="l" t="t" r="r" b="b"/>
            <a:pathLst>
              <a:path w="8534400" h="5508625">
                <a:moveTo>
                  <a:pt x="0" y="0"/>
                </a:moveTo>
                <a:lnTo>
                  <a:pt x="8534382" y="0"/>
                </a:lnTo>
                <a:lnTo>
                  <a:pt x="8534382" y="5508613"/>
                </a:lnTo>
                <a:lnTo>
                  <a:pt x="0" y="55086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1222" y="1260345"/>
            <a:ext cx="7113985" cy="52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435" marR="3914140" indent="-293370">
              <a:lnSpc>
                <a:spcPts val="165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public void writeList ( )</a:t>
            </a:r>
            <a:r>
              <a:rPr sz="1400" spc="-1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{  PrintWriter out =</a:t>
            </a:r>
            <a:r>
              <a:rPr sz="1400" spc="-11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null;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50" dirty="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try</a:t>
            </a:r>
            <a:r>
              <a:rPr sz="1800" b="1" spc="-3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598170">
              <a:lnSpc>
                <a:spcPts val="1664"/>
              </a:lnSpc>
              <a:spcBef>
                <a:spcPts val="3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System.out.println(“Entering try</a:t>
            </a:r>
            <a:r>
              <a:rPr sz="1400" spc="-1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statement”);</a:t>
            </a:r>
            <a:endParaRPr sz="1400" dirty="0">
              <a:latin typeface="Consolas"/>
              <a:cs typeface="Consolas"/>
            </a:endParaRPr>
          </a:p>
          <a:p>
            <a:pPr marL="598170" marR="786765">
              <a:lnSpc>
                <a:spcPts val="1650"/>
              </a:lnSpc>
              <a:spcBef>
                <a:spcPts val="6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out = new PrintWriter(new</a:t>
            </a:r>
            <a:r>
              <a:rPr sz="1400" spc="-1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FileWriter(“OutFile.txt”));  for (int i = 0; i &lt; size;</a:t>
            </a:r>
            <a:r>
              <a:rPr sz="1400" spc="-1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i++)</a:t>
            </a:r>
            <a:endParaRPr sz="1400" dirty="0">
              <a:latin typeface="Consolas"/>
              <a:cs typeface="Consolas"/>
            </a:endParaRPr>
          </a:p>
          <a:p>
            <a:pPr marL="486409" algn="ctr">
              <a:lnSpc>
                <a:spcPts val="16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out.println (“At:“ + i + “ = “ +</a:t>
            </a:r>
            <a:r>
              <a:rPr sz="1400" spc="-1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vector.elementAt(i));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598170" marR="395605" indent="-293370">
              <a:lnSpc>
                <a:spcPct val="1014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} </a:t>
            </a: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(ArrayIndexOutOfBoundsException e) {  System.err.println(“Caught Exception: “ e.getMessage(</a:t>
            </a:r>
            <a:r>
              <a:rPr sz="1400" spc="-1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));</a:t>
            </a:r>
            <a:endParaRPr sz="1400" dirty="0">
              <a:latin typeface="Consolas"/>
              <a:cs typeface="Consolas"/>
            </a:endParaRPr>
          </a:p>
          <a:p>
            <a:pPr marL="305435">
              <a:lnSpc>
                <a:spcPts val="2115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} </a:t>
            </a: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(IOException e)</a:t>
            </a:r>
            <a:r>
              <a:rPr sz="1400" spc="-3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59817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System.err.println(“Caught IOException: “ + e.getMessage(</a:t>
            </a:r>
            <a:r>
              <a:rPr sz="1400" spc="-1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));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} </a:t>
            </a: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finally</a:t>
            </a:r>
            <a:r>
              <a:rPr sz="1800" b="1" spc="-3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567055" marR="1892300" indent="30480">
              <a:lnSpc>
                <a:spcPts val="1650"/>
              </a:lnSpc>
              <a:spcBef>
                <a:spcPts val="11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if (out ! = null) {  System.out.println(“Closing</a:t>
            </a:r>
            <a:r>
              <a:rPr sz="1400" spc="-10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PrintWriter”);  out.close (</a:t>
            </a:r>
            <a:r>
              <a:rPr sz="1400" spc="-1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 marL="598170">
              <a:lnSpc>
                <a:spcPts val="1585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} else</a:t>
            </a:r>
            <a:r>
              <a:rPr sz="1400" spc="-1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R="1031875" algn="ctr">
              <a:lnSpc>
                <a:spcPts val="165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System.out.println(“PrintWriter not</a:t>
            </a:r>
            <a:r>
              <a:rPr sz="1400" spc="-1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open:);</a:t>
            </a:r>
            <a:endParaRPr sz="1400" dirty="0">
              <a:latin typeface="Consolas"/>
              <a:cs typeface="Consolas"/>
            </a:endParaRPr>
          </a:p>
          <a:p>
            <a:pPr marL="598170">
              <a:lnSpc>
                <a:spcPts val="165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  <a:p>
            <a:pPr marL="305435">
              <a:lnSpc>
                <a:spcPts val="165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72207" y="6204637"/>
            <a:ext cx="138430" cy="87630"/>
          </a:xfrm>
          <a:custGeom>
            <a:avLst/>
            <a:gdLst/>
            <a:ahLst/>
            <a:cxnLst/>
            <a:rect l="l" t="t" r="r" b="b"/>
            <a:pathLst>
              <a:path w="138429" h="87629">
                <a:moveTo>
                  <a:pt x="138374" y="43749"/>
                </a:moveTo>
                <a:lnTo>
                  <a:pt x="0" y="87499"/>
                </a:lnTo>
                <a:lnTo>
                  <a:pt x="0" y="0"/>
                </a:lnTo>
                <a:lnTo>
                  <a:pt x="138374" y="43749"/>
                </a:lnTo>
                <a:close/>
              </a:path>
            </a:pathLst>
          </a:custGeom>
          <a:ln w="25399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77508" y="6032862"/>
            <a:ext cx="132715" cy="118110"/>
          </a:xfrm>
          <a:custGeom>
            <a:avLst/>
            <a:gdLst/>
            <a:ahLst/>
            <a:cxnLst/>
            <a:rect l="l" t="t" r="r" b="b"/>
            <a:pathLst>
              <a:path w="132715" h="118110">
                <a:moveTo>
                  <a:pt x="132624" y="0"/>
                </a:moveTo>
                <a:lnTo>
                  <a:pt x="69574" y="117899"/>
                </a:lnTo>
                <a:lnTo>
                  <a:pt x="0" y="56049"/>
                </a:lnTo>
                <a:lnTo>
                  <a:pt x="132624" y="0"/>
                </a:lnTo>
                <a:close/>
              </a:path>
            </a:pathLst>
          </a:custGeom>
          <a:ln w="25399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18483" y="5943587"/>
            <a:ext cx="98425" cy="123189"/>
          </a:xfrm>
          <a:custGeom>
            <a:avLst/>
            <a:gdLst/>
            <a:ahLst/>
            <a:cxnLst/>
            <a:rect l="l" t="t" r="r" b="b"/>
            <a:pathLst>
              <a:path w="98425" h="123189">
                <a:moveTo>
                  <a:pt x="49199" y="0"/>
                </a:moveTo>
                <a:lnTo>
                  <a:pt x="98399" y="122999"/>
                </a:lnTo>
                <a:lnTo>
                  <a:pt x="0" y="122999"/>
                </a:lnTo>
                <a:lnTo>
                  <a:pt x="49199" y="0"/>
                </a:lnTo>
                <a:close/>
              </a:path>
            </a:pathLst>
          </a:custGeom>
          <a:ln w="25399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25208" y="6032862"/>
            <a:ext cx="132715" cy="118110"/>
          </a:xfrm>
          <a:custGeom>
            <a:avLst/>
            <a:gdLst/>
            <a:ahLst/>
            <a:cxnLst/>
            <a:rect l="l" t="t" r="r" b="b"/>
            <a:pathLst>
              <a:path w="132715" h="118110">
                <a:moveTo>
                  <a:pt x="0" y="0"/>
                </a:moveTo>
                <a:lnTo>
                  <a:pt x="132649" y="56049"/>
                </a:lnTo>
                <a:lnTo>
                  <a:pt x="63074" y="1178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4783" y="6204637"/>
            <a:ext cx="138430" cy="87630"/>
          </a:xfrm>
          <a:custGeom>
            <a:avLst/>
            <a:gdLst/>
            <a:ahLst/>
            <a:cxnLst/>
            <a:rect l="l" t="t" r="r" b="b"/>
            <a:pathLst>
              <a:path w="138429" h="87629">
                <a:moveTo>
                  <a:pt x="0" y="43749"/>
                </a:moveTo>
                <a:lnTo>
                  <a:pt x="138374" y="0"/>
                </a:lnTo>
                <a:lnTo>
                  <a:pt x="138374" y="87499"/>
                </a:lnTo>
                <a:lnTo>
                  <a:pt x="0" y="43749"/>
                </a:lnTo>
                <a:close/>
              </a:path>
            </a:pathLst>
          </a:custGeom>
          <a:ln w="25399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25208" y="6346012"/>
            <a:ext cx="132715" cy="118110"/>
          </a:xfrm>
          <a:custGeom>
            <a:avLst/>
            <a:gdLst/>
            <a:ahLst/>
            <a:cxnLst/>
            <a:rect l="l" t="t" r="r" b="b"/>
            <a:pathLst>
              <a:path w="132715" h="118110">
                <a:moveTo>
                  <a:pt x="0" y="117874"/>
                </a:moveTo>
                <a:lnTo>
                  <a:pt x="63074" y="0"/>
                </a:lnTo>
                <a:lnTo>
                  <a:pt x="132649" y="61849"/>
                </a:lnTo>
                <a:lnTo>
                  <a:pt x="0" y="117874"/>
                </a:lnTo>
                <a:close/>
              </a:path>
            </a:pathLst>
          </a:custGeom>
          <a:ln w="25399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18483" y="6430186"/>
            <a:ext cx="98425" cy="123189"/>
          </a:xfrm>
          <a:custGeom>
            <a:avLst/>
            <a:gdLst/>
            <a:ahLst/>
            <a:cxnLst/>
            <a:rect l="l" t="t" r="r" b="b"/>
            <a:pathLst>
              <a:path w="98425" h="123190">
                <a:moveTo>
                  <a:pt x="49199" y="122999"/>
                </a:moveTo>
                <a:lnTo>
                  <a:pt x="0" y="0"/>
                </a:lnTo>
                <a:lnTo>
                  <a:pt x="98399" y="0"/>
                </a:lnTo>
                <a:lnTo>
                  <a:pt x="49199" y="122999"/>
                </a:lnTo>
                <a:close/>
              </a:path>
            </a:pathLst>
          </a:custGeom>
          <a:ln w="25399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77508" y="6346012"/>
            <a:ext cx="132715" cy="118110"/>
          </a:xfrm>
          <a:custGeom>
            <a:avLst/>
            <a:gdLst/>
            <a:ahLst/>
            <a:cxnLst/>
            <a:rect l="l" t="t" r="r" b="b"/>
            <a:pathLst>
              <a:path w="132715" h="118110">
                <a:moveTo>
                  <a:pt x="132624" y="117874"/>
                </a:moveTo>
                <a:lnTo>
                  <a:pt x="0" y="61849"/>
                </a:lnTo>
                <a:lnTo>
                  <a:pt x="69574" y="0"/>
                </a:lnTo>
                <a:lnTo>
                  <a:pt x="132624" y="117874"/>
                </a:lnTo>
                <a:close/>
              </a:path>
            </a:pathLst>
          </a:custGeom>
          <a:ln w="25399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6233" y="6095987"/>
            <a:ext cx="342900" cy="304800"/>
          </a:xfrm>
          <a:custGeom>
            <a:avLst/>
            <a:gdLst/>
            <a:ahLst/>
            <a:cxnLst/>
            <a:rect l="l" t="t" r="r" b="b"/>
            <a:pathLst>
              <a:path w="342900" h="304800">
                <a:moveTo>
                  <a:pt x="0" y="152399"/>
                </a:moveTo>
                <a:lnTo>
                  <a:pt x="6123" y="111883"/>
                </a:lnTo>
                <a:lnTo>
                  <a:pt x="23405" y="75477"/>
                </a:lnTo>
                <a:lnTo>
                  <a:pt x="50212" y="44634"/>
                </a:lnTo>
                <a:lnTo>
                  <a:pt x="84910" y="20805"/>
                </a:lnTo>
                <a:lnTo>
                  <a:pt x="125867" y="5443"/>
                </a:lnTo>
                <a:lnTo>
                  <a:pt x="171449" y="0"/>
                </a:lnTo>
                <a:lnTo>
                  <a:pt x="217031" y="5443"/>
                </a:lnTo>
                <a:lnTo>
                  <a:pt x="257988" y="20805"/>
                </a:lnTo>
                <a:lnTo>
                  <a:pt x="292686" y="44634"/>
                </a:lnTo>
                <a:lnTo>
                  <a:pt x="319493" y="75477"/>
                </a:lnTo>
                <a:lnTo>
                  <a:pt x="336775" y="111883"/>
                </a:lnTo>
                <a:lnTo>
                  <a:pt x="342899" y="152399"/>
                </a:lnTo>
                <a:lnTo>
                  <a:pt x="336775" y="192915"/>
                </a:lnTo>
                <a:lnTo>
                  <a:pt x="319493" y="229321"/>
                </a:lnTo>
                <a:lnTo>
                  <a:pt x="292686" y="260165"/>
                </a:lnTo>
                <a:lnTo>
                  <a:pt x="257988" y="283993"/>
                </a:lnTo>
                <a:lnTo>
                  <a:pt x="217031" y="299355"/>
                </a:lnTo>
                <a:lnTo>
                  <a:pt x="171449" y="304799"/>
                </a:lnTo>
                <a:lnTo>
                  <a:pt x="125867" y="299355"/>
                </a:lnTo>
                <a:lnTo>
                  <a:pt x="84910" y="283993"/>
                </a:lnTo>
                <a:lnTo>
                  <a:pt x="50212" y="260165"/>
                </a:lnTo>
                <a:lnTo>
                  <a:pt x="23405" y="229321"/>
                </a:lnTo>
                <a:lnTo>
                  <a:pt x="6123" y="192915"/>
                </a:lnTo>
                <a:lnTo>
                  <a:pt x="0" y="152399"/>
                </a:lnTo>
                <a:close/>
              </a:path>
            </a:pathLst>
          </a:custGeom>
          <a:ln w="25399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4" y="398778"/>
            <a:ext cx="8540751" cy="615553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Used to explicitly throw an Exception.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Checked or unchecked exception can be thrown using the 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chemeClr val="tx1"/>
                </a:solidFill>
                <a:latin typeface="+mj-lt"/>
                <a:cs typeface="Arial"/>
              </a:rPr>
              <a:t>The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throw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sz="2400" spc="-5" dirty="0" err="1" smtClean="0">
                <a:solidFill>
                  <a:schemeClr val="tx1"/>
                </a:solidFill>
                <a:latin typeface="+mj-lt"/>
                <a:cs typeface="Arial"/>
              </a:rPr>
              <a:t>atement</a:t>
            </a:r>
            <a:r>
              <a:rPr lang="en-US" sz="2400" spc="-5" dirty="0" smtClean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+mj-lt"/>
                <a:cs typeface="Arial"/>
              </a:rPr>
              <a:t>is used to create an exception object.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throw new exception;</a:t>
            </a:r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185761"/>
          </a:xfrm>
        </p:spPr>
        <p:txBody>
          <a:bodyPr/>
          <a:lstStyle/>
          <a:p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class</a:t>
            </a:r>
            <a:r>
              <a:rPr lang="en-US" sz="1600" dirty="0"/>
              <a:t> TestThrow1{  </a:t>
            </a:r>
          </a:p>
          <a:p>
            <a:r>
              <a:rPr lang="en-US" sz="1600" dirty="0"/>
              <a:t>   </a:t>
            </a:r>
            <a:r>
              <a:rPr lang="en-US" sz="1600" b="1" dirty="0"/>
              <a:t>static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validate(</a:t>
            </a:r>
            <a:r>
              <a:rPr lang="en-US" sz="1600" b="1" dirty="0" err="1"/>
              <a:t>int</a:t>
            </a:r>
            <a:r>
              <a:rPr lang="en-US" sz="1600" dirty="0"/>
              <a:t> age){  </a:t>
            </a:r>
          </a:p>
          <a:p>
            <a:r>
              <a:rPr lang="en-US" sz="1600" dirty="0"/>
              <a:t>     </a:t>
            </a:r>
            <a:r>
              <a:rPr lang="en-US" sz="1600" b="1" dirty="0"/>
              <a:t>if</a:t>
            </a:r>
            <a:r>
              <a:rPr lang="en-US" sz="1600" dirty="0"/>
              <a:t>(age&lt;18)  </a:t>
            </a:r>
          </a:p>
          <a:p>
            <a:r>
              <a:rPr lang="en-US" sz="1600" dirty="0"/>
              <a:t>      </a:t>
            </a:r>
            <a:r>
              <a:rPr lang="en-US" sz="1600" b="1" dirty="0"/>
              <a:t>throw</a:t>
            </a:r>
            <a:r>
              <a:rPr lang="en-US" sz="1600" dirty="0"/>
              <a:t> </a:t>
            </a:r>
            <a:r>
              <a:rPr lang="en-US" sz="1600" b="1" dirty="0"/>
              <a:t>new</a:t>
            </a:r>
            <a:r>
              <a:rPr lang="en-US" sz="1600" dirty="0"/>
              <a:t> </a:t>
            </a:r>
            <a:r>
              <a:rPr lang="en-US" sz="1600" dirty="0" err="1"/>
              <a:t>ArithmeticException</a:t>
            </a:r>
            <a:r>
              <a:rPr lang="en-US" sz="1600" dirty="0"/>
              <a:t>("not valid");  </a:t>
            </a:r>
          </a:p>
          <a:p>
            <a:r>
              <a:rPr lang="en-US" sz="1600" dirty="0"/>
              <a:t>     </a:t>
            </a:r>
            <a:r>
              <a:rPr lang="en-US" sz="1600" b="1" dirty="0"/>
              <a:t>else</a:t>
            </a:r>
            <a:r>
              <a:rPr lang="en-US" sz="1600" dirty="0"/>
              <a:t>  </a:t>
            </a:r>
          </a:p>
          <a:p>
            <a:r>
              <a:rPr lang="en-US" sz="1600" dirty="0"/>
              <a:t>      </a:t>
            </a:r>
            <a:r>
              <a:rPr lang="en-US" sz="1600" dirty="0" err="1"/>
              <a:t>System.out.println</a:t>
            </a:r>
            <a:r>
              <a:rPr lang="en-US" sz="1600" dirty="0"/>
              <a:t>("welcome to vote");  </a:t>
            </a:r>
          </a:p>
          <a:p>
            <a:r>
              <a:rPr lang="en-US" sz="1600" dirty="0"/>
              <a:t>   }  </a:t>
            </a:r>
          </a:p>
          <a:p>
            <a:r>
              <a:rPr lang="en-US" sz="1600" dirty="0"/>
              <a:t>   </a:t>
            </a:r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static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main(String </a:t>
            </a:r>
            <a:r>
              <a:rPr lang="en-US" sz="1600" dirty="0" err="1"/>
              <a:t>args</a:t>
            </a:r>
            <a:r>
              <a:rPr lang="en-US" sz="1600" dirty="0"/>
              <a:t>[]){  </a:t>
            </a:r>
          </a:p>
          <a:p>
            <a:r>
              <a:rPr lang="en-US" sz="1600" dirty="0"/>
              <a:t>      </a:t>
            </a:r>
            <a:r>
              <a:rPr lang="en-US" sz="1600" dirty="0">
                <a:solidFill>
                  <a:srgbClr val="FF0000"/>
                </a:solidFill>
              </a:rPr>
              <a:t>validate(13);  </a:t>
            </a:r>
          </a:p>
          <a:p>
            <a:r>
              <a:rPr lang="en-US" sz="1600" dirty="0"/>
              <a:t>      </a:t>
            </a:r>
            <a:r>
              <a:rPr lang="en-US" sz="1600" dirty="0" err="1"/>
              <a:t>System.out.println</a:t>
            </a:r>
            <a:r>
              <a:rPr lang="en-US" sz="1600" dirty="0"/>
              <a:t>("rest of the code...");  </a:t>
            </a:r>
          </a:p>
          <a:p>
            <a:r>
              <a:rPr lang="en-US" sz="1600" dirty="0"/>
              <a:t>  }  </a:t>
            </a:r>
          </a:p>
          <a:p>
            <a:r>
              <a:rPr lang="en-US" sz="1600" dirty="0"/>
              <a:t>} </a:t>
            </a:r>
          </a:p>
          <a:p>
            <a:endParaRPr lang="en-US" sz="1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5943600"/>
            <a:ext cx="6242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</a:t>
            </a:r>
          </a:p>
          <a:p>
            <a:r>
              <a:rPr lang="en-US" dirty="0" smtClean="0"/>
              <a:t>Exception in thread main </a:t>
            </a:r>
            <a:r>
              <a:rPr lang="en-US" dirty="0" err="1" smtClean="0"/>
              <a:t>java.lang.ArithmeticException:not</a:t>
            </a:r>
            <a:r>
              <a:rPr lang="en-US" dirty="0" smtClean="0"/>
              <a:t>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64592" y="6586206"/>
            <a:ext cx="17843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66FF"/>
                </a:solidFill>
                <a:latin typeface="Courier New"/>
                <a:cs typeface="Courier New"/>
              </a:rPr>
              <a:t>24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6817" y="6586206"/>
            <a:ext cx="406463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Jordan Anastasiade – Java Programming Language</a:t>
            </a:r>
            <a:r>
              <a:rPr sz="1000" b="1" spc="-100" dirty="0">
                <a:solidFill>
                  <a:srgbClr val="606BC8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Course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Specifying</a:t>
            </a:r>
            <a:r>
              <a:rPr spc="-50" dirty="0"/>
              <a:t> </a:t>
            </a:r>
            <a:r>
              <a:rPr spc="-5" dirty="0"/>
              <a:t>Exceptions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1673" y="1229746"/>
            <a:ext cx="8118475" cy="142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5600"/>
              </a:lnSpc>
            </a:pPr>
            <a:r>
              <a:rPr sz="2400" spc="-5" dirty="0">
                <a:latin typeface="Arial"/>
                <a:cs typeface="Arial"/>
              </a:rPr>
              <a:t>One can specify exceptions in the </a:t>
            </a:r>
            <a:r>
              <a:rPr sz="2400" u="sng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method definition</a:t>
            </a:r>
            <a:r>
              <a:rPr sz="2400" spc="-5" dirty="0">
                <a:latin typeface="Arial"/>
                <a:cs typeface="Arial"/>
              </a:rPr>
              <a:t> with the  keyword:</a:t>
            </a:r>
            <a:endParaRPr sz="24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45"/>
              </a:spcBef>
            </a:pP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3200" b="1" dirty="0" smtClean="0">
                <a:solidFill>
                  <a:srgbClr val="0000FF"/>
                </a:solidFill>
                <a:latin typeface="Consolas"/>
                <a:cs typeface="Consolas"/>
              </a:rPr>
              <a:t>hrows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 exception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673" y="3144684"/>
            <a:ext cx="8421370" cy="275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6294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b="1" dirty="0">
                <a:solidFill>
                  <a:srgbClr val="0000FF"/>
                </a:solidFill>
                <a:latin typeface="Consolas"/>
                <a:cs typeface="Consolas"/>
              </a:rPr>
              <a:t>throws</a:t>
            </a:r>
            <a:r>
              <a:rPr sz="2000" b="1" spc="-4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clause is composed of the throws keyword followed by a  comma-separated list of all the exceptions thrown by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method.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1800" spc="-5" dirty="0">
                <a:latin typeface="Arial"/>
                <a:cs typeface="Arial"/>
              </a:rPr>
              <a:t>Example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0000FF"/>
                </a:solidFill>
                <a:latin typeface="Consolas"/>
                <a:cs typeface="Consolas"/>
              </a:rPr>
              <a:t>public void writeList(...)throws</a:t>
            </a:r>
            <a:r>
              <a:rPr sz="2400" b="1" spc="-11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onsolas"/>
                <a:cs typeface="Consolas"/>
              </a:rPr>
              <a:t>IOException,</a:t>
            </a:r>
            <a:endParaRPr sz="2400">
              <a:latin typeface="Consolas"/>
              <a:cs typeface="Consolas"/>
            </a:endParaRPr>
          </a:p>
          <a:p>
            <a:pPr marL="3212465">
              <a:lnSpc>
                <a:spcPts val="2850"/>
              </a:lnSpc>
            </a:pPr>
            <a:r>
              <a:rPr sz="2400" b="1" dirty="0">
                <a:solidFill>
                  <a:srgbClr val="0000FF"/>
                </a:solidFill>
                <a:latin typeface="Consolas"/>
                <a:cs typeface="Consolas"/>
              </a:rPr>
              <a:t>ArrayIndexOutOfBoundsException{</a:t>
            </a:r>
            <a:endParaRPr sz="2400">
              <a:latin typeface="Consolas"/>
              <a:cs typeface="Consolas"/>
            </a:endParaRPr>
          </a:p>
          <a:p>
            <a:pPr marL="1016635">
              <a:lnSpc>
                <a:spcPts val="2850"/>
              </a:lnSpc>
            </a:pPr>
            <a:r>
              <a:rPr sz="2400" b="1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3" y="474977"/>
            <a:ext cx="5078730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The </a:t>
            </a:r>
            <a:r>
              <a:rPr dirty="0">
                <a:latin typeface="Consolas"/>
                <a:cs typeface="Consolas"/>
              </a:rPr>
              <a:t>Throwable</a:t>
            </a:r>
            <a:r>
              <a:rPr spc="-1160" dirty="0">
                <a:latin typeface="Consolas"/>
                <a:cs typeface="Consolas"/>
              </a:rPr>
              <a:t> </a:t>
            </a:r>
            <a:r>
              <a:rPr spc="-5" dirty="0"/>
              <a:t>Class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18459"/>
              </p:ext>
            </p:extLst>
          </p:nvPr>
        </p:nvGraphicFramePr>
        <p:xfrm>
          <a:off x="762000" y="1397000"/>
          <a:ext cx="7848600" cy="508423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24300"/>
                <a:gridCol w="3924300"/>
              </a:tblGrid>
              <a:tr h="8339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throw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throws</a:t>
                      </a:r>
                      <a:endParaRPr lang="en-US" dirty="0"/>
                    </a:p>
                  </a:txBody>
                  <a:tcPr/>
                </a:tc>
              </a:tr>
              <a:tr h="833967">
                <a:tc>
                  <a:txBody>
                    <a:bodyPr/>
                    <a:lstStyle/>
                    <a:p>
                      <a:r>
                        <a:rPr lang="en-US" dirty="0" smtClean="0"/>
                        <a:t>Used to explicitly throw exception.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 declare an</a:t>
                      </a:r>
                      <a:r>
                        <a:rPr lang="en-US" baseline="0" dirty="0" smtClean="0"/>
                        <a:t> exception.</a:t>
                      </a:r>
                      <a:endParaRPr lang="en-US" dirty="0"/>
                    </a:p>
                  </a:txBody>
                  <a:tcPr/>
                </a:tc>
              </a:tr>
              <a:tr h="833967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Checked exception cannot be propagated using throw only.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Checked exception can be propagated with throws.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33967">
                <a:tc>
                  <a:txBody>
                    <a:bodyPr/>
                    <a:lstStyle/>
                    <a:p>
                      <a:r>
                        <a:rPr lang="en-US" dirty="0" smtClean="0"/>
                        <a:t>Followed by an instance.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Followed by a class.</a:t>
                      </a:r>
                      <a:endParaRPr lang="en-US" dirty="0"/>
                    </a:p>
                  </a:txBody>
                  <a:tcPr/>
                </a:tc>
              </a:tr>
              <a:tr h="833967">
                <a:tc>
                  <a:txBody>
                    <a:bodyPr/>
                    <a:lstStyle/>
                    <a:p>
                      <a:r>
                        <a:rPr lang="en-US" dirty="0" smtClean="0"/>
                        <a:t>Used within the method.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with the method signature.</a:t>
                      </a:r>
                      <a:endParaRPr lang="en-US" dirty="0"/>
                    </a:p>
                  </a:txBody>
                  <a:tcPr/>
                </a:tc>
              </a:tr>
              <a:tr h="833967">
                <a:tc>
                  <a:txBody>
                    <a:bodyPr/>
                    <a:lstStyle/>
                    <a:p>
                      <a:r>
                        <a:rPr lang="en-US" dirty="0" smtClean="0"/>
                        <a:t>Cannot throw multiple exceptions.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declare multiple exceptions e.g.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method()throws </a:t>
                      </a:r>
                      <a:r>
                        <a:rPr lang="en-US" b="0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IOException,SQLException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4" y="398778"/>
            <a:ext cx="8540751" cy="61555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		finally	  finalize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886184"/>
              </p:ext>
            </p:extLst>
          </p:nvPr>
        </p:nvGraphicFramePr>
        <p:xfrm>
          <a:off x="304800" y="1397000"/>
          <a:ext cx="8686800" cy="35382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95600"/>
                <a:gridCol w="2895600"/>
                <a:gridCol w="2895600"/>
              </a:tblGrid>
              <a:tr h="977900">
                <a:tc>
                  <a:txBody>
                    <a:bodyPr/>
                    <a:lstStyle/>
                    <a:p>
                      <a:pPr algn="l"/>
                      <a:endParaRPr lang="en-US" b="0" dirty="0" smtClean="0"/>
                    </a:p>
                    <a:p>
                      <a:pPr algn="l"/>
                      <a:r>
                        <a:rPr lang="en-US" sz="3200" b="0" dirty="0" smtClean="0"/>
                        <a:t>Is a </a:t>
                      </a:r>
                      <a:r>
                        <a:rPr lang="en-US" sz="3200" dirty="0" smtClean="0"/>
                        <a:t>keyword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  <a:p>
                      <a:pPr algn="l"/>
                      <a:r>
                        <a:rPr lang="en-US" sz="3600" b="0" dirty="0" smtClean="0"/>
                        <a:t>Is a </a:t>
                      </a:r>
                      <a:r>
                        <a:rPr lang="en-US" sz="3600" dirty="0" smtClean="0"/>
                        <a:t>block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  <a:p>
                      <a:pPr algn="l"/>
                      <a:r>
                        <a:rPr lang="en-US" sz="3600" b="0" dirty="0" smtClean="0"/>
                        <a:t>Is a </a:t>
                      </a:r>
                      <a:r>
                        <a:rPr lang="en-US" sz="3600" dirty="0" smtClean="0"/>
                        <a:t>method</a:t>
                      </a:r>
                      <a:endParaRPr lang="en-US" sz="3600" dirty="0"/>
                    </a:p>
                  </a:txBody>
                  <a:tcPr/>
                </a:tc>
              </a:tr>
              <a:tr h="977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is used to apply restrictions on class, method and variable.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class can't be inherited.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method can't be overridden.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variable value can't be changed.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Finally is used to place important code, it will be executed whether exception is handled or not.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Finalize is used to perform clean up processing just before object is garbage collected.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45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999" y="1219197"/>
            <a:ext cx="8534400" cy="552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3437890">
              <a:lnSpc>
                <a:spcPct val="100000"/>
              </a:lnSpc>
              <a:spcBef>
                <a:spcPts val="860"/>
              </a:spcBef>
              <a:tabLst>
                <a:tab pos="8448040" algn="r"/>
              </a:tabLst>
            </a:pP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Jordan Anastasiade – Java Programming</a:t>
            </a:r>
            <a:r>
              <a:rPr sz="1000" b="1" spc="-30" dirty="0">
                <a:solidFill>
                  <a:srgbClr val="606BC8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Language</a:t>
            </a:r>
            <a:r>
              <a:rPr sz="1000" b="1" spc="-10" dirty="0">
                <a:solidFill>
                  <a:srgbClr val="606BC8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Course</a:t>
            </a:r>
            <a:r>
              <a:rPr sz="1000" dirty="0">
                <a:solidFill>
                  <a:srgbClr val="0066FF"/>
                </a:solidFill>
                <a:latin typeface="Times New Roman"/>
                <a:cs typeface="Times New Roman"/>
              </a:rPr>
              <a:t>	</a:t>
            </a:r>
            <a:r>
              <a:rPr sz="1000" b="1" dirty="0">
                <a:solidFill>
                  <a:srgbClr val="0066FF"/>
                </a:solidFill>
                <a:latin typeface="Courier New"/>
                <a:cs typeface="Courier New"/>
              </a:rPr>
              <a:t>23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4" y="398778"/>
            <a:ext cx="6558280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44675" algn="l"/>
              </a:tabLst>
            </a:pPr>
            <a:r>
              <a:rPr spc="-5" dirty="0"/>
              <a:t>Java</a:t>
            </a:r>
            <a:r>
              <a:rPr dirty="0"/>
              <a:t> </a:t>
            </a:r>
            <a:r>
              <a:rPr spc="-5" dirty="0"/>
              <a:t>8	</a:t>
            </a:r>
            <a:r>
              <a:rPr dirty="0">
                <a:latin typeface="Consolas"/>
                <a:cs typeface="Consolas"/>
              </a:rPr>
              <a:t>Try </a:t>
            </a:r>
            <a:r>
              <a:rPr spc="-5" dirty="0"/>
              <a:t>with</a:t>
            </a:r>
            <a:r>
              <a:rPr spc="-65" dirty="0"/>
              <a:t> </a:t>
            </a:r>
            <a:r>
              <a:rPr spc="-5" dirty="0"/>
              <a:t>resources</a:t>
            </a:r>
          </a:p>
        </p:txBody>
      </p:sp>
      <p:sp>
        <p:nvSpPr>
          <p:cNvPr id="4" name="object 4"/>
          <p:cNvSpPr/>
          <p:nvPr/>
        </p:nvSpPr>
        <p:spPr>
          <a:xfrm>
            <a:off x="380999" y="1219197"/>
            <a:ext cx="8534400" cy="5508625"/>
          </a:xfrm>
          <a:custGeom>
            <a:avLst/>
            <a:gdLst/>
            <a:ahLst/>
            <a:cxnLst/>
            <a:rect l="l" t="t" r="r" b="b"/>
            <a:pathLst>
              <a:path w="8534400" h="5508625">
                <a:moveTo>
                  <a:pt x="0" y="0"/>
                </a:moveTo>
                <a:lnTo>
                  <a:pt x="8534382" y="0"/>
                </a:lnTo>
                <a:lnTo>
                  <a:pt x="8534382" y="5508588"/>
                </a:lnTo>
                <a:lnTo>
                  <a:pt x="0" y="55085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4024" y="1454654"/>
            <a:ext cx="56299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Old exception handling with try and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finally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590" marR="5080" indent="-390525">
              <a:lnSpc>
                <a:spcPts val="1650"/>
              </a:lnSpc>
            </a:pPr>
            <a:r>
              <a:rPr dirty="0"/>
              <a:t>static String readFirstLineFromFileWithFinallyBlock(String path) throws IOException</a:t>
            </a:r>
            <a:r>
              <a:rPr spc="-130" dirty="0"/>
              <a:t> </a:t>
            </a:r>
            <a:r>
              <a:rPr dirty="0"/>
              <a:t>{  BufferedReader br = new BufferedReader(new</a:t>
            </a:r>
            <a:r>
              <a:rPr spc="-125" dirty="0"/>
              <a:t> </a:t>
            </a:r>
            <a:r>
              <a:rPr dirty="0"/>
              <a:t>FileReader(path));</a:t>
            </a:r>
          </a:p>
          <a:p>
            <a:pPr marL="402590">
              <a:lnSpc>
                <a:spcPts val="1585"/>
              </a:lnSpc>
            </a:pPr>
            <a:r>
              <a:rPr dirty="0"/>
              <a:t>try</a:t>
            </a:r>
            <a:r>
              <a:rPr spc="-105" dirty="0"/>
              <a:t> </a:t>
            </a:r>
            <a:r>
              <a:rPr dirty="0"/>
              <a:t>{</a:t>
            </a:r>
          </a:p>
          <a:p>
            <a:pPr marL="793115">
              <a:lnSpc>
                <a:spcPts val="1650"/>
              </a:lnSpc>
            </a:pPr>
            <a:r>
              <a:rPr dirty="0"/>
              <a:t>return</a:t>
            </a:r>
            <a:r>
              <a:rPr spc="-105" dirty="0"/>
              <a:t> </a:t>
            </a:r>
            <a:r>
              <a:rPr dirty="0"/>
              <a:t>br.readLine();</a:t>
            </a:r>
          </a:p>
          <a:p>
            <a:pPr marL="402590">
              <a:lnSpc>
                <a:spcPts val="1650"/>
              </a:lnSpc>
            </a:pPr>
            <a:r>
              <a:rPr dirty="0"/>
              <a:t>} finally</a:t>
            </a:r>
            <a:r>
              <a:rPr spc="-110" dirty="0"/>
              <a:t> </a:t>
            </a:r>
            <a:r>
              <a:rPr dirty="0"/>
              <a:t>{</a:t>
            </a:r>
          </a:p>
          <a:p>
            <a:pPr marL="793115">
              <a:lnSpc>
                <a:spcPts val="1650"/>
              </a:lnSpc>
            </a:pPr>
            <a:r>
              <a:rPr dirty="0"/>
              <a:t>if (br != null)</a:t>
            </a:r>
            <a:r>
              <a:rPr spc="-120" dirty="0"/>
              <a:t> </a:t>
            </a:r>
            <a:r>
              <a:rPr dirty="0"/>
              <a:t>br.close();</a:t>
            </a:r>
          </a:p>
          <a:p>
            <a:pPr marL="402590">
              <a:lnSpc>
                <a:spcPts val="1650"/>
              </a:lnSpc>
            </a:pPr>
            <a:r>
              <a:rPr dirty="0"/>
              <a:t>}</a:t>
            </a:r>
          </a:p>
          <a:p>
            <a:pPr marL="12700">
              <a:lnSpc>
                <a:spcPts val="1664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85640" algn="l"/>
              </a:tabLst>
            </a:pP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New exception handling</a:t>
            </a:r>
            <a:r>
              <a:rPr sz="24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Java</a:t>
            </a:r>
            <a:r>
              <a:rPr sz="240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8:	</a:t>
            </a:r>
            <a:r>
              <a:rPr sz="2400" b="1" spc="-5" dirty="0">
                <a:solidFill>
                  <a:srgbClr val="000000"/>
                </a:solidFill>
                <a:latin typeface="Arial"/>
                <a:cs typeface="Arial"/>
              </a:rPr>
              <a:t>try with</a:t>
            </a:r>
            <a:r>
              <a:rPr sz="2400" b="1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/>
              <a:t>static String readFirstLineFromFileWithFinallyBlock(String path) throws IOException</a:t>
            </a:r>
            <a:r>
              <a:rPr spc="-130" dirty="0"/>
              <a:t> </a:t>
            </a:r>
            <a:r>
              <a:rPr dirty="0"/>
              <a:t>{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dirty="0"/>
          </a:p>
          <a:p>
            <a:pPr marL="403225">
              <a:lnSpc>
                <a:spcPts val="1664"/>
              </a:lnSpc>
            </a:pPr>
            <a:r>
              <a:rPr b="1" dirty="0">
                <a:latin typeface="Consolas"/>
                <a:cs typeface="Consolas"/>
              </a:rPr>
              <a:t>try (BufferedReader br = new BufferedReader(new FileReader(path)))</a:t>
            </a:r>
            <a:r>
              <a:rPr b="1" spc="-135" dirty="0">
                <a:latin typeface="Consolas"/>
                <a:cs typeface="Consolas"/>
              </a:rPr>
              <a:t> </a:t>
            </a:r>
            <a:r>
              <a:rPr b="1" dirty="0">
                <a:latin typeface="Consolas"/>
                <a:cs typeface="Consolas"/>
              </a:rPr>
              <a:t>{</a:t>
            </a:r>
          </a:p>
          <a:p>
            <a:pPr marL="1183640">
              <a:lnSpc>
                <a:spcPts val="1650"/>
              </a:lnSpc>
            </a:pPr>
            <a:r>
              <a:rPr dirty="0"/>
              <a:t>return</a:t>
            </a:r>
            <a:r>
              <a:rPr spc="-105" dirty="0"/>
              <a:t> </a:t>
            </a:r>
            <a:r>
              <a:rPr dirty="0"/>
              <a:t>br.readLine();</a:t>
            </a:r>
          </a:p>
          <a:p>
            <a:pPr marL="402590">
              <a:lnSpc>
                <a:spcPts val="1650"/>
              </a:lnSpc>
            </a:pPr>
            <a:r>
              <a:rPr dirty="0"/>
              <a:t>}</a:t>
            </a:r>
          </a:p>
          <a:p>
            <a:pPr marL="12700">
              <a:lnSpc>
                <a:spcPts val="1664"/>
              </a:lnSpc>
            </a:pPr>
            <a:r>
              <a:rPr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30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487" y="1321304"/>
            <a:ext cx="787209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755">
              <a:lnSpc>
                <a:spcPct val="100000"/>
              </a:lnSpc>
            </a:pPr>
            <a:r>
              <a:rPr sz="2400" b="1" spc="-5" dirty="0">
                <a:latin typeface="Century Gothic"/>
                <a:cs typeface="Century Gothic"/>
              </a:rPr>
              <a:t>After completion of this lesson you</a:t>
            </a:r>
            <a:r>
              <a:rPr sz="2400" b="1" spc="3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should: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Times New Roman"/>
              <a:cs typeface="Times New Roman"/>
            </a:endParaRPr>
          </a:p>
          <a:p>
            <a:pPr marL="457200" marR="5080" indent="-444500">
              <a:lnSpc>
                <a:spcPct val="100499"/>
              </a:lnSpc>
              <a:buAutoNum type="arabicPeriod"/>
              <a:tabLst>
                <a:tab pos="457200" algn="l"/>
                <a:tab pos="457834" algn="l"/>
              </a:tabLst>
            </a:pPr>
            <a:r>
              <a:rPr sz="2400" spc="-5" dirty="0">
                <a:latin typeface="Arial"/>
                <a:cs typeface="Arial"/>
              </a:rPr>
              <a:t>Write programs using </a:t>
            </a:r>
            <a:r>
              <a:rPr sz="2400" b="1" dirty="0">
                <a:solidFill>
                  <a:srgbClr val="0000CC"/>
                </a:solidFill>
                <a:latin typeface="Consolas"/>
                <a:cs typeface="Consolas"/>
              </a:rPr>
              <a:t>java.lang.Exception</a:t>
            </a:r>
            <a:r>
              <a:rPr sz="2400" b="1" spc="-62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latin typeface="Arial"/>
                <a:cs typeface="Arial"/>
              </a:rPr>
              <a:t>package  and your defined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exceptions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eriod"/>
            </a:pPr>
            <a:endParaRPr sz="3300">
              <a:latin typeface="Times New Roman"/>
              <a:cs typeface="Times New Roman"/>
            </a:endParaRPr>
          </a:p>
          <a:p>
            <a:pPr marL="541655" indent="-528955">
              <a:lnSpc>
                <a:spcPct val="100000"/>
              </a:lnSpc>
              <a:buAutoNum type="arabicPeriod"/>
              <a:tabLst>
                <a:tab pos="541655" algn="l"/>
                <a:tab pos="542290" algn="l"/>
              </a:tabLst>
            </a:pPr>
            <a:r>
              <a:rPr sz="2400" spc="-5" dirty="0">
                <a:latin typeface="Arial"/>
                <a:cs typeface="Arial"/>
              </a:rPr>
              <a:t>Apply the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principal:</a:t>
            </a:r>
            <a:endParaRPr sz="2400">
              <a:latin typeface="Arial"/>
              <a:cs typeface="Arial"/>
            </a:endParaRPr>
          </a:p>
          <a:p>
            <a:pPr marL="1028700">
              <a:lnSpc>
                <a:spcPct val="100000"/>
              </a:lnSpc>
              <a:spcBef>
                <a:spcPts val="495"/>
              </a:spcBef>
            </a:pPr>
            <a:r>
              <a:rPr sz="2400" b="1" spc="-5" dirty="0">
                <a:latin typeface="Century Gothic"/>
                <a:cs typeface="Century Gothic"/>
              </a:rPr>
              <a:t>If anything can go wrong, it</a:t>
            </a:r>
            <a:r>
              <a:rPr sz="2400" b="1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will.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793" y="4343391"/>
            <a:ext cx="3200393" cy="2057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7870">
              <a:lnSpc>
                <a:spcPct val="100000"/>
              </a:lnSpc>
            </a:pPr>
            <a:r>
              <a:rPr spc="-5" dirty="0"/>
              <a:t>What is an</a:t>
            </a:r>
            <a:r>
              <a:rPr spc="-50" dirty="0"/>
              <a:t> </a:t>
            </a:r>
            <a:r>
              <a:rPr spc="-5" dirty="0"/>
              <a:t>exception?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797" y="1676396"/>
            <a:ext cx="7620000" cy="4894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395" y="3124193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0" y="0"/>
                </a:moveTo>
                <a:lnTo>
                  <a:pt x="14830" y="499"/>
                </a:lnTo>
                <a:lnTo>
                  <a:pt x="26940" y="1862"/>
                </a:lnTo>
                <a:lnTo>
                  <a:pt x="35105" y="3881"/>
                </a:lnTo>
                <a:lnTo>
                  <a:pt x="38099" y="6349"/>
                </a:lnTo>
                <a:lnTo>
                  <a:pt x="38099" y="298449"/>
                </a:lnTo>
                <a:lnTo>
                  <a:pt x="41093" y="300918"/>
                </a:lnTo>
                <a:lnTo>
                  <a:pt x="49258" y="302936"/>
                </a:lnTo>
                <a:lnTo>
                  <a:pt x="61369" y="304299"/>
                </a:lnTo>
                <a:lnTo>
                  <a:pt x="76199" y="304799"/>
                </a:lnTo>
                <a:lnTo>
                  <a:pt x="61369" y="305299"/>
                </a:lnTo>
                <a:lnTo>
                  <a:pt x="49258" y="306661"/>
                </a:lnTo>
                <a:lnTo>
                  <a:pt x="41093" y="308680"/>
                </a:lnTo>
                <a:lnTo>
                  <a:pt x="38099" y="311149"/>
                </a:lnTo>
                <a:lnTo>
                  <a:pt x="38099" y="603248"/>
                </a:lnTo>
                <a:lnTo>
                  <a:pt x="35105" y="605717"/>
                </a:lnTo>
                <a:lnTo>
                  <a:pt x="26940" y="607736"/>
                </a:lnTo>
                <a:lnTo>
                  <a:pt x="14830" y="609098"/>
                </a:lnTo>
                <a:lnTo>
                  <a:pt x="0" y="60959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797" y="1676396"/>
            <a:ext cx="7620000" cy="4894580"/>
          </a:xfrm>
          <a:custGeom>
            <a:avLst/>
            <a:gdLst/>
            <a:ahLst/>
            <a:cxnLst/>
            <a:rect l="l" t="t" r="r" b="b"/>
            <a:pathLst>
              <a:path w="7620000" h="4894580">
                <a:moveTo>
                  <a:pt x="0" y="0"/>
                </a:moveTo>
                <a:lnTo>
                  <a:pt x="7619984" y="0"/>
                </a:lnTo>
                <a:lnTo>
                  <a:pt x="7619984" y="4894240"/>
                </a:lnTo>
                <a:lnTo>
                  <a:pt x="0" y="4894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5513" y="1717543"/>
            <a:ext cx="7353934" cy="410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" marR="224790" indent="-301625">
              <a:lnSpc>
                <a:spcPts val="2850"/>
              </a:lnSpc>
              <a:buFont typeface="Arial"/>
              <a:buChar char="•"/>
              <a:tabLst>
                <a:tab pos="314325" algn="l"/>
                <a:tab pos="314960" algn="l"/>
                <a:tab pos="534670" algn="l"/>
                <a:tab pos="1972945" algn="l"/>
              </a:tabLst>
            </a:pPr>
            <a:r>
              <a:rPr lang="en-US" sz="2400" b="1" u="sng" spc="-5" dirty="0" smtClean="0">
                <a:latin typeface="Arial"/>
                <a:cs typeface="Arial"/>
              </a:rPr>
              <a:t>Definition</a:t>
            </a:r>
            <a:r>
              <a:rPr lang="en-US" sz="2400" spc="-5" dirty="0" smtClean="0">
                <a:latin typeface="Arial"/>
                <a:cs typeface="Arial"/>
              </a:rPr>
              <a:t>:</a:t>
            </a:r>
            <a:r>
              <a:rPr sz="2400" spc="-5" dirty="0">
                <a:latin typeface="Arial"/>
                <a:cs typeface="Arial"/>
              </a:rPr>
              <a:t>	An exception is an event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occurs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during the execution of a program that disrupts the  normal flow of instruction.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314325" marR="5080" indent="-301625">
              <a:lnSpc>
                <a:spcPts val="2850"/>
              </a:lnSpc>
              <a:buFont typeface="Arial"/>
              <a:buChar char="•"/>
              <a:tabLst>
                <a:tab pos="314325" algn="l"/>
                <a:tab pos="314960" algn="l"/>
                <a:tab pos="517525" algn="l"/>
                <a:tab pos="1990725" algn="l"/>
              </a:tabLst>
            </a:pPr>
            <a:r>
              <a:rPr lang="en-US" sz="2400" b="1" u="sng" spc="-5" dirty="0" smtClean="0">
                <a:latin typeface="Arial"/>
                <a:cs typeface="Arial"/>
              </a:rPr>
              <a:t>Examples</a:t>
            </a:r>
            <a:r>
              <a:rPr lang="en-US" sz="2400" spc="-5" dirty="0" smtClean="0">
                <a:latin typeface="Arial"/>
                <a:cs typeface="Arial"/>
              </a:rPr>
              <a:t>:</a:t>
            </a:r>
            <a:r>
              <a:rPr sz="2400" spc="-5" dirty="0">
                <a:latin typeface="Arial"/>
                <a:cs typeface="Arial"/>
              </a:rPr>
              <a:t>	Serious hardware errors, such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 hard disk crash, to simple programming errors, such  as trying to </a:t>
            </a:r>
            <a:r>
              <a:rPr sz="2400" dirty="0">
                <a:latin typeface="Arial"/>
                <a:cs typeface="Arial"/>
              </a:rPr>
              <a:t>access </a:t>
            </a:r>
            <a:r>
              <a:rPr sz="2400" spc="-5" dirty="0">
                <a:latin typeface="Arial"/>
                <a:cs typeface="Arial"/>
              </a:rPr>
              <a:t>an out-of-bounds array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314325" marR="716280" indent="-301625">
              <a:lnSpc>
                <a:spcPts val="2850"/>
              </a:lnSpc>
              <a:buFont typeface="Arial"/>
              <a:buChar char="•"/>
              <a:tabLst>
                <a:tab pos="314325" algn="l"/>
                <a:tab pos="314960" algn="l"/>
                <a:tab pos="2515235" algn="l"/>
              </a:tabLst>
            </a:pPr>
            <a:r>
              <a:rPr lang="en-US" sz="2400" b="1" u="sng" dirty="0" smtClean="0">
                <a:latin typeface="Arial"/>
                <a:cs typeface="Arial"/>
              </a:rPr>
              <a:t>Java Solution</a:t>
            </a:r>
            <a:r>
              <a:rPr lang="en-US" sz="2400" dirty="0" smtClean="0">
                <a:latin typeface="Arial"/>
                <a:cs typeface="Arial"/>
              </a:rPr>
              <a:t>:</a:t>
            </a:r>
            <a:r>
              <a:rPr sz="2400" dirty="0" smtClean="0">
                <a:latin typeface="Arial"/>
                <a:cs typeface="Arial"/>
              </a:rPr>
              <a:t>	</a:t>
            </a:r>
            <a:r>
              <a:rPr sz="2400" spc="-5" dirty="0" smtClean="0">
                <a:latin typeface="Arial"/>
                <a:cs typeface="Arial"/>
              </a:rPr>
              <a:t>The Java method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creates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an  exception object and hands it off to the runtime  system.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533400"/>
            <a:ext cx="8540751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pc="-5" dirty="0"/>
              <a:t>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4" y="1600200"/>
            <a:ext cx="8408670" cy="4379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marR="615950" indent="-34290">
              <a:lnSpc>
                <a:spcPct val="104600"/>
              </a:lnSpc>
              <a:spcBef>
                <a:spcPts val="740"/>
              </a:spcBef>
            </a:pPr>
            <a:r>
              <a:rPr lang="en-US" sz="2400" b="1" u="sng" spc="-5" dirty="0" smtClean="0">
                <a:latin typeface="Arial"/>
                <a:cs typeface="Arial"/>
              </a:rPr>
              <a:t>Throwing an Exception</a:t>
            </a:r>
          </a:p>
          <a:p>
            <a:pPr marL="424180" marR="615950" indent="-34290">
              <a:lnSpc>
                <a:spcPct val="104600"/>
              </a:lnSpc>
              <a:spcBef>
                <a:spcPts val="740"/>
              </a:spcBef>
            </a:pPr>
            <a:r>
              <a:rPr sz="2000" spc="-5" dirty="0" smtClean="0">
                <a:latin typeface="Arial"/>
                <a:cs typeface="Arial"/>
              </a:rPr>
              <a:t>It happens when an error occurs the method creates an exception  object and hands it off to the runtime</a:t>
            </a:r>
            <a:r>
              <a:rPr sz="2000" spc="60" dirty="0" smtClean="0">
                <a:latin typeface="Arial"/>
                <a:cs typeface="Arial"/>
              </a:rPr>
              <a:t> </a:t>
            </a:r>
            <a:r>
              <a:rPr sz="2000" spc="-5" dirty="0" smtClean="0">
                <a:latin typeface="Arial"/>
                <a:cs typeface="Arial"/>
              </a:rPr>
              <a:t>system.</a:t>
            </a:r>
            <a:endParaRPr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424180" marR="5080" indent="-34290">
              <a:lnSpc>
                <a:spcPct val="104600"/>
              </a:lnSpc>
              <a:spcBef>
                <a:spcPts val="785"/>
              </a:spcBef>
            </a:pPr>
            <a:r>
              <a:rPr lang="en-US" sz="2400" b="1" u="sng" spc="-5" dirty="0" smtClean="0">
                <a:latin typeface="Arial"/>
                <a:cs typeface="Arial"/>
              </a:rPr>
              <a:t>Throwing Exception object</a:t>
            </a:r>
          </a:p>
          <a:p>
            <a:pPr marL="424180" marR="5080" indent="-34290">
              <a:lnSpc>
                <a:spcPct val="104600"/>
              </a:lnSpc>
              <a:spcBef>
                <a:spcPts val="785"/>
              </a:spcBef>
            </a:pPr>
            <a:r>
              <a:rPr sz="2000" spc="-5" dirty="0" smtClean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exception object contains information about the exception,  including its type and the state of the program when the error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occurred.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424180" marR="264795" indent="34925">
              <a:lnSpc>
                <a:spcPts val="2750"/>
              </a:lnSpc>
              <a:spcBef>
                <a:spcPts val="310"/>
              </a:spcBef>
            </a:pPr>
            <a:r>
              <a:rPr lang="en-US" sz="2400" b="1" u="sng" spc="-5" dirty="0" smtClean="0">
                <a:latin typeface="Arial"/>
                <a:cs typeface="Arial"/>
              </a:rPr>
              <a:t>Catching an Exception</a:t>
            </a:r>
          </a:p>
          <a:p>
            <a:pPr marL="424180" marR="264795" indent="34925">
              <a:lnSpc>
                <a:spcPts val="2750"/>
              </a:lnSpc>
              <a:spcBef>
                <a:spcPts val="310"/>
              </a:spcBef>
            </a:pPr>
            <a:r>
              <a:rPr sz="2000" spc="-5" dirty="0" smtClean="0">
                <a:latin typeface="Arial"/>
                <a:cs typeface="Arial"/>
              </a:rPr>
              <a:t>Searching </a:t>
            </a:r>
            <a:r>
              <a:rPr sz="2000" spc="-5" dirty="0">
                <a:latin typeface="Arial"/>
                <a:cs typeface="Arial"/>
              </a:rPr>
              <a:t>the the call stack until an appropriate exception handler is  found. The handler catches the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exception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589EA0E1-EE8D-408C-B37D-99E3C44F3C3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19150"/>
          </a:xfrm>
          <a:noFill/>
          <a:ln/>
        </p:spPr>
        <p:txBody>
          <a:bodyPr/>
          <a:lstStyle/>
          <a:p>
            <a:r>
              <a:rPr lang="en-US" altLang="en-US"/>
              <a:t>Exception Types</a:t>
            </a:r>
            <a:endParaRPr lang="en-US" altLang="en-US" b="1"/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9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925118"/>
              </p:ext>
            </p:extLst>
          </p:nvPr>
        </p:nvGraphicFramePr>
        <p:xfrm>
          <a:off x="152400" y="1371600"/>
          <a:ext cx="8839200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Picture" r:id="rId3" imgW="5608452" imgH="2853594" progId="Word.Picture.8">
                  <p:embed/>
                </p:oleObj>
              </mc:Choice>
              <mc:Fallback>
                <p:oleObj name="Picture" r:id="rId3" imgW="5608452" imgH="285359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71600"/>
                        <a:ext cx="8839200" cy="451008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87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0E232297-FA3F-407A-8581-AD0454384FB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19150"/>
          </a:xfrm>
          <a:noFill/>
          <a:ln/>
        </p:spPr>
        <p:txBody>
          <a:bodyPr/>
          <a:lstStyle/>
          <a:p>
            <a:r>
              <a:rPr lang="en-US" altLang="en-US"/>
              <a:t>System Errors</a:t>
            </a:r>
            <a:endParaRPr lang="en-US" altLang="en-US" b="1"/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0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954477"/>
              </p:ext>
            </p:extLst>
          </p:nvPr>
        </p:nvGraphicFramePr>
        <p:xfrm>
          <a:off x="304800" y="1371600"/>
          <a:ext cx="8839200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Picture" r:id="rId3" imgW="5608452" imgH="2853594" progId="Word.Picture.8">
                  <p:embed/>
                </p:oleObj>
              </mc:Choice>
              <mc:Fallback>
                <p:oleObj name="Picture" r:id="rId3" imgW="5608452" imgH="285359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8839200" cy="451008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2971800" y="4038600"/>
            <a:ext cx="3194050" cy="1828800"/>
          </a:xfrm>
          <a:prstGeom prst="rect">
            <a:avLst/>
          </a:prstGeom>
          <a:solidFill>
            <a:schemeClr val="accent1">
              <a:alpha val="19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0" y="4114800"/>
            <a:ext cx="2971800" cy="2047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i="1">
                <a:solidFill>
                  <a:schemeClr val="bg2"/>
                </a:solidFill>
                <a:cs typeface="Times New Roman" pitchFamily="18" charset="0"/>
              </a:rPr>
              <a:t>System errors</a:t>
            </a:r>
            <a:r>
              <a:rPr lang="en-US" altLang="en-US" sz="1600">
                <a:solidFill>
                  <a:schemeClr val="bg2"/>
                </a:solidFill>
                <a:cs typeface="Times New Roman" pitchFamily="18" charset="0"/>
              </a:rPr>
              <a:t> are thrown by JVM and represented in the </a:t>
            </a:r>
            <a:r>
              <a:rPr lang="en-US" altLang="en-US" sz="1600" u="sng">
                <a:solidFill>
                  <a:schemeClr val="bg2"/>
                </a:solidFill>
                <a:cs typeface="Times New Roman" pitchFamily="18" charset="0"/>
              </a:rPr>
              <a:t>Error</a:t>
            </a:r>
            <a:r>
              <a:rPr lang="en-US" altLang="en-US" sz="1600">
                <a:solidFill>
                  <a:schemeClr val="bg2"/>
                </a:solidFill>
                <a:cs typeface="Times New Roman" pitchFamily="18" charset="0"/>
              </a:rPr>
              <a:t> class. The </a:t>
            </a:r>
            <a:r>
              <a:rPr lang="en-US" altLang="en-US" sz="1600" u="sng">
                <a:solidFill>
                  <a:schemeClr val="bg2"/>
                </a:solidFill>
                <a:cs typeface="Times New Roman" pitchFamily="18" charset="0"/>
              </a:rPr>
              <a:t>Error</a:t>
            </a:r>
            <a:r>
              <a:rPr lang="en-US" altLang="en-US" sz="1600">
                <a:solidFill>
                  <a:schemeClr val="bg2"/>
                </a:solidFill>
                <a:cs typeface="Times New Roman" pitchFamily="18" charset="0"/>
              </a:rPr>
              <a:t> class describes internal system errors. Such errors rarely occur. If one does, there is little you can do beyond notifying the user and trying to terminate the program gracefully.</a:t>
            </a:r>
            <a:r>
              <a:rPr lang="en-US" altLang="en-US" sz="1600">
                <a:cs typeface="Times New Roman" pitchFamily="18" charset="0"/>
              </a:rPr>
              <a:t> 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3010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7" grpId="0" animBg="1"/>
      <p:bldP spid="31027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F2668BCE-8434-4E5A-9804-1C8F44ABA29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19150"/>
          </a:xfrm>
          <a:noFill/>
          <a:ln/>
        </p:spPr>
        <p:txBody>
          <a:bodyPr/>
          <a:lstStyle/>
          <a:p>
            <a:r>
              <a:rPr lang="en-US" altLang="en-US"/>
              <a:t>Exceptions</a:t>
            </a:r>
            <a:endParaRPr lang="en-US" altLang="en-US" b="1"/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1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49838"/>
              </p:ext>
            </p:extLst>
          </p:nvPr>
        </p:nvGraphicFramePr>
        <p:xfrm>
          <a:off x="152400" y="1371600"/>
          <a:ext cx="8839200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Picture" r:id="rId3" imgW="5608452" imgH="2853594" progId="Word.Picture.8">
                  <p:embed/>
                </p:oleObj>
              </mc:Choice>
              <mc:Fallback>
                <p:oleObj name="Picture" r:id="rId3" imgW="5608452" imgH="285359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71600"/>
                        <a:ext cx="8839200" cy="451008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1" name="Text Box 5"/>
          <p:cNvSpPr txBox="1">
            <a:spLocks noChangeArrowheads="1"/>
          </p:cNvSpPr>
          <p:nvPr/>
        </p:nvSpPr>
        <p:spPr bwMode="auto">
          <a:xfrm>
            <a:off x="0" y="1219200"/>
            <a:ext cx="2667000" cy="17399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u="sng">
                <a:solidFill>
                  <a:schemeClr val="bg2"/>
                </a:solidFill>
                <a:cs typeface="Times New Roman" pitchFamily="18" charset="0"/>
              </a:rPr>
              <a:t>Exception</a:t>
            </a:r>
            <a:r>
              <a:rPr lang="en-US" altLang="en-US" sz="1800">
                <a:solidFill>
                  <a:schemeClr val="bg2"/>
                </a:solidFill>
                <a:cs typeface="Times New Roman" pitchFamily="18" charset="0"/>
              </a:rPr>
              <a:t> describes errors caused by your program and external circumstances. These errors can be caught and handled by your program. </a:t>
            </a:r>
            <a:endParaRPr lang="en-US" altLang="en-US" sz="1800">
              <a:solidFill>
                <a:schemeClr val="bg2"/>
              </a:solidFill>
            </a:endParaRPr>
          </a:p>
        </p:txBody>
      </p:sp>
      <p:sp>
        <p:nvSpPr>
          <p:cNvPr id="311302" name="Rectangle 6"/>
          <p:cNvSpPr>
            <a:spLocks noChangeArrowheads="1"/>
          </p:cNvSpPr>
          <p:nvPr/>
        </p:nvSpPr>
        <p:spPr bwMode="auto">
          <a:xfrm>
            <a:off x="2743200" y="1447800"/>
            <a:ext cx="6172200" cy="2895600"/>
          </a:xfrm>
          <a:prstGeom prst="rect">
            <a:avLst/>
          </a:prstGeom>
          <a:solidFill>
            <a:schemeClr val="accent1">
              <a:alpha val="19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7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1" grpId="0" animBg="1" autoUpdateAnimBg="0"/>
      <p:bldP spid="31130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</TotalTime>
  <Words>1981</Words>
  <Application>Microsoft Office PowerPoint</Application>
  <PresentationFormat>On-screen Show (4:3)</PresentationFormat>
  <Paragraphs>610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Century Gothic</vt:lpstr>
      <vt:lpstr>Consolas</vt:lpstr>
      <vt:lpstr>Courier New</vt:lpstr>
      <vt:lpstr>Times New Roman</vt:lpstr>
      <vt:lpstr>Office Theme</vt:lpstr>
      <vt:lpstr>Picture</vt:lpstr>
      <vt:lpstr>JAC444 - Lecture 4</vt:lpstr>
      <vt:lpstr>Objectives</vt:lpstr>
      <vt:lpstr>Exceptions</vt:lpstr>
      <vt:lpstr>Motivation</vt:lpstr>
      <vt:lpstr>What is an exception?</vt:lpstr>
      <vt:lpstr>Definitions</vt:lpstr>
      <vt:lpstr>Exception Types</vt:lpstr>
      <vt:lpstr>System Errors</vt:lpstr>
      <vt:lpstr>Exceptions</vt:lpstr>
      <vt:lpstr>Runtime Exceptions</vt:lpstr>
      <vt:lpstr>Advantages of Exceptions</vt:lpstr>
      <vt:lpstr>Error Handling Code</vt:lpstr>
      <vt:lpstr>Potential Errors</vt:lpstr>
      <vt:lpstr>Error Detection Code Solution</vt:lpstr>
      <vt:lpstr>Java Solution: Exception Handler</vt:lpstr>
      <vt:lpstr>Exception Hierarchy</vt:lpstr>
      <vt:lpstr>Exception Types</vt:lpstr>
      <vt:lpstr>ArrayException Example</vt:lpstr>
      <vt:lpstr>Types of Exceptions</vt:lpstr>
      <vt:lpstr>Checked Exceptions</vt:lpstr>
      <vt:lpstr>UnChecked Exceptions</vt:lpstr>
      <vt:lpstr>PowerPoint Presentation</vt:lpstr>
      <vt:lpstr>Exception Types</vt:lpstr>
      <vt:lpstr>Java Exception: Catch / Specify</vt:lpstr>
      <vt:lpstr>Java Solution: Catch or Specify</vt:lpstr>
      <vt:lpstr>Catch / Specify</vt:lpstr>
      <vt:lpstr>How to Write an Exception Handler</vt:lpstr>
      <vt:lpstr>How to Write an Exception Handler</vt:lpstr>
      <vt:lpstr>The try Block</vt:lpstr>
      <vt:lpstr>Example Try and Catch</vt:lpstr>
      <vt:lpstr>Internal working of Java try-catch </vt:lpstr>
      <vt:lpstr>The catch Block(s)</vt:lpstr>
      <vt:lpstr>Example catch Block(s)</vt:lpstr>
      <vt:lpstr>Rules for Multiple Catch</vt:lpstr>
      <vt:lpstr>Java Nested Try Blocks</vt:lpstr>
      <vt:lpstr>The finally Block</vt:lpstr>
      <vt:lpstr>PowerPoint Presentation</vt:lpstr>
      <vt:lpstr>PowerPoint Presentation</vt:lpstr>
      <vt:lpstr>PowerPoint Presentation</vt:lpstr>
      <vt:lpstr>Try, Catch, Finally Blocks</vt:lpstr>
      <vt:lpstr>throw keyword</vt:lpstr>
      <vt:lpstr>Specifying Exceptions</vt:lpstr>
      <vt:lpstr>The Throwable Class</vt:lpstr>
      <vt:lpstr>final  finally   finalize</vt:lpstr>
      <vt:lpstr>Java 8 Try with resources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JAC444 - Lecture 4</dc:title>
  <cp:lastModifiedBy>jongkuk lee</cp:lastModifiedBy>
  <cp:revision>39</cp:revision>
  <dcterms:created xsi:type="dcterms:W3CDTF">2017-09-26T15:50:53Z</dcterms:created>
  <dcterms:modified xsi:type="dcterms:W3CDTF">2017-09-29T16:15:22Z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2017-09-26T00:00:00Z</vt:filetime>
  </property>
</Properties>
</file>