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>
      <p:cViewPr>
        <p:scale>
          <a:sx n="100" d="100"/>
          <a:sy n="100" d="100"/>
        </p:scale>
        <p:origin x="70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5FAEB-99E5-4CE5-9784-3EAF3DAEDE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41AB-32B2-452F-BD76-B2C87F04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41AB-32B2-452F-BD76-B2C87F04F4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1003" y="1826699"/>
            <a:ext cx="4141993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98778"/>
            <a:ext cx="8083552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5513" y="1717543"/>
            <a:ext cx="7253605" cy="446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607172"/>
            <a:ext cx="40646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8075" y="6607172"/>
            <a:ext cx="1270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JAC444 </a:t>
            </a:r>
            <a:r>
              <a:rPr dirty="0"/>
              <a:t>- </a:t>
            </a:r>
            <a:r>
              <a:rPr spc="-5" dirty="0"/>
              <a:t>Lecture</a:t>
            </a:r>
            <a:r>
              <a:rPr spc="-55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8050" y="3798637"/>
            <a:ext cx="53848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000CC"/>
                </a:solidFill>
                <a:latin typeface="Arial"/>
                <a:cs typeface="Arial"/>
              </a:rPr>
              <a:t>Segment 2 </a:t>
            </a:r>
            <a:r>
              <a:rPr sz="3600" dirty="0">
                <a:solidFill>
                  <a:srgbClr val="0000CC"/>
                </a:solidFill>
                <a:latin typeface="Arial"/>
                <a:cs typeface="Arial"/>
              </a:rPr>
              <a:t>- </a:t>
            </a:r>
            <a:r>
              <a:rPr sz="3600" spc="-5" dirty="0">
                <a:solidFill>
                  <a:srgbClr val="0000CC"/>
                </a:solidFill>
                <a:latin typeface="Arial"/>
                <a:cs typeface="Arial"/>
              </a:rPr>
              <a:t>clone</a:t>
            </a:r>
            <a:r>
              <a:rPr sz="36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00CC"/>
                </a:solidFill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800600" y="2971800"/>
            <a:ext cx="4014819" cy="3276600"/>
          </a:xfrm>
          <a:prstGeom prst="rect">
            <a:avLst/>
          </a:prstGeom>
          <a:ln w="76200"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838200"/>
            <a:ext cx="5824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TestClone</a:t>
            </a:r>
            <a:r>
              <a:rPr lang="en-US" dirty="0" smtClean="0"/>
              <a:t>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House house1 = new House(1, 1750.50);</a:t>
            </a:r>
          </a:p>
          <a:p>
            <a:r>
              <a:rPr lang="en-US" dirty="0"/>
              <a:t>	</a:t>
            </a:r>
            <a:r>
              <a:rPr lang="en-US" dirty="0" smtClean="0"/>
              <a:t>	House house2 = </a:t>
            </a:r>
            <a:r>
              <a:rPr lang="en-US" dirty="0" smtClean="0">
                <a:solidFill>
                  <a:srgbClr val="FF0000"/>
                </a:solidFill>
              </a:rPr>
              <a:t>(House) </a:t>
            </a:r>
            <a:r>
              <a:rPr lang="en-US" dirty="0" smtClean="0"/>
              <a:t>house1.clone();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981" y="2971800"/>
            <a:ext cx="4091019" cy="3276600"/>
          </a:xfrm>
          <a:prstGeom prst="rect">
            <a:avLst/>
          </a:prstGeom>
          <a:ln w="76200"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1" y="2971800"/>
            <a:ext cx="833443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838200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Shallow Copy</a:t>
            </a:r>
            <a:endParaRPr lang="en-US" i="1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03272" y="1207532"/>
            <a:ext cx="29141" cy="175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26775" y="838200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Deep Copy</a:t>
            </a:r>
            <a:endParaRPr lang="en-US" i="1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8116264" y="1207532"/>
            <a:ext cx="0" cy="175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8318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clone()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CloneNotSupportedException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Perform a shallow copy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(House)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Deep copy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whenBuilt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houseClone.whenBuilt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whenBuilt.clone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6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clone()</a:t>
            </a:r>
            <a:r>
              <a:rPr spc="-65"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3" y="1321304"/>
            <a:ext cx="5858510" cy="465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entury Gothic"/>
                <a:cs typeface="Century Gothic"/>
              </a:rPr>
              <a:t>In this lesson you will be learning</a:t>
            </a:r>
            <a:r>
              <a:rPr sz="2400" b="1" spc="3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Object method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Cloneable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How to override the clone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Shallow versus deep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Copy constructor versus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pc="-5" dirty="0"/>
              <a:t>What is</a:t>
            </a:r>
            <a:r>
              <a:rPr spc="-65" dirty="0"/>
              <a:t> </a:t>
            </a:r>
            <a:r>
              <a:rPr spc="-5" dirty="0"/>
              <a:t>clone()?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797" y="1676396"/>
            <a:ext cx="7620000" cy="489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395" y="3124193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0" y="0"/>
                </a:moveTo>
                <a:lnTo>
                  <a:pt x="14830" y="499"/>
                </a:lnTo>
                <a:lnTo>
                  <a:pt x="26940" y="1862"/>
                </a:lnTo>
                <a:lnTo>
                  <a:pt x="35105" y="3881"/>
                </a:lnTo>
                <a:lnTo>
                  <a:pt x="38099" y="6349"/>
                </a:lnTo>
                <a:lnTo>
                  <a:pt x="38099" y="298449"/>
                </a:lnTo>
                <a:lnTo>
                  <a:pt x="41093" y="300918"/>
                </a:lnTo>
                <a:lnTo>
                  <a:pt x="49258" y="302936"/>
                </a:lnTo>
                <a:lnTo>
                  <a:pt x="61369" y="304299"/>
                </a:lnTo>
                <a:lnTo>
                  <a:pt x="76199" y="304799"/>
                </a:lnTo>
                <a:lnTo>
                  <a:pt x="61369" y="305299"/>
                </a:lnTo>
                <a:lnTo>
                  <a:pt x="49258" y="306661"/>
                </a:lnTo>
                <a:lnTo>
                  <a:pt x="41093" y="308680"/>
                </a:lnTo>
                <a:lnTo>
                  <a:pt x="38099" y="311149"/>
                </a:lnTo>
                <a:lnTo>
                  <a:pt x="38099" y="603248"/>
                </a:lnTo>
                <a:lnTo>
                  <a:pt x="35105" y="605717"/>
                </a:lnTo>
                <a:lnTo>
                  <a:pt x="26940" y="607736"/>
                </a:lnTo>
                <a:lnTo>
                  <a:pt x="14830" y="609098"/>
                </a:lnTo>
                <a:lnTo>
                  <a:pt x="0" y="6095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797" y="1676396"/>
            <a:ext cx="7620000" cy="4894580"/>
          </a:xfrm>
          <a:custGeom>
            <a:avLst/>
            <a:gdLst/>
            <a:ahLst/>
            <a:cxnLst/>
            <a:rect l="l" t="t" r="r" b="b"/>
            <a:pathLst>
              <a:path w="7620000" h="4894580">
                <a:moveTo>
                  <a:pt x="0" y="0"/>
                </a:moveTo>
                <a:lnTo>
                  <a:pt x="7619984" y="0"/>
                </a:lnTo>
                <a:lnTo>
                  <a:pt x="7619984" y="4894240"/>
                </a:lnTo>
                <a:lnTo>
                  <a:pt x="0" y="4894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7594" y="5690718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4">
                <a:moveTo>
                  <a:pt x="0" y="0"/>
                </a:moveTo>
                <a:lnTo>
                  <a:pt x="0" y="160524"/>
                </a:lnTo>
              </a:path>
            </a:pathLst>
          </a:custGeom>
          <a:ln w="3878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6987" y="5610147"/>
            <a:ext cx="4396740" cy="262890"/>
          </a:xfrm>
          <a:custGeom>
            <a:avLst/>
            <a:gdLst/>
            <a:ahLst/>
            <a:cxnLst/>
            <a:rect l="l" t="t" r="r" b="b"/>
            <a:pathLst>
              <a:path w="4396740" h="262889">
                <a:moveTo>
                  <a:pt x="0" y="0"/>
                </a:moveTo>
                <a:lnTo>
                  <a:pt x="4396302" y="0"/>
                </a:lnTo>
                <a:lnTo>
                  <a:pt x="4396302" y="262870"/>
                </a:lnTo>
                <a:lnTo>
                  <a:pt x="0" y="2628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0184" y="5898944"/>
            <a:ext cx="1398270" cy="262890"/>
          </a:xfrm>
          <a:custGeom>
            <a:avLst/>
            <a:gdLst/>
            <a:ahLst/>
            <a:cxnLst/>
            <a:rect l="l" t="t" r="r" b="b"/>
            <a:pathLst>
              <a:path w="1398270" h="262889">
                <a:moveTo>
                  <a:pt x="0" y="0"/>
                </a:moveTo>
                <a:lnTo>
                  <a:pt x="1397829" y="0"/>
                </a:lnTo>
                <a:lnTo>
                  <a:pt x="1397829" y="262870"/>
                </a:lnTo>
                <a:lnTo>
                  <a:pt x="0" y="2628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6433" y="5898944"/>
            <a:ext cx="1918970" cy="262890"/>
          </a:xfrm>
          <a:custGeom>
            <a:avLst/>
            <a:gdLst/>
            <a:ahLst/>
            <a:cxnLst/>
            <a:rect l="l" t="t" r="r" b="b"/>
            <a:pathLst>
              <a:path w="1918970" h="262889">
                <a:moveTo>
                  <a:pt x="0" y="0"/>
                </a:moveTo>
                <a:lnTo>
                  <a:pt x="1918655" y="0"/>
                </a:lnTo>
                <a:lnTo>
                  <a:pt x="1918655" y="262870"/>
                </a:lnTo>
                <a:lnTo>
                  <a:pt x="0" y="2628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185513" y="1717543"/>
            <a:ext cx="7253605" cy="4543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881380" indent="-301625">
              <a:lnSpc>
                <a:spcPts val="2850"/>
              </a:lnSpc>
              <a:buFont typeface="Arial"/>
              <a:buChar char="•"/>
              <a:tabLst>
                <a:tab pos="314325" algn="l"/>
                <a:tab pos="314960" algn="l"/>
                <a:tab pos="534670" algn="l"/>
                <a:tab pos="1973580" algn="l"/>
              </a:tabLst>
            </a:pPr>
            <a:r>
              <a:rPr b="1" u="heavy" spc="-1739" dirty="0">
                <a:latin typeface="Arial"/>
                <a:cs typeface="Arial"/>
              </a:rPr>
              <a:t>D</a:t>
            </a:r>
            <a:r>
              <a:rPr spc="-1739" dirty="0">
                <a:latin typeface="Times New Roman"/>
                <a:cs typeface="Times New Roman"/>
              </a:rPr>
              <a:t>		</a:t>
            </a:r>
            <a:r>
              <a:rPr b="1" u="heavy" spc="-5" dirty="0">
                <a:latin typeface="Arial"/>
                <a:cs typeface="Arial"/>
              </a:rPr>
              <a:t>efinition</a:t>
            </a:r>
            <a:r>
              <a:rPr spc="-5" dirty="0"/>
              <a:t>:	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clone()</a:t>
            </a:r>
            <a:r>
              <a:rPr spc="-6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pc="-5" dirty="0"/>
              <a:t>is a method in the</a:t>
            </a:r>
            <a:r>
              <a:rPr spc="-10" dirty="0"/>
              <a:t> </a:t>
            </a:r>
            <a:r>
              <a:rPr spc="-5" dirty="0"/>
              <a:t>Java </a:t>
            </a:r>
            <a:r>
              <a:rPr dirty="0"/>
              <a:t> </a:t>
            </a:r>
            <a:r>
              <a:rPr spc="-5" dirty="0"/>
              <a:t>programming language for object</a:t>
            </a:r>
            <a:r>
              <a:rPr spc="70" dirty="0"/>
              <a:t> </a:t>
            </a:r>
            <a:r>
              <a:rPr spc="-5" dirty="0"/>
              <a:t>duplication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314325" marR="5080" indent="-301625">
              <a:lnSpc>
                <a:spcPts val="2850"/>
              </a:lnSpc>
              <a:buFont typeface="Arial"/>
              <a:buChar char="•"/>
              <a:tabLst>
                <a:tab pos="314325" algn="l"/>
                <a:tab pos="314960" algn="l"/>
                <a:tab pos="517525" algn="l"/>
                <a:tab pos="1990725" algn="l"/>
              </a:tabLst>
            </a:pPr>
            <a:r>
              <a:rPr b="1" u="heavy" spc="-1605" dirty="0">
                <a:latin typeface="Arial"/>
                <a:cs typeface="Arial"/>
              </a:rPr>
              <a:t>E</a:t>
            </a:r>
            <a:r>
              <a:rPr spc="-1605" dirty="0">
                <a:latin typeface="Times New Roman"/>
                <a:cs typeface="Times New Roman"/>
              </a:rPr>
              <a:t>		</a:t>
            </a:r>
            <a:r>
              <a:rPr b="1" u="heavy" spc="-5" dirty="0">
                <a:latin typeface="Arial"/>
                <a:cs typeface="Arial"/>
              </a:rPr>
              <a:t>xamples</a:t>
            </a:r>
            <a:r>
              <a:rPr spc="-5" dirty="0"/>
              <a:t>:	the assignment operator</a:t>
            </a:r>
            <a:r>
              <a:rPr spc="30" dirty="0"/>
              <a:t> </a:t>
            </a:r>
            <a:r>
              <a:rPr spc="-5" dirty="0"/>
              <a:t>duplicates</a:t>
            </a:r>
            <a:r>
              <a:rPr spc="5" dirty="0"/>
              <a:t> </a:t>
            </a:r>
            <a:r>
              <a:rPr spc="-5" dirty="0"/>
              <a:t>the  reference, not the</a:t>
            </a:r>
            <a:r>
              <a:rPr spc="-10" dirty="0"/>
              <a:t> </a:t>
            </a:r>
            <a:r>
              <a:rPr spc="-5" dirty="0"/>
              <a:t>object</a:t>
            </a:r>
          </a:p>
          <a:p>
            <a:pPr marL="881380" marR="1463040">
              <a:lnSpc>
                <a:spcPct val="105300"/>
              </a:lnSpc>
              <a:spcBef>
                <a:spcPts val="365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Student s1 = new Student(“John”,</a:t>
            </a:r>
            <a:r>
              <a:rPr sz="1800" spc="-1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3.5f);  Student s2 =</a:t>
            </a:r>
            <a:r>
              <a:rPr sz="1800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s1;</a:t>
            </a:r>
            <a:endParaRPr sz="1800" dirty="0">
              <a:latin typeface="Consolas"/>
              <a:cs typeface="Consolas"/>
            </a:endParaRPr>
          </a:p>
          <a:p>
            <a:pPr marL="1338580">
              <a:lnSpc>
                <a:spcPct val="100000"/>
              </a:lnSpc>
              <a:spcBef>
                <a:spcPts val="590"/>
              </a:spcBef>
            </a:pPr>
            <a:r>
              <a:rPr sz="1800" spc="-5" dirty="0"/>
              <a:t>s1 and s2 are two references to the same</a:t>
            </a:r>
            <a:r>
              <a:rPr sz="1800" spc="70" dirty="0"/>
              <a:t> </a:t>
            </a:r>
            <a:r>
              <a:rPr sz="1800" spc="-5" dirty="0"/>
              <a:t>object</a:t>
            </a:r>
            <a:endParaRPr sz="18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marR="879475" indent="-342900">
              <a:lnSpc>
                <a:spcPts val="2850"/>
              </a:lnSpc>
              <a:buFont typeface="Arial" panose="020B0604020202020204" pitchFamily="34" charset="0"/>
              <a:buChar char="•"/>
              <a:tabLst>
                <a:tab pos="314325" algn="l"/>
                <a:tab pos="314960" algn="l"/>
                <a:tab pos="2515235" algn="l"/>
              </a:tabLst>
            </a:pPr>
            <a:r>
              <a:rPr lang="en-US" b="1" u="sng" spc="-5" dirty="0" smtClean="0"/>
              <a:t>Java Solution</a:t>
            </a:r>
            <a:r>
              <a:rPr lang="en-US" spc="-5" dirty="0" smtClean="0"/>
              <a:t>: T</a:t>
            </a:r>
            <a:r>
              <a:rPr spc="-5" dirty="0" smtClean="0"/>
              <a:t>he </a:t>
            </a:r>
            <a:r>
              <a:rPr spc="-5" dirty="0"/>
              <a:t>Object</a:t>
            </a:r>
            <a:r>
              <a:rPr spc="-10" dirty="0"/>
              <a:t>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clone()</a:t>
            </a:r>
            <a:r>
              <a:rPr spc="-6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pc="-5" dirty="0"/>
              <a:t>method  creates a copy of an object.</a:t>
            </a:r>
          </a:p>
          <a:p>
            <a:pPr marL="314325" marR="110489" indent="-301625">
              <a:lnSpc>
                <a:spcPct val="105300"/>
              </a:lnSpc>
              <a:spcBef>
                <a:spcPts val="365"/>
              </a:spcBef>
              <a:buClr>
                <a:srgbClr val="000000"/>
              </a:buClr>
              <a:buSzPct val="133333"/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java.lang.Cloneable</a:t>
            </a:r>
            <a:r>
              <a:rPr sz="1800" spc="-6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45454"/>
                </a:solidFill>
              </a:rPr>
              <a:t>interface must be implemented by the class  whose object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clone</a:t>
            </a:r>
            <a:r>
              <a:rPr sz="1800" spc="-4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45454"/>
                </a:solidFill>
              </a:rPr>
              <a:t>we want to create.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Subtleties of clone()</a:t>
            </a:r>
            <a:r>
              <a:rPr spc="-30"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687" y="1999295"/>
            <a:ext cx="8192134" cy="3589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clone()</a:t>
            </a:r>
            <a:r>
              <a:rPr sz="3000" spc="-81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Arial"/>
                <a:cs typeface="Arial"/>
              </a:rPr>
              <a:t>method is protected in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Object</a:t>
            </a:r>
            <a:r>
              <a:rPr sz="3000" spc="-81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Arial"/>
                <a:cs typeface="Arial"/>
              </a:rPr>
              <a:t>class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95300" marR="1057910" indent="-482600">
              <a:lnSpc>
                <a:spcPts val="2600"/>
              </a:lnSpc>
              <a:buClr>
                <a:srgbClr val="0033CC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Each class that wants to use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clone</a:t>
            </a:r>
            <a:r>
              <a:rPr sz="2400" spc="-5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method must  override it and upgrade its visibility to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Arial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495300" indent="-482600">
              <a:lnSpc>
                <a:spcPct val="100000"/>
              </a:lnSpc>
              <a:buClr>
                <a:srgbClr val="0033CC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The class must implement the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Cloneable</a:t>
            </a:r>
            <a:r>
              <a:rPr sz="2400" spc="-5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interface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95300" indent="-308610">
              <a:lnSpc>
                <a:spcPts val="2045"/>
              </a:lnSpc>
              <a:spcBef>
                <a:spcPts val="5"/>
              </a:spcBef>
              <a:buClr>
                <a:srgbClr val="0033CC"/>
              </a:buClr>
              <a:buChar char="•"/>
              <a:tabLst>
                <a:tab pos="495300" algn="l"/>
                <a:tab pos="495934" algn="l"/>
              </a:tabLst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Cloneable</a:t>
            </a:r>
            <a:r>
              <a:rPr sz="1800" spc="-3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interface is a marker interface (does not have any methods)</a:t>
            </a:r>
            <a:endParaRPr sz="1800" dirty="0">
              <a:latin typeface="Arial"/>
              <a:cs typeface="Arial"/>
            </a:endParaRPr>
          </a:p>
          <a:p>
            <a:pPr marL="495300" indent="-308610">
              <a:lnSpc>
                <a:spcPts val="1939"/>
              </a:lnSpc>
              <a:buClr>
                <a:srgbClr val="0033CC"/>
              </a:buClr>
              <a:buChar char="•"/>
              <a:tabLst>
                <a:tab pos="495300" algn="l"/>
                <a:tab pos="495934" algn="l"/>
              </a:tabLst>
            </a:pPr>
            <a:r>
              <a:rPr sz="1800" spc="-5" dirty="0">
                <a:latin typeface="Arial"/>
                <a:cs typeface="Arial"/>
              </a:rPr>
              <a:t>If your class does not implement the interface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Cloneable</a:t>
            </a:r>
            <a:r>
              <a:rPr sz="1800" spc="-5" dirty="0">
                <a:latin typeface="Arial"/>
                <a:cs typeface="Arial"/>
              </a:rPr>
              <a:t>, then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495300">
              <a:lnSpc>
                <a:spcPts val="2055"/>
              </a:lnSpc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CloneNotSupportedException</a:t>
            </a:r>
            <a:r>
              <a:rPr sz="1800" spc="-5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is thrown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4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header for clone():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protected </a:t>
            </a:r>
            <a:r>
              <a:rPr lang="en-US" sz="2400" b="1" dirty="0">
                <a:solidFill>
                  <a:srgbClr val="0070C0"/>
                </a:solidFill>
              </a:rPr>
              <a:t>native</a:t>
            </a:r>
            <a:r>
              <a:rPr lang="en-US" sz="2400" b="1" dirty="0"/>
              <a:t> </a:t>
            </a:r>
            <a:r>
              <a:rPr lang="en-US" sz="2400" dirty="0"/>
              <a:t>Object clone() </a:t>
            </a:r>
            <a:r>
              <a:rPr lang="en-US" sz="2400" b="1" dirty="0">
                <a:solidFill>
                  <a:srgbClr val="0070C0"/>
                </a:solidFill>
              </a:rPr>
              <a:t>throws</a:t>
            </a:r>
            <a:r>
              <a:rPr lang="en-US" sz="2400" b="1" dirty="0"/>
              <a:t> </a:t>
            </a:r>
            <a:r>
              <a:rPr lang="en-US" sz="2400" dirty="0" err="1"/>
              <a:t>CloneNotSupportedException</a:t>
            </a:r>
            <a:r>
              <a:rPr lang="en-US" sz="24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How to override </a:t>
            </a:r>
            <a:r>
              <a:rPr spc="-5" dirty="0"/>
              <a:t>clone()</a:t>
            </a:r>
            <a:r>
              <a:rPr spc="-25"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076" y="1454780"/>
            <a:ext cx="8371840" cy="393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"/>
                <a:cs typeface="Arial"/>
              </a:rPr>
              <a:t>Implement the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Cloneable</a:t>
            </a:r>
            <a:r>
              <a:rPr sz="3000" spc="-81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Arial"/>
                <a:cs typeface="Arial"/>
              </a:rPr>
              <a:t>interface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4100" dirty="0">
              <a:latin typeface="Times New Roman"/>
              <a:cs typeface="Times New Roman"/>
            </a:endParaRPr>
          </a:p>
          <a:p>
            <a:pPr marL="558800" marR="5080" indent="-546100">
              <a:lnSpc>
                <a:spcPts val="3279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"/>
                <a:cs typeface="Arial"/>
              </a:rPr>
              <a:t>Override the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clone</a:t>
            </a:r>
            <a:r>
              <a:rPr sz="3000" spc="-7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Arial"/>
                <a:cs typeface="Arial"/>
              </a:rPr>
              <a:t>method with public </a:t>
            </a:r>
            <a:r>
              <a:rPr sz="3000" dirty="0">
                <a:latin typeface="Arial"/>
                <a:cs typeface="Arial"/>
              </a:rPr>
              <a:t>access  </a:t>
            </a:r>
            <a:r>
              <a:rPr sz="3000" spc="-5" dirty="0">
                <a:latin typeface="Arial"/>
                <a:cs typeface="Arial"/>
              </a:rPr>
              <a:t>privileges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3650" dirty="0">
              <a:latin typeface="Times New Roman"/>
              <a:cs typeface="Times New Roman"/>
            </a:endParaRPr>
          </a:p>
          <a:p>
            <a:pPr marL="558800" indent="-546100">
              <a:lnSpc>
                <a:spcPct val="100000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"/>
                <a:cs typeface="Arial"/>
              </a:rPr>
              <a:t>Call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super.clone()</a:t>
            </a:r>
            <a:r>
              <a:rPr sz="3000" dirty="0">
                <a:latin typeface="Arial"/>
                <a:cs typeface="Arial"/>
              </a:rPr>
              <a:t>- </a:t>
            </a:r>
            <a:r>
              <a:rPr sz="3000" spc="-5" dirty="0">
                <a:latin typeface="Arial"/>
                <a:cs typeface="Arial"/>
              </a:rPr>
              <a:t>as the first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statement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3750" dirty="0">
              <a:latin typeface="Times New Roman"/>
              <a:cs typeface="Times New Roman"/>
            </a:endParaRPr>
          </a:p>
          <a:p>
            <a:pPr marL="558800" indent="-546100">
              <a:lnSpc>
                <a:spcPct val="100000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"/>
                <a:cs typeface="Arial"/>
              </a:rPr>
              <a:t>Handle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CloneNotSupportedException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Deep vs Shallow</a:t>
            </a:r>
            <a:r>
              <a:rPr spc="-55" dirty="0"/>
              <a:t> </a:t>
            </a:r>
            <a:r>
              <a:rPr spc="-5" dirty="0"/>
              <a:t>clone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4" y="1370072"/>
            <a:ext cx="8301990" cy="4232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327025" indent="-335280">
              <a:lnSpc>
                <a:spcPts val="2870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The shallow clone of an object will have exact copy of all  the fields of original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object.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4444"/>
              </a:buClr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347980" marR="99060">
              <a:lnSpc>
                <a:spcPct val="101600"/>
              </a:lnSpc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If there are references to other objects as fields, then only references of those  objects are copied into clone object, copy of those objects are not</a:t>
            </a:r>
            <a:r>
              <a:rPr sz="1800" spc="1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created.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347980" marR="5080" indent="-335280">
              <a:lnSpc>
                <a:spcPct val="99300"/>
              </a:lnSpc>
              <a:spcBef>
                <a:spcPts val="137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The deep copy will copy all fields, but if the field is a  reference to an object,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 clone method will be invoked on  the internal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objects.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47980" marR="347980">
              <a:lnSpc>
                <a:spcPct val="101600"/>
              </a:lnSpc>
              <a:spcBef>
                <a:spcPts val="5"/>
              </a:spcBef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If the object to be cloned has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only primitive type fields or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Immutable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objects 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then there 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 difference between shallow and deep copy in</a:t>
            </a:r>
            <a:r>
              <a:rPr sz="1800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Copy Constructor vs</a:t>
            </a:r>
            <a:r>
              <a:rPr spc="-35" dirty="0"/>
              <a:t> </a:t>
            </a:r>
            <a:r>
              <a:rPr spc="-5" dirty="0"/>
              <a:t>Clone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436" y="1354603"/>
            <a:ext cx="8239125" cy="456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648970" indent="-361950">
              <a:lnSpc>
                <a:spcPct val="115799"/>
              </a:lnSpc>
              <a:buClr>
                <a:srgbClr val="000000"/>
              </a:buClr>
              <a:buFont typeface="Arial"/>
              <a:buChar char="•"/>
              <a:tabLst>
                <a:tab pos="374015" algn="l"/>
                <a:tab pos="375285" algn="l"/>
              </a:tabLst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Object.clone()</a:t>
            </a:r>
            <a:r>
              <a:rPr sz="3000" spc="-8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Arial"/>
                <a:cs typeface="Arial"/>
              </a:rPr>
              <a:t>is protected; you need to  implement clone() with public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access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74650" indent="-361950">
              <a:lnSpc>
                <a:spcPct val="100000"/>
              </a:lnSpc>
              <a:spcBef>
                <a:spcPts val="2205"/>
              </a:spcBef>
              <a:buChar char="•"/>
              <a:tabLst>
                <a:tab pos="374015" algn="l"/>
                <a:tab pos="375285" algn="l"/>
              </a:tabLst>
            </a:pPr>
            <a:r>
              <a:rPr sz="3000" spc="-5" dirty="0">
                <a:latin typeface="Arial"/>
                <a:cs typeface="Arial"/>
              </a:rPr>
              <a:t>All its superclasses of your class should</a:t>
            </a:r>
            <a:r>
              <a:rPr sz="3000" spc="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define</a:t>
            </a:r>
            <a:endParaRPr sz="3000" dirty="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570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clone()</a:t>
            </a:r>
            <a:r>
              <a:rPr sz="3000" spc="-8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Arial"/>
                <a:cs typeface="Arial"/>
              </a:rPr>
              <a:t>method in them or inherit it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374650" indent="-361950">
              <a:lnSpc>
                <a:spcPct val="100000"/>
              </a:lnSpc>
              <a:spcBef>
                <a:spcPts val="1975"/>
              </a:spcBef>
              <a:buChar char="•"/>
              <a:tabLst>
                <a:tab pos="374015" algn="l"/>
                <a:tab pos="375285" algn="l"/>
              </a:tabLst>
            </a:pPr>
            <a:r>
              <a:rPr sz="3000" spc="-5" dirty="0">
                <a:latin typeface="Arial"/>
                <a:cs typeface="Arial"/>
              </a:rPr>
              <a:t>Copy constructors are in general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better</a:t>
            </a:r>
            <a:r>
              <a:rPr sz="30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endParaRPr sz="3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570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clone()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467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Comparable&lt;House&gt;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area;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whenBuilt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House(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area)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area;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whenBuilt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 smtClean="0"/>
              <a:t>	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getId</a:t>
            </a:r>
            <a:r>
              <a:rPr lang="en-US" dirty="0"/>
              <a:t>() {</a:t>
            </a:r>
          </a:p>
          <a:p>
            <a:r>
              <a:rPr lang="en-US" b="1" dirty="0" smtClean="0"/>
              <a:t>		return </a:t>
            </a:r>
            <a:r>
              <a:rPr lang="en-US" dirty="0"/>
              <a:t>id;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	public </a:t>
            </a:r>
            <a:r>
              <a:rPr lang="en-US" b="1" dirty="0"/>
              <a:t>double </a:t>
            </a:r>
            <a:r>
              <a:rPr lang="en-US" dirty="0" err="1"/>
              <a:t>getArea</a:t>
            </a:r>
            <a:r>
              <a:rPr lang="en-US" dirty="0"/>
              <a:t>() {</a:t>
            </a:r>
          </a:p>
          <a:p>
            <a:r>
              <a:rPr lang="en-US" b="1" dirty="0" smtClean="0"/>
              <a:t>		return </a:t>
            </a:r>
            <a:r>
              <a:rPr lang="en-US" dirty="0"/>
              <a:t>area;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	public </a:t>
            </a:r>
            <a:r>
              <a:rPr lang="en-US" dirty="0" err="1"/>
              <a:t>java.util.Date</a:t>
            </a:r>
            <a:r>
              <a:rPr lang="en-US" dirty="0"/>
              <a:t> </a:t>
            </a:r>
            <a:r>
              <a:rPr lang="en-US" dirty="0" err="1"/>
              <a:t>getWhenBuilt</a:t>
            </a:r>
            <a:r>
              <a:rPr lang="en-US" dirty="0"/>
              <a:t>() {</a:t>
            </a:r>
          </a:p>
          <a:p>
            <a:r>
              <a:rPr lang="en-US" b="1" dirty="0" smtClean="0"/>
              <a:t>		return </a:t>
            </a:r>
            <a:r>
              <a:rPr lang="en-US" dirty="0" err="1"/>
              <a:t>whenBuilt</a:t>
            </a:r>
            <a:r>
              <a:rPr lang="en-US" dirty="0"/>
              <a:t>;</a:t>
            </a:r>
          </a:p>
          <a:p>
            <a:r>
              <a:rPr lang="en-US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484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66800"/>
            <a:ext cx="78925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@Override /** Override the protected clone method defined in</a:t>
            </a:r>
          </a:p>
          <a:p>
            <a:r>
              <a:rPr lang="en-US" dirty="0" smtClean="0"/>
              <a:t>		the Object class, and strengthen its accessibility */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 </a:t>
            </a:r>
            <a:r>
              <a:rPr lang="en-US" dirty="0" smtClean="0"/>
              <a:t>Object clone() </a:t>
            </a:r>
            <a:r>
              <a:rPr lang="en-US" b="1" dirty="0" smtClean="0"/>
              <a:t>throws </a:t>
            </a:r>
            <a:r>
              <a:rPr lang="en-US" dirty="0" err="1" smtClean="0"/>
              <a:t>CloneNotSupportedException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dirty="0" err="1" smtClean="0"/>
              <a:t>super</a:t>
            </a:r>
            <a:r>
              <a:rPr lang="en-US" dirty="0" err="1" smtClean="0"/>
              <a:t>.clone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@Override // Implement the </a:t>
            </a:r>
            <a:r>
              <a:rPr lang="en-US" dirty="0" err="1" smtClean="0"/>
              <a:t>compareTo</a:t>
            </a:r>
            <a:r>
              <a:rPr lang="en-US" dirty="0" smtClean="0"/>
              <a:t> method defined in Comparable</a:t>
            </a:r>
          </a:p>
          <a:p>
            <a:r>
              <a:rPr lang="en-US" b="1" dirty="0" smtClean="0"/>
              <a:t>	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(House o) {</a:t>
            </a:r>
          </a:p>
          <a:p>
            <a:r>
              <a:rPr lang="en-US" b="1" dirty="0" smtClean="0"/>
              <a:t>		if </a:t>
            </a:r>
            <a:r>
              <a:rPr lang="en-US" dirty="0" smtClean="0"/>
              <a:t>(area &gt; </a:t>
            </a:r>
            <a:r>
              <a:rPr lang="en-US" dirty="0" err="1" smtClean="0"/>
              <a:t>o.area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			return 1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		else if </a:t>
            </a:r>
            <a:r>
              <a:rPr lang="en-US" dirty="0" smtClean="0"/>
              <a:t>(area &lt; </a:t>
            </a:r>
            <a:r>
              <a:rPr lang="en-US" dirty="0" err="1" smtClean="0"/>
              <a:t>o.area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			return -1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		else</a:t>
            </a:r>
          </a:p>
          <a:p>
            <a:r>
              <a:rPr lang="en-US" b="1" dirty="0" smtClean="0"/>
              <a:t>			return 0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374</Words>
  <Application>Microsoft Office PowerPoint</Application>
  <PresentationFormat>On-screen Show (4:3)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Courier New</vt:lpstr>
      <vt:lpstr>Times New Roman</vt:lpstr>
      <vt:lpstr>Office Theme</vt:lpstr>
      <vt:lpstr>JAC444 - Lecture 4</vt:lpstr>
      <vt:lpstr>clone() Method</vt:lpstr>
      <vt:lpstr>What is clone()?</vt:lpstr>
      <vt:lpstr>Subtleties of clone() method</vt:lpstr>
      <vt:lpstr>How to override clone() method</vt:lpstr>
      <vt:lpstr>Deep vs Shallow clone</vt:lpstr>
      <vt:lpstr>Copy Constructor vs Clone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4</dc:title>
  <cp:lastModifiedBy>jongkuk lee</cp:lastModifiedBy>
  <cp:revision>9</cp:revision>
  <dcterms:created xsi:type="dcterms:W3CDTF">2017-09-27T13:14:11Z</dcterms:created>
  <dcterms:modified xsi:type="dcterms:W3CDTF">2017-09-29T13:23:08Z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2017-09-27T00:00:00Z</vt:filetime>
  </property>
</Properties>
</file>