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71" r:id="rId9"/>
    <p:sldId id="272" r:id="rId10"/>
    <p:sldId id="262" r:id="rId11"/>
    <p:sldId id="263" r:id="rId12"/>
    <p:sldId id="273" r:id="rId13"/>
    <p:sldId id="274" r:id="rId14"/>
    <p:sldId id="264" r:id="rId15"/>
    <p:sldId id="275" r:id="rId16"/>
    <p:sldId id="265" r:id="rId17"/>
    <p:sldId id="276" r:id="rId18"/>
    <p:sldId id="278" r:id="rId19"/>
    <p:sldId id="279" r:id="rId20"/>
    <p:sldId id="277" r:id="rId21"/>
    <p:sldId id="266" r:id="rId22"/>
    <p:sldId id="267" r:id="rId23"/>
    <p:sldId id="280" r:id="rId24"/>
    <p:sldId id="281" r:id="rId25"/>
    <p:sldId id="26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1382" autoAdjust="0"/>
  </p:normalViewPr>
  <p:slideViewPr>
    <p:cSldViewPr>
      <p:cViewPr varScale="1">
        <p:scale>
          <a:sx n="68" d="100"/>
          <a:sy n="68" d="100"/>
        </p:scale>
        <p:origin x="151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456" y="386079"/>
            <a:ext cx="84350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16" y="1463036"/>
            <a:ext cx="8192767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594777"/>
            <a:ext cx="2032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JAC444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sz="3600" spc="-10" dirty="0">
                <a:solidFill>
                  <a:srgbClr val="000000"/>
                </a:solidFill>
                <a:latin typeface="Arial"/>
                <a:cs typeface="Arial"/>
              </a:rPr>
              <a:t>Lecture</a:t>
            </a:r>
            <a:r>
              <a:rPr sz="36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7922" y="2819400"/>
            <a:ext cx="2660015" cy="1185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1 -</a:t>
            </a:r>
            <a:r>
              <a:rPr sz="2400" spc="-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Basics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3200400" y="3996055"/>
            <a:ext cx="2660015" cy="3443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lang="en-US" sz="1400" spc="-5" dirty="0" smtClean="0">
                <a:solidFill>
                  <a:srgbClr val="0033CC"/>
                </a:solidFill>
                <a:latin typeface="Arial"/>
                <a:cs typeface="Arial"/>
              </a:rPr>
              <a:t>Updated By: </a:t>
            </a:r>
            <a:r>
              <a:rPr lang="en-US" sz="1400" spc="-5" dirty="0" err="1" smtClean="0">
                <a:solidFill>
                  <a:srgbClr val="0033CC"/>
                </a:solidFill>
                <a:latin typeface="Arial"/>
                <a:cs typeface="Arial"/>
              </a:rPr>
              <a:t>Mahboob</a:t>
            </a:r>
            <a:r>
              <a:rPr lang="en-US" sz="1400" spc="-5" dirty="0" smtClean="0">
                <a:solidFill>
                  <a:srgbClr val="0033CC"/>
                </a:solidFill>
                <a:latin typeface="Arial"/>
                <a:cs typeface="Arial"/>
              </a:rPr>
              <a:t> Ali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4311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Defining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225" y="1308605"/>
            <a:ext cx="6149340" cy="524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two ways to create a thread</a:t>
            </a:r>
            <a:r>
              <a:rPr lang="en-US" sz="2400" dirty="0"/>
              <a:t>:</a:t>
            </a:r>
          </a:p>
          <a:p>
            <a:pPr marL="495300" indent="-482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 smtClean="0">
                <a:latin typeface="Arial"/>
                <a:cs typeface="Arial"/>
              </a:rPr>
              <a:t>Extend Thread</a:t>
            </a:r>
            <a:r>
              <a:rPr sz="2400" b="1" spc="-2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Class: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 smtClean="0">
              <a:latin typeface="Times New Roman"/>
              <a:cs typeface="Times New Roman"/>
            </a:endParaRPr>
          </a:p>
          <a:p>
            <a:pPr marL="952500" marR="882015" indent="-457200">
              <a:lnSpc>
                <a:spcPct val="102200"/>
              </a:lnSpc>
            </a:pP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class </a:t>
            </a:r>
            <a:r>
              <a:rPr sz="1800" b="1" spc="-5" dirty="0" err="1" smtClean="0">
                <a:solidFill>
                  <a:srgbClr val="0066FF"/>
                </a:solidFill>
                <a:latin typeface="Consolas"/>
                <a:cs typeface="Consolas"/>
              </a:rPr>
              <a:t>MyThread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 extends Thread</a:t>
            </a:r>
            <a:r>
              <a:rPr sz="1800" b="1" spc="-80" dirty="0" smtClean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void run ()</a:t>
            </a:r>
            <a:r>
              <a:rPr sz="1800" b="1" spc="-25" dirty="0" smtClean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 smtClean="0">
              <a:latin typeface="Consolas"/>
              <a:cs typeface="Consolas"/>
            </a:endParaRPr>
          </a:p>
          <a:p>
            <a:pPr marL="952500">
              <a:lnSpc>
                <a:spcPct val="100000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155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875"/>
              </a:lnSpc>
            </a:pPr>
            <a:r>
              <a:rPr sz="2000" spc="-5" dirty="0" smtClean="0">
                <a:latin typeface="Arial"/>
                <a:cs typeface="Arial"/>
              </a:rPr>
              <a:t>One must override </a:t>
            </a:r>
            <a:r>
              <a:rPr sz="24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run()</a:t>
            </a:r>
            <a:r>
              <a:rPr sz="2400" b="1" spc="-114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method</a:t>
            </a:r>
            <a:r>
              <a:rPr sz="2000" b="1" spc="-5" dirty="0" smtClean="0">
                <a:latin typeface="Arial"/>
                <a:cs typeface="Arial"/>
              </a:rPr>
              <a:t>.</a:t>
            </a:r>
            <a:endParaRPr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 smtClean="0">
              <a:latin typeface="Times New Roman"/>
              <a:cs typeface="Times New Roman"/>
            </a:endParaRPr>
          </a:p>
          <a:p>
            <a:pPr marL="495300" indent="-482600">
              <a:lnSpc>
                <a:spcPct val="100000"/>
              </a:lnSpc>
              <a:buAutoNum type="arabicPeriod" startAt="2"/>
              <a:tabLst>
                <a:tab pos="495300" algn="l"/>
                <a:tab pos="495934" algn="l"/>
              </a:tabLst>
            </a:pPr>
            <a:r>
              <a:rPr sz="2400" b="1" spc="-5" dirty="0" smtClean="0">
                <a:latin typeface="Arial"/>
                <a:cs typeface="Arial"/>
              </a:rPr>
              <a:t>Create </a:t>
            </a:r>
            <a:r>
              <a:rPr sz="2400" b="1" dirty="0" smtClean="0">
                <a:latin typeface="Arial"/>
                <a:cs typeface="Arial"/>
              </a:rPr>
              <a:t>a </a:t>
            </a:r>
            <a:r>
              <a:rPr sz="2400" b="1" spc="-5" dirty="0" smtClean="0">
                <a:latin typeface="Arial"/>
                <a:cs typeface="Arial"/>
              </a:rPr>
              <a:t>Runnable</a:t>
            </a:r>
            <a:r>
              <a:rPr sz="2400" b="1" spc="-2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Object: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 smtClean="0">
              <a:latin typeface="Times New Roman"/>
              <a:cs typeface="Times New Roman"/>
            </a:endParaRPr>
          </a:p>
          <a:p>
            <a:pPr marL="952500" marR="5080" indent="-457200">
              <a:lnSpc>
                <a:spcPct val="102200"/>
              </a:lnSpc>
            </a:pP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class </a:t>
            </a:r>
            <a:r>
              <a:rPr sz="1800" b="1" spc="-5" dirty="0" err="1" smtClean="0">
                <a:solidFill>
                  <a:srgbClr val="0066FF"/>
                </a:solidFill>
                <a:latin typeface="Consolas"/>
                <a:cs typeface="Consolas"/>
              </a:rPr>
              <a:t>MyRunnable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 implements Runnable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void run()</a:t>
            </a:r>
            <a:r>
              <a:rPr sz="1800" b="1" spc="-15" dirty="0" smtClean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 smtClean="0">
              <a:latin typeface="Consolas"/>
              <a:cs typeface="Consolas"/>
            </a:endParaRPr>
          </a:p>
          <a:p>
            <a:pPr marL="952500">
              <a:lnSpc>
                <a:spcPct val="100000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155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875"/>
              </a:lnSpc>
            </a:pPr>
            <a:r>
              <a:rPr sz="2000" spc="-5" dirty="0" smtClean="0">
                <a:latin typeface="Arial"/>
                <a:cs typeface="Arial"/>
              </a:rPr>
              <a:t>One must implement </a:t>
            </a:r>
            <a:r>
              <a:rPr sz="24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run()</a:t>
            </a:r>
            <a:r>
              <a:rPr sz="2400" b="1" spc="-76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method.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043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3" y="1311653"/>
            <a:ext cx="453834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Thread()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ct val="201399"/>
              </a:lnSpc>
            </a:pP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Thread(Runnable target)  Thread(Runnable target, String</a:t>
            </a:r>
            <a:r>
              <a:rPr sz="1800" spc="-9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name)  Thread(String</a:t>
            </a:r>
            <a:r>
              <a:rPr sz="1800" spc="-1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name)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5973" y="3592972"/>
          <a:ext cx="6958328" cy="133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135"/>
                <a:gridCol w="877569"/>
                <a:gridCol w="2131695"/>
                <a:gridCol w="1598929"/>
              </a:tblGrid>
              <a:tr h="38989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Thread(ThreadGroup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group,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Runnable</a:t>
                      </a:r>
                      <a:r>
                        <a:rPr sz="1800" spc="-70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target)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1815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Thread(ThreadGroup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group,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Runnable</a:t>
                      </a:r>
                      <a:r>
                        <a:rPr sz="1800" spc="-70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target,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800" spc="-80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name)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</a:tr>
              <a:tr h="389890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Thread(ThreadGroup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group,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800" spc="-2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name)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85609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methods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Thread class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spc="-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94781"/>
              </p:ext>
            </p:extLst>
          </p:nvPr>
        </p:nvGraphicFramePr>
        <p:xfrm>
          <a:off x="228600" y="1066800"/>
          <a:ext cx="8686800" cy="5532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5200"/>
                <a:gridCol w="51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run()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</a:t>
                      </a:r>
                      <a:r>
                        <a:rPr lang="en-US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action for a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start()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the execution of 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b="0" i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thread.JVM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calls the run() method on the thread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en-US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stack, run with</a:t>
                      </a:r>
                      <a:r>
                        <a:rPr lang="en-US" b="0" i="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sleep(long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currently executing thread to sleep (</a:t>
                      </a:r>
                      <a:r>
                        <a:rPr lang="en-US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temporarily cease execution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for the specified number of milliseconds.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join()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waits for a thread to die.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join(long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waits for a thread to die for the specified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getPriority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priority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setPriority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priority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name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name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Thread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currentThread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reference of currently executing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id of the thread.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4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72997"/>
              </p:ext>
            </p:extLst>
          </p:nvPr>
        </p:nvGraphicFramePr>
        <p:xfrm>
          <a:off x="228600" y="381000"/>
          <a:ext cx="8686800" cy="5909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5200"/>
                <a:gridCol w="5181600"/>
              </a:tblGrid>
              <a:tr h="4321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Thread.State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state of the thread.</a:t>
                      </a:r>
                      <a:endParaRPr lang="en-US" dirty="0"/>
                    </a:p>
                  </a:txBody>
                  <a:tcPr/>
                </a:tc>
              </a:tr>
              <a:tr h="431128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thread is alive.</a:t>
                      </a:r>
                      <a:endParaRPr lang="en-US" dirty="0"/>
                    </a:p>
                  </a:txBody>
                  <a:tcPr/>
                </a:tc>
              </a:tr>
              <a:tr h="10655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yield()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currently executing thread object to temporarily pause and allow other threads to execute.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suspend()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suspend the thread (deprecated)</a:t>
                      </a:r>
                    </a:p>
                  </a:txBody>
                  <a:tcPr/>
                </a:tc>
              </a:tr>
              <a:tr h="407324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resume()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resume the suspended thread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(deprecated)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stop()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stop the thread(deprecated).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isDaemon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thread is a 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daemon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thread. </a:t>
                      </a:r>
                      <a:r>
                        <a:rPr 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가비지컬렉터</a:t>
                      </a:r>
                      <a:r>
                        <a:rPr lang="en-US" altLang="ko-KR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워드프로세서의 자동저장</a:t>
                      </a:r>
                      <a:r>
                        <a:rPr lang="en-US" altLang="ko-KR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화면자동갱신 등</a:t>
                      </a:r>
                      <a:r>
                        <a:rPr 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setDaemon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marks the thread as daemon or user thread.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interrupt()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interrupts the thread.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isInterrupted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thread has been interrupted.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interrupted()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current thread has been interrupted.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573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000000"/>
                </a:solidFill>
                <a:latin typeface="Arial"/>
                <a:cs typeface="Arial"/>
              </a:rPr>
              <a:t>Runnable Interface:</a:t>
            </a:r>
            <a:endParaRPr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587877"/>
            <a:ext cx="8534399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Runnable interface should be implemented by any class whose instances are intended to be executed by a thread. </a:t>
            </a:r>
            <a:endParaRPr lang="en-US" sz="2000" dirty="0" smtClean="0"/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Runnable </a:t>
            </a:r>
            <a:r>
              <a:rPr lang="en-US" sz="2000" dirty="0"/>
              <a:t>interface have only one method named run</a:t>
            </a:r>
            <a:r>
              <a:rPr lang="en-US" sz="2000" dirty="0" smtClean="0"/>
              <a:t>().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onsolas"/>
              <a:cs typeface="Consola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71971"/>
              </p:ext>
            </p:extLst>
          </p:nvPr>
        </p:nvGraphicFramePr>
        <p:xfrm>
          <a:off x="1524000" y="298196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run()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perform action for a thread.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573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000000"/>
                </a:solidFill>
                <a:latin typeface="Arial"/>
                <a:cs typeface="Arial"/>
              </a:rPr>
              <a:t>Starting a</a:t>
            </a:r>
            <a:r>
              <a:rPr spc="-10" dirty="0" smtClean="0">
                <a:solidFill>
                  <a:srgbClr val="000000"/>
                </a:solidFill>
                <a:latin typeface="Arial"/>
                <a:cs typeface="Arial"/>
              </a:rPr>
              <a:t> Thread</a:t>
            </a:r>
            <a:r>
              <a:rPr lang="en-US" spc="-9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868679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1" dirty="0"/>
              <a:t>start() method</a:t>
            </a:r>
            <a:r>
              <a:rPr lang="en-US" sz="2000" dirty="0"/>
              <a:t> of Thread class is used to start a newly created thread. It </a:t>
            </a:r>
            <a:r>
              <a:rPr lang="en-US" sz="2000" dirty="0" smtClean="0"/>
              <a:t>performs </a:t>
            </a:r>
            <a:r>
              <a:rPr lang="en-US" sz="2000" dirty="0"/>
              <a:t>following tasks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new thread starts(with new </a:t>
            </a:r>
            <a:r>
              <a:rPr lang="en-US" sz="2000" dirty="0" err="1">
                <a:solidFill>
                  <a:srgbClr val="FF0000"/>
                </a:solidFill>
              </a:rPr>
              <a:t>callstack</a:t>
            </a:r>
            <a:r>
              <a:rPr lang="en-US" sz="2000" dirty="0" smtClean="0">
                <a:solidFill>
                  <a:srgbClr val="FF0000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thread moves from New state to the Runnable </a:t>
            </a:r>
            <a:r>
              <a:rPr lang="en-US" sz="2000" dirty="0" smtClean="0">
                <a:solidFill>
                  <a:srgbClr val="FF0000"/>
                </a:solidFill>
              </a:rPr>
              <a:t>state.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When </a:t>
            </a:r>
            <a:r>
              <a:rPr lang="en-US" sz="2000" dirty="0">
                <a:solidFill>
                  <a:srgbClr val="FF0000"/>
                </a:solidFill>
              </a:rPr>
              <a:t>the thread gets a chance to execute, its target run() method will run.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971800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Multi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("thread is running...");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 t1=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Multi();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t1.start();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244" y="5486400"/>
            <a:ext cx="27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r>
              <a:rPr lang="en-US" dirty="0" smtClean="0"/>
              <a:t>: thread </a:t>
            </a:r>
            <a:r>
              <a:rPr lang="en-US" dirty="0"/>
              <a:t>is running...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201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Runnable</a:t>
            </a:r>
            <a:r>
              <a:rPr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3" y="1308605"/>
            <a:ext cx="5946777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Multi3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Runnable{  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("thread is running...");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Multi3 m1=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Multi3();  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 t1 =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Thread(m1);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start();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1244" y="5486400"/>
            <a:ext cx="27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r>
              <a:rPr lang="en-US" dirty="0" smtClean="0"/>
              <a:t>: thread </a:t>
            </a:r>
            <a:r>
              <a:rPr lang="en-US" dirty="0"/>
              <a:t>is running...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201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Thread Scheduler in Java</a:t>
            </a:r>
            <a:endParaRPr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023" y="1308605"/>
            <a:ext cx="7775577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/>
              <a:t>Thread scheduler</a:t>
            </a:r>
            <a:r>
              <a:rPr lang="en-US" sz="2400" dirty="0"/>
              <a:t> in java is the </a:t>
            </a:r>
            <a:r>
              <a:rPr lang="en-US" sz="2400" dirty="0">
                <a:solidFill>
                  <a:srgbClr val="FF0000"/>
                </a:solidFill>
              </a:rPr>
              <a:t>part of the JVM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FF0000"/>
                </a:solidFill>
              </a:rPr>
              <a:t>decides</a:t>
            </a:r>
            <a:r>
              <a:rPr lang="en-US" sz="2400" dirty="0"/>
              <a:t> which thread should </a:t>
            </a:r>
            <a:r>
              <a:rPr lang="en-US" sz="2400" dirty="0">
                <a:solidFill>
                  <a:srgbClr val="FF0000"/>
                </a:solidFill>
              </a:rPr>
              <a:t>run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</a:t>
            </a:r>
            <a:r>
              <a:rPr lang="en-US" sz="2400" dirty="0">
                <a:solidFill>
                  <a:srgbClr val="FF0000"/>
                </a:solidFill>
              </a:rPr>
              <a:t>no guarantee </a:t>
            </a:r>
            <a:r>
              <a:rPr lang="en-US" sz="2400" dirty="0"/>
              <a:t>that which runnable thread will be chosen to run by the thread scheduler.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Only one thread at a time can run in a single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thread scheduler mainly uses preemptive or time slicing scheduling to schedule the threads</a:t>
            </a:r>
            <a:r>
              <a:rPr lang="en-US" sz="2400" dirty="0" smtClean="0"/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Preemptive: </a:t>
            </a:r>
            <a:r>
              <a:rPr lang="ko-KR" altLang="en-US" sz="1400" b="1" dirty="0">
                <a:solidFill>
                  <a:srgbClr val="FF0000"/>
                </a:solidFill>
              </a:rPr>
              <a:t>선점 형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highest priority task </a:t>
            </a:r>
            <a:r>
              <a:rPr lang="en-US" sz="2400" dirty="0"/>
              <a:t>executes until it enters the waiting or dead </a:t>
            </a:r>
            <a:r>
              <a:rPr lang="en-US" sz="2400" dirty="0" smtClean="0"/>
              <a:t>states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Time Slicing: </a:t>
            </a:r>
            <a:r>
              <a:rPr lang="ko-KR" altLang="en-US" sz="1400" b="1" dirty="0">
                <a:solidFill>
                  <a:srgbClr val="FF0000"/>
                </a:solidFill>
              </a:rPr>
              <a:t>시간 분할 형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Task </a:t>
            </a:r>
            <a:r>
              <a:rPr lang="en-US" sz="2400" dirty="0"/>
              <a:t>executes for a predefined </a:t>
            </a:r>
            <a:r>
              <a:rPr lang="en-US" sz="2400" dirty="0">
                <a:solidFill>
                  <a:srgbClr val="FF0000"/>
                </a:solidFill>
              </a:rPr>
              <a:t>slice of time </a:t>
            </a:r>
            <a:r>
              <a:rPr lang="en-US" sz="2400" dirty="0"/>
              <a:t>and then </a:t>
            </a:r>
            <a:r>
              <a:rPr lang="en-US" sz="2400" dirty="0">
                <a:solidFill>
                  <a:srgbClr val="FF0000"/>
                </a:solidFill>
              </a:rPr>
              <a:t>reenters the pool </a:t>
            </a:r>
            <a:r>
              <a:rPr lang="en-US" sz="2400" dirty="0"/>
              <a:t>of ready tasks. 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231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start a thread twice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643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If </a:t>
            </a:r>
            <a:r>
              <a:rPr lang="en-US" sz="2000" dirty="0">
                <a:solidFill>
                  <a:srgbClr val="FF0000"/>
                </a:solidFill>
              </a:rPr>
              <a:t>you does so, an </a:t>
            </a:r>
            <a:r>
              <a:rPr lang="en-US" sz="2000" i="1" dirty="0" err="1">
                <a:solidFill>
                  <a:srgbClr val="FF0000"/>
                </a:solidFill>
              </a:rPr>
              <a:t>IllegalThreadStateException</a:t>
            </a:r>
            <a:r>
              <a:rPr lang="en-US" sz="2000" dirty="0">
                <a:solidFill>
                  <a:srgbClr val="FF0000"/>
                </a:solidFill>
              </a:rPr>
              <a:t> is thrown</a:t>
            </a:r>
            <a:r>
              <a:rPr lang="en-US" sz="2000" dirty="0"/>
              <a:t>. 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7417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TestThreadTwice1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("running...");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TestThreadTwice1 t1=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TestThreadTwice1();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t1.start();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t1.start();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245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running </a:t>
            </a:r>
          </a:p>
          <a:p>
            <a:r>
              <a:rPr lang="en-US" dirty="0" smtClean="0"/>
              <a:t>Exception in thread "main" </a:t>
            </a:r>
            <a:r>
              <a:rPr lang="en-US" dirty="0" err="1" smtClean="0"/>
              <a:t>java.lang.IllegalThreadStateException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56" y="386079"/>
            <a:ext cx="8435087" cy="923330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we call run() method directly instead start() method?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690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TestCallRun2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=1;i&lt;5;i++){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e){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(e);}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TestCallRun2 t1=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TestCallRun2();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TestCallRun2 t2=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TestCallRun2();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t1.run();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t2.run();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715000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1 2 3 4 5</a:t>
            </a:r>
          </a:p>
          <a:p>
            <a:r>
              <a:rPr lang="en-US" dirty="0" smtClean="0"/>
              <a:t>1 2 3 4 5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16686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Objectives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731514"/>
            <a:ext cx="8082280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CC"/>
                </a:solidFill>
                <a:latin typeface="Century Gothic"/>
                <a:cs typeface="Century Gothic"/>
              </a:rPr>
              <a:t>Upon completion of this lecture, you should be able</a:t>
            </a:r>
            <a:r>
              <a:rPr sz="2400" b="1" spc="-75" dirty="0">
                <a:solidFill>
                  <a:srgbClr val="0033CC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entury Gothic"/>
                <a:cs typeface="Century Gothic"/>
              </a:rPr>
              <a:t>to:</a:t>
            </a:r>
            <a:endParaRPr sz="24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Examine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Concurrent Programming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Create and Use Threads in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Java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Synchronize Threads and Avoid Thread</a:t>
            </a:r>
            <a:r>
              <a:rPr sz="2400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Contention</a:t>
            </a:r>
            <a:r>
              <a:rPr lang="en-CA" sz="24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ko-KR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투쟁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Analyze High Level Concurrency</a:t>
            </a:r>
            <a:r>
              <a:rPr sz="2400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228600"/>
            <a:ext cx="6546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spc="-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 smtClean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  <a:endParaRPr spc="-5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824" y="838200"/>
            <a:ext cx="8188959" cy="5873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sleep() method of Thread class is used to sleep a thread for the specified amount of time</a:t>
            </a:r>
            <a:r>
              <a:rPr lang="en-US" sz="2000" dirty="0" smtClean="0"/>
              <a:t>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/>
              <a:t>class</a:t>
            </a:r>
            <a:r>
              <a:rPr lang="en-US" sz="2000" dirty="0"/>
              <a:t> TestSleepMethod1 </a:t>
            </a:r>
            <a:r>
              <a:rPr lang="en-US" sz="2000" b="1" dirty="0"/>
              <a:t>extends</a:t>
            </a:r>
            <a:r>
              <a:rPr lang="en-US" sz="2000" dirty="0"/>
              <a:t> Thread{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	</a:t>
            </a:r>
            <a:r>
              <a:rPr lang="en-US" sz="2000" b="1" dirty="0" smtClean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run(){  </a:t>
            </a:r>
          </a:p>
          <a:p>
            <a:r>
              <a:rPr lang="en-US" sz="2000" dirty="0"/>
              <a:t>  </a:t>
            </a:r>
            <a:r>
              <a:rPr lang="en-US" sz="2000" dirty="0" smtClean="0"/>
              <a:t>	</a:t>
            </a: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=1;i&lt;5;i++){  </a:t>
            </a:r>
          </a:p>
          <a:p>
            <a:r>
              <a:rPr lang="en-US" sz="2000" dirty="0"/>
              <a:t>    </a:t>
            </a:r>
            <a:r>
              <a:rPr lang="en-US" sz="2000" dirty="0" smtClean="0"/>
              <a:t>	</a:t>
            </a:r>
            <a:r>
              <a:rPr lang="en-US" sz="2000" b="1" dirty="0" smtClean="0"/>
              <a:t>try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Thread.sleep</a:t>
            </a:r>
            <a:r>
              <a:rPr lang="en-US" sz="2000" dirty="0" smtClean="0"/>
              <a:t>(500);}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catch</a:t>
            </a:r>
            <a:r>
              <a:rPr lang="en-US" sz="2000" dirty="0" smtClean="0"/>
              <a:t>(</a:t>
            </a:r>
            <a:r>
              <a:rPr lang="en-US" sz="2000" dirty="0" err="1" smtClean="0"/>
              <a:t>InterruptedException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 dirty="0"/>
              <a:t>    </a:t>
            </a: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</a:t>
            </a:r>
            <a:r>
              <a:rPr lang="en-US" sz="2000" dirty="0" smtClean="0"/>
              <a:t>	    }</a:t>
            </a:r>
            <a:r>
              <a:rPr lang="en-US" sz="2000" dirty="0"/>
              <a:t>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	}</a:t>
            </a:r>
            <a:r>
              <a:rPr lang="en-US" sz="2000" dirty="0"/>
              <a:t>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TestSleepMethod1 t1=</a:t>
            </a:r>
            <a:r>
              <a:rPr lang="en-US" sz="2000" b="1" dirty="0"/>
              <a:t>new</a:t>
            </a:r>
            <a:r>
              <a:rPr lang="en-US" sz="2000" dirty="0"/>
              <a:t> TestSleepMethod1();  </a:t>
            </a:r>
          </a:p>
          <a:p>
            <a:r>
              <a:rPr lang="en-US" sz="2000" dirty="0"/>
              <a:t>  TestSleepMethod1 t2=</a:t>
            </a:r>
            <a:r>
              <a:rPr lang="en-US" sz="2000" b="1" dirty="0"/>
              <a:t>new</a:t>
            </a:r>
            <a:r>
              <a:rPr lang="en-US" sz="2000" dirty="0"/>
              <a:t> TestSleepMethod1();  </a:t>
            </a:r>
          </a:p>
          <a:p>
            <a:r>
              <a:rPr lang="en-US" sz="2000" dirty="0"/>
              <a:t>   </a:t>
            </a:r>
          </a:p>
          <a:p>
            <a:r>
              <a:rPr lang="en-US" sz="2000" dirty="0"/>
              <a:t>  t1.start();  </a:t>
            </a:r>
          </a:p>
          <a:p>
            <a:r>
              <a:rPr lang="en-US" sz="2000" dirty="0"/>
              <a:t>  t2.start();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}</a:t>
            </a:r>
            <a:r>
              <a:rPr lang="en-US" sz="2000" dirty="0"/>
              <a:t>  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2057400"/>
            <a:ext cx="9188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 2</a:t>
            </a:r>
          </a:p>
          <a:p>
            <a:r>
              <a:rPr lang="en-US" dirty="0" smtClean="0"/>
              <a:t> 2</a:t>
            </a:r>
          </a:p>
          <a:p>
            <a:r>
              <a:rPr lang="en-US" dirty="0" smtClean="0"/>
              <a:t> 3</a:t>
            </a:r>
          </a:p>
          <a:p>
            <a:r>
              <a:rPr lang="en-US" dirty="0" smtClean="0"/>
              <a:t> 3</a:t>
            </a:r>
          </a:p>
          <a:p>
            <a:r>
              <a:rPr lang="en-US" dirty="0" smtClean="0"/>
              <a:t> 4</a:t>
            </a:r>
          </a:p>
          <a:p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7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546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Pausing Execution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4" y="1587877"/>
            <a:ext cx="8188959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</a:t>
            </a:r>
            <a:r>
              <a:rPr b="1" spc="-5" dirty="0">
                <a:solidFill>
                  <a:srgbClr val="0066FF"/>
                </a:solidFill>
                <a:latin typeface="Consolas"/>
                <a:cs typeface="Consolas"/>
              </a:rPr>
              <a:t>static v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oid sleep(long millis) throws</a:t>
            </a:r>
            <a:r>
              <a:rPr sz="1800" b="1" spc="1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InterruptedException</a:t>
            </a:r>
            <a:endParaRPr sz="1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b="1" spc="-5" dirty="0" smtClean="0">
              <a:solidFill>
                <a:srgbClr val="0066FF"/>
              </a:solidFill>
              <a:latin typeface="Consolas"/>
              <a:cs typeface="Consolas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static void sleep(long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miliseconds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,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int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nanos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)throws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InterruptedException</a:t>
            </a:r>
            <a:endParaRPr lang="en-US" b="1" spc="-5" dirty="0">
              <a:solidFill>
                <a:srgbClr val="0066FF"/>
              </a:solidFill>
              <a:latin typeface="Consolas"/>
              <a:cs typeface="Consolas"/>
            </a:endParaRPr>
          </a:p>
          <a:p>
            <a:pPr marL="12700">
              <a:spcBef>
                <a:spcPts val="5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lang="en-US" sz="2000" dirty="0" smtClean="0">
                <a:latin typeface="Arial"/>
                <a:cs typeface="Arial"/>
              </a:rPr>
              <a:t>causes </a:t>
            </a:r>
            <a:r>
              <a:rPr lang="en-US" sz="2000" spc="-5" dirty="0" smtClean="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current </a:t>
            </a:r>
            <a:r>
              <a:rPr lang="en-US" sz="2000" spc="-5" dirty="0" smtClean="0">
                <a:latin typeface="Arial"/>
                <a:cs typeface="Arial"/>
              </a:rPr>
              <a:t>thread to </a:t>
            </a:r>
            <a:r>
              <a:rPr lang="en-US" sz="2000" dirty="0" smtClean="0">
                <a:latin typeface="Arial"/>
                <a:cs typeface="Arial"/>
              </a:rPr>
              <a:t>suspend </a:t>
            </a:r>
            <a:r>
              <a:rPr lang="en-US" sz="2000" spc="-5" dirty="0" smtClean="0">
                <a:latin typeface="Arial"/>
                <a:cs typeface="Arial"/>
              </a:rPr>
              <a:t>execution for </a:t>
            </a:r>
            <a:r>
              <a:rPr lang="en-US" sz="2000" dirty="0" smtClean="0">
                <a:latin typeface="Arial"/>
                <a:cs typeface="Arial"/>
              </a:rPr>
              <a:t>specified</a:t>
            </a:r>
            <a:r>
              <a:rPr lang="en-US" sz="2000" spc="-6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period.</a:t>
            </a:r>
          </a:p>
          <a:p>
            <a:pPr marL="12700">
              <a:spcBef>
                <a:spcPts val="5"/>
              </a:spcBef>
            </a:pPr>
            <a:endParaRPr lang="en-US" sz="2000" spc="-5" dirty="0">
              <a:latin typeface="Arial"/>
              <a:cs typeface="Arial"/>
            </a:endParaRPr>
          </a:p>
          <a:p>
            <a:pPr marL="355600" indent="-3429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you </a:t>
            </a:r>
            <a:r>
              <a:rPr lang="en-US" sz="2000" dirty="0">
                <a:solidFill>
                  <a:srgbClr val="FF0000"/>
                </a:solidFill>
              </a:rPr>
              <a:t>sleep</a:t>
            </a:r>
            <a:r>
              <a:rPr lang="en-US" sz="2000" dirty="0"/>
              <a:t> a thread for the specified time</a:t>
            </a:r>
            <a:r>
              <a:rPr lang="en-US" sz="2000" dirty="0" smtClean="0"/>
              <a:t>, the </a:t>
            </a:r>
            <a:r>
              <a:rPr lang="en-US" sz="2000" dirty="0">
                <a:solidFill>
                  <a:srgbClr val="FF0000"/>
                </a:solidFill>
              </a:rPr>
              <a:t>thread </a:t>
            </a:r>
            <a:r>
              <a:rPr lang="en-US" sz="2000" dirty="0" err="1" smtClean="0">
                <a:solidFill>
                  <a:srgbClr val="FF0000"/>
                </a:solidFill>
              </a:rPr>
              <a:t>schedular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picks up another thread </a:t>
            </a:r>
            <a:r>
              <a:rPr lang="en-US" sz="2000" dirty="0"/>
              <a:t>and so on.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241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Pausing Execution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111" y="1235453"/>
            <a:ext cx="818515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final void join(long millis) throws</a:t>
            </a:r>
            <a:r>
              <a:rPr sz="1800" b="1" spc="2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InterruptedException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join</a:t>
            </a:r>
            <a:r>
              <a:rPr sz="1800" b="1" spc="-47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method allows one thread to wait for the </a:t>
            </a:r>
            <a:r>
              <a:rPr sz="2000" dirty="0">
                <a:latin typeface="Arial"/>
                <a:cs typeface="Arial"/>
              </a:rPr>
              <a:t>completion </a:t>
            </a:r>
            <a:r>
              <a:rPr sz="2000" spc="-5" dirty="0">
                <a:latin typeface="Arial"/>
                <a:cs typeface="Arial"/>
              </a:rPr>
              <a:t>of another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lang="en-US" sz="2000" spc="-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other words, it causes the currently running threads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stop executing until the thread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joins with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its task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152400"/>
            <a:ext cx="6241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Pausing Execution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Courier New"/>
                <a:cs typeface="Courier New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111" y="914400"/>
            <a:ext cx="8185150" cy="5829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=1;i&lt;=5;i++){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(Exception e){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(e);}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t1=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t2=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t3=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t1.start();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t1.join();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(Exception e){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(e);}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t2.start();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t3.start();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1295400"/>
            <a:ext cx="9188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3 </a:t>
            </a:r>
          </a:p>
          <a:p>
            <a:r>
              <a:rPr lang="en-US" dirty="0" smtClean="0"/>
              <a:t>4 </a:t>
            </a:r>
          </a:p>
          <a:p>
            <a:r>
              <a:rPr lang="en-US" dirty="0" smtClean="0"/>
              <a:t>5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3 </a:t>
            </a:r>
          </a:p>
          <a:p>
            <a:r>
              <a:rPr lang="en-US" dirty="0" smtClean="0"/>
              <a:t>3 </a:t>
            </a:r>
          </a:p>
          <a:p>
            <a:r>
              <a:rPr lang="en-US" dirty="0" smtClean="0"/>
              <a:t>4 </a:t>
            </a:r>
          </a:p>
          <a:p>
            <a:r>
              <a:rPr lang="en-US" dirty="0" smtClean="0"/>
              <a:t>4 </a:t>
            </a:r>
          </a:p>
          <a:p>
            <a:r>
              <a:rPr lang="en-US" dirty="0" smtClean="0"/>
              <a:t>5 </a:t>
            </a:r>
          </a:p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784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(String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928331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TestJoinMethod3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("running...");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TestJoinMethod3 t1=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TestJoinMethod3();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TestJoinMethod3 t2=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TestJoinMethod3();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 of t1:"+t1.getName());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 of t2:"+t2.getName());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("id of t1:"+t1.getId());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t1.start();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t2.start();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t1.setName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(“Some Name");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 changing name of t1:"+t1.getName());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1556" y="3352800"/>
            <a:ext cx="3888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Name of t1:Thread-0 </a:t>
            </a:r>
          </a:p>
          <a:p>
            <a:r>
              <a:rPr lang="en-US" dirty="0" smtClean="0"/>
              <a:t>Name of t2:Thread-1 </a:t>
            </a:r>
          </a:p>
          <a:p>
            <a:r>
              <a:rPr lang="en-US" dirty="0" smtClean="0"/>
              <a:t>id of t1:8 </a:t>
            </a:r>
          </a:p>
          <a:p>
            <a:r>
              <a:rPr lang="en-US" dirty="0" smtClean="0"/>
              <a:t>running... </a:t>
            </a:r>
          </a:p>
          <a:p>
            <a:r>
              <a:rPr lang="en-US" dirty="0" smtClean="0"/>
              <a:t>After changing name of t1:Some Name</a:t>
            </a:r>
          </a:p>
          <a:p>
            <a:r>
              <a:rPr lang="en-US" dirty="0" smtClean="0"/>
              <a:t>running...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44278"/>
              </p:ext>
            </p:extLst>
          </p:nvPr>
        </p:nvGraphicFramePr>
        <p:xfrm>
          <a:off x="228600" y="838200"/>
          <a:ext cx="8191500" cy="1097280"/>
        </p:xfrm>
        <a:graphic>
          <a:graphicData uri="http://schemas.openxmlformats.org/drawingml/2006/table">
            <a:tbl>
              <a:tblPr/>
              <a:tblGrid>
                <a:gridCol w="81915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String getName()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void setName(String name)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long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getId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517" y="6607477"/>
            <a:ext cx="501078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857115" algn="l"/>
              </a:tabLst>
            </a:pP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Jorda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n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Anastasiad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–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Jav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a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Programmin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g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Languag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Cours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	</a:t>
            </a:r>
            <a:r>
              <a:rPr sz="1000" b="1" spc="-5" dirty="0">
                <a:solidFill>
                  <a:srgbClr val="0066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772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Example: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/>
              <a:t>SimpleThread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319086" y="1219197"/>
            <a:ext cx="8825230" cy="5633085"/>
          </a:xfrm>
          <a:custGeom>
            <a:avLst/>
            <a:gdLst/>
            <a:ahLst/>
            <a:cxnLst/>
            <a:rect l="l" t="t" r="r" b="b"/>
            <a:pathLst>
              <a:path w="8825230" h="5633084">
                <a:moveTo>
                  <a:pt x="0" y="0"/>
                </a:moveTo>
                <a:lnTo>
                  <a:pt x="8824894" y="0"/>
                </a:lnTo>
                <a:lnTo>
                  <a:pt x="8824894" y="5632488"/>
                </a:lnTo>
                <a:lnTo>
                  <a:pt x="0" y="56324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9310" y="1235453"/>
            <a:ext cx="6419850" cy="5547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1134745" indent="-25146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class SimpleThread extends Thread</a:t>
            </a:r>
            <a:r>
              <a:rPr sz="1800" b="1" spc="-8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SimpleThread(String str)</a:t>
            </a:r>
            <a:r>
              <a:rPr sz="1800" b="1" spc="-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super(str);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void run()</a:t>
            </a:r>
            <a:r>
              <a:rPr sz="1800" b="1" spc="-1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765175" marR="630555" indent="-251460">
              <a:lnSpc>
                <a:spcPct val="100699"/>
              </a:lnSpc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for (int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i =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0;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i &lt;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3; i++)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System.out.println(i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+ " " +</a:t>
            </a:r>
            <a:r>
              <a:rPr sz="1800" b="1" spc="-114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getName());  try</a:t>
            </a:r>
            <a:r>
              <a:rPr sz="1800" b="1" spc="-1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Thread.sleep((long)(Math.random()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*</a:t>
            </a:r>
            <a:r>
              <a:rPr sz="1800" b="1" spc="-9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1000));</a:t>
            </a:r>
            <a:endParaRPr sz="1800" dirty="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catch (InterruptedException e)</a:t>
            </a:r>
            <a:r>
              <a:rPr sz="1800" b="1" spc="-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{}</a:t>
            </a:r>
            <a:endParaRPr sz="1800" dirty="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System.out.println("DONE!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" +</a:t>
            </a:r>
            <a:r>
              <a:rPr sz="1800" b="1" spc="-4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getName());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static void main (String[] args)</a:t>
            </a:r>
            <a:r>
              <a:rPr sz="1800" b="1" spc="-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14350" marR="254000">
              <a:lnSpc>
                <a:spcPct val="100699"/>
              </a:lnSpc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new SimpleThread("First &gt;&gt;&gt;&gt;&gt;&gt;&gt;&gt;&gt;").start();  new SimpleThread("Second</a:t>
            </a:r>
            <a:r>
              <a:rPr sz="1800" b="1" spc="-9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&lt;&lt;&lt;&lt;&lt;&lt;&lt;&lt;&lt;").start();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System.out.println("DONE</a:t>
            </a:r>
            <a:r>
              <a:rPr sz="1800" b="1" spc="-1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ALL!");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7799070" cy="3913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section you will be learning</a:t>
            </a:r>
            <a:r>
              <a:rPr sz="2400" b="1" spc="-5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Process and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Critical</a:t>
            </a:r>
            <a:r>
              <a:rPr sz="2400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Sections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Defining and Starting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Thread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Pausing Thread Execution: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Sleep, Interrupts, and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Joins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3" y="386079"/>
            <a:ext cx="4196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3" y="1384805"/>
            <a:ext cx="8181975" cy="2723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Thread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definition</a:t>
            </a:r>
            <a:r>
              <a:rPr lang="en-US" sz="2400" spc="-5" dirty="0" smtClean="0">
                <a:latin typeface="Arial"/>
                <a:cs typeface="Arial"/>
              </a:rPr>
              <a:t>: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 thread is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from beginning to end, of a task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2650" indent="-374650">
              <a:lnSpc>
                <a:spcPct val="100000"/>
              </a:lnSpc>
              <a:buChar char="•"/>
              <a:tabLst>
                <a:tab pos="882650" algn="l"/>
                <a:tab pos="883285" algn="l"/>
              </a:tabLst>
            </a:pPr>
            <a:r>
              <a:rPr sz="2000" spc="-5" dirty="0" smtClean="0">
                <a:latin typeface="Arial"/>
                <a:cs typeface="Arial"/>
              </a:rPr>
              <a:t>Threads </a:t>
            </a:r>
            <a:r>
              <a:rPr sz="2000" spc="-5" dirty="0">
                <a:latin typeface="Arial"/>
                <a:cs typeface="Arial"/>
              </a:rPr>
              <a:t>organize programs into logically </a:t>
            </a:r>
            <a:r>
              <a:rPr sz="2000" dirty="0">
                <a:latin typeface="Arial"/>
                <a:cs typeface="Arial"/>
              </a:rPr>
              <a:t>separate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paths.</a:t>
            </a:r>
            <a:endParaRPr sz="2000" dirty="0">
              <a:latin typeface="Arial"/>
              <a:cs typeface="Arial"/>
            </a:endParaRPr>
          </a:p>
          <a:p>
            <a:pPr marL="882650" indent="-374650">
              <a:lnSpc>
                <a:spcPct val="100000"/>
              </a:lnSpc>
              <a:buChar char="•"/>
              <a:tabLst>
                <a:tab pos="882650" algn="l"/>
                <a:tab pos="883285" algn="l"/>
              </a:tabLst>
            </a:pPr>
            <a:r>
              <a:rPr sz="2000" spc="-5" dirty="0">
                <a:latin typeface="Arial"/>
                <a:cs typeface="Arial"/>
              </a:rPr>
              <a:t>Thread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perform task independent of other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r>
              <a:rPr lang="en-US" sz="2000" spc="-5" dirty="0" smtClean="0">
                <a:solidFill>
                  <a:srgbClr val="FF0000"/>
                </a:solidFill>
                <a:latin typeface="Arial"/>
                <a:cs typeface="Arial"/>
              </a:rPr>
              <a:t> (Multithreading)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882650" indent="-374650">
              <a:lnSpc>
                <a:spcPct val="100000"/>
              </a:lnSpc>
              <a:buChar char="•"/>
              <a:tabLst>
                <a:tab pos="882650" algn="l"/>
                <a:tab pos="883285" algn="l"/>
              </a:tabLst>
            </a:pPr>
            <a:r>
              <a:rPr sz="2000" spc="-5" dirty="0">
                <a:latin typeface="Arial"/>
                <a:cs typeface="Arial"/>
              </a:rPr>
              <a:t>Threads </a:t>
            </a:r>
            <a:r>
              <a:rPr sz="2000" dirty="0">
                <a:latin typeface="Arial"/>
                <a:cs typeface="Arial"/>
              </a:rPr>
              <a:t>can share </a:t>
            </a:r>
            <a:r>
              <a:rPr sz="2000" spc="-5" dirty="0">
                <a:latin typeface="Arial"/>
                <a:cs typeface="Arial"/>
              </a:rPr>
              <a:t>access to </a:t>
            </a:r>
            <a:r>
              <a:rPr sz="2000" dirty="0">
                <a:latin typeface="Arial"/>
                <a:cs typeface="Arial"/>
              </a:rPr>
              <a:t>common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resources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Thread Running Within a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74" y="4419600"/>
            <a:ext cx="235592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748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process of executing multiple threads simultaneously </a:t>
            </a:r>
            <a:r>
              <a:rPr lang="en-US" sz="2000" dirty="0" smtClean="0"/>
              <a:t>is known as </a:t>
            </a:r>
          </a:p>
          <a:p>
            <a:r>
              <a:rPr lang="en-US" sz="2000" dirty="0" smtClean="0"/>
              <a:t>multithreading.</a:t>
            </a:r>
          </a:p>
          <a:p>
            <a:endParaRPr lang="en-US" sz="2000" dirty="0"/>
          </a:p>
        </p:txBody>
      </p:sp>
      <p:pic>
        <p:nvPicPr>
          <p:cNvPr id="2050" name="Picture 2" descr="Two threads Running Concurrently in a Single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92" y="2234863"/>
            <a:ext cx="26289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876800"/>
            <a:ext cx="8622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Web </a:t>
            </a:r>
            <a:r>
              <a:rPr lang="en-US" sz="2000" dirty="0">
                <a:solidFill>
                  <a:srgbClr val="FF0000"/>
                </a:solidFill>
              </a:rPr>
              <a:t>browser is an example of a multithreaded </a:t>
            </a:r>
            <a:r>
              <a:rPr lang="en-US" sz="2000" dirty="0"/>
              <a:t>application. Within a typical </a:t>
            </a:r>
            <a:endParaRPr lang="en-US" sz="2000" dirty="0" smtClean="0"/>
          </a:p>
          <a:p>
            <a:r>
              <a:rPr lang="en-US" sz="2000" dirty="0" smtClean="0"/>
              <a:t>browser</a:t>
            </a:r>
            <a:r>
              <a:rPr lang="en-US" sz="2000" dirty="0"/>
              <a:t>, you </a:t>
            </a:r>
            <a:r>
              <a:rPr lang="en-US" sz="2000" dirty="0" smtClean="0"/>
              <a:t>can </a:t>
            </a:r>
            <a:r>
              <a:rPr lang="en-US" sz="2000" dirty="0"/>
              <a:t>scroll a page while it’s downloading an applet or an image, play </a:t>
            </a:r>
            <a:endParaRPr lang="en-US" sz="2000" dirty="0" smtClean="0"/>
          </a:p>
          <a:p>
            <a:r>
              <a:rPr lang="en-US" sz="2000" dirty="0" smtClean="0"/>
              <a:t>animation </a:t>
            </a:r>
            <a:r>
              <a:rPr lang="en-US" sz="2000" dirty="0"/>
              <a:t>and sound </a:t>
            </a:r>
            <a:r>
              <a:rPr lang="en-US" sz="2000" dirty="0" smtClean="0"/>
              <a:t>concurrently</a:t>
            </a:r>
            <a:r>
              <a:rPr lang="en-US" sz="2000" dirty="0"/>
              <a:t>, print a page in the background </a:t>
            </a:r>
            <a:r>
              <a:rPr lang="en-US" sz="2000" dirty="0">
                <a:solidFill>
                  <a:srgbClr val="FF0000"/>
                </a:solidFill>
              </a:rPr>
              <a:t>while</a:t>
            </a:r>
            <a:r>
              <a:rPr lang="en-US" sz="2000" dirty="0"/>
              <a:t> you </a:t>
            </a:r>
            <a:endParaRPr lang="en-US" sz="2000" dirty="0" smtClean="0"/>
          </a:p>
          <a:p>
            <a:r>
              <a:rPr lang="en-US" sz="2000" dirty="0" smtClean="0"/>
              <a:t>download </a:t>
            </a:r>
            <a:r>
              <a:rPr lang="en-US" sz="2000" dirty="0"/>
              <a:t>a new page, or watch </a:t>
            </a:r>
            <a:r>
              <a:rPr lang="en-US" sz="2000" dirty="0" smtClean="0"/>
              <a:t>three </a:t>
            </a:r>
            <a:r>
              <a:rPr lang="en-US" sz="2000" dirty="0"/>
              <a:t>sorting algorithms race to the finish.</a:t>
            </a:r>
          </a:p>
        </p:txBody>
      </p:sp>
    </p:spTree>
    <p:extLst>
      <p:ext uri="{BB962C8B-B14F-4D97-AF65-F5344CB8AC3E}">
        <p14:creationId xmlns:p14="http://schemas.microsoft.com/office/powerpoint/2010/main" val="4801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86079"/>
            <a:ext cx="772604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Multitasking vs Multithreading vs Multiprocessing vs parallel processing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4808" y="1447800"/>
            <a:ext cx="898919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Multitasking: </a:t>
            </a:r>
            <a:r>
              <a:rPr lang="en-US" sz="2000" dirty="0"/>
              <a:t>Ability to execute more than one task at the same time is known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multitasking</a:t>
            </a:r>
            <a:r>
              <a:rPr lang="en-US" sz="2000" dirty="0" smtClean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Chewing </a:t>
            </a:r>
            <a:r>
              <a:rPr lang="en-US" sz="2000" dirty="0"/>
              <a:t>gum while </a:t>
            </a:r>
            <a:r>
              <a:rPr lang="en-US" sz="2000" dirty="0" smtClean="0"/>
              <a:t>walking.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Sending </a:t>
            </a:r>
            <a:r>
              <a:rPr lang="en-US" sz="2000" dirty="0"/>
              <a:t>e-mails during a </a:t>
            </a:r>
            <a:r>
              <a:rPr lang="en-US" sz="2000" dirty="0" smtClean="0"/>
              <a:t>meeting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Multithreading</a:t>
            </a:r>
            <a:r>
              <a:rPr lang="en-US" sz="2000" b="1" dirty="0"/>
              <a:t>: </a:t>
            </a:r>
            <a:r>
              <a:rPr lang="en-US" sz="2000" dirty="0"/>
              <a:t>We already discussed about it. It is a process of executing </a:t>
            </a:r>
            <a:r>
              <a:rPr lang="en-US" sz="2000" dirty="0" smtClean="0"/>
              <a:t>multiple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threads simultaneously. Multithreading is also known as Thread-based Multitasking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Multiprocessing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smtClean="0"/>
              <a:t>Multiprocessing </a:t>
            </a:r>
            <a:r>
              <a:rPr lang="en-US" sz="2000" dirty="0"/>
              <a:t>more than </a:t>
            </a:r>
            <a:r>
              <a:rPr lang="en-US" sz="2000" dirty="0" smtClean="0"/>
              <a:t>one </a:t>
            </a:r>
            <a:r>
              <a:rPr lang="en-US" sz="2000" dirty="0"/>
              <a:t>CPUs are involved. On the other </a:t>
            </a:r>
            <a:endParaRPr lang="en-US" sz="2000" dirty="0" smtClean="0"/>
          </a:p>
          <a:p>
            <a:r>
              <a:rPr lang="en-US" sz="2000" dirty="0" smtClean="0"/>
              <a:t>hand </a:t>
            </a:r>
            <a:r>
              <a:rPr lang="en-US" sz="2000" dirty="0"/>
              <a:t>one CPU is involved in multitasking</a:t>
            </a:r>
            <a:r>
              <a:rPr lang="en-US" sz="2000" dirty="0" smtClean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Single core processor.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 core processor.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Quad core processor.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Parallel </a:t>
            </a:r>
            <a:r>
              <a:rPr lang="en-US" sz="2000" b="1" dirty="0"/>
              <a:t>Processing:</a:t>
            </a:r>
            <a:r>
              <a:rPr lang="en-US" sz="2000" dirty="0"/>
              <a:t> It refers to the utilization of multiple CPUs in a single </a:t>
            </a:r>
            <a:endParaRPr lang="en-US" sz="2000" dirty="0" smtClean="0"/>
          </a:p>
          <a:p>
            <a:r>
              <a:rPr lang="en-US" sz="2000" dirty="0" smtClean="0"/>
              <a:t>computer </a:t>
            </a:r>
            <a:r>
              <a:rPr lang="en-US" sz="2000" dirty="0"/>
              <a:t>system.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86079"/>
            <a:ext cx="7726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thread in Java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6168" y="990600"/>
            <a:ext cx="84570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thread is a lightweight sub process, a smallest unit of processing.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a separate path of </a:t>
            </a:r>
            <a:r>
              <a:rPr lang="en-US" sz="2000" dirty="0" smtClean="0"/>
              <a:t>execution.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Threads </a:t>
            </a:r>
            <a:r>
              <a:rPr lang="en-US" sz="2000" dirty="0"/>
              <a:t>are independent, if there occurs </a:t>
            </a:r>
            <a:r>
              <a:rPr lang="en-US" sz="2000" dirty="0" smtClean="0"/>
              <a:t>exception </a:t>
            </a:r>
            <a:r>
              <a:rPr lang="en-US" sz="2000" dirty="0"/>
              <a:t>in one thread, it doesn't </a:t>
            </a:r>
            <a:endParaRPr lang="en-US" sz="2000" dirty="0" smtClean="0"/>
          </a:p>
          <a:p>
            <a:r>
              <a:rPr lang="en-US" sz="2000" dirty="0" smtClean="0"/>
              <a:t>       affect </a:t>
            </a:r>
            <a:r>
              <a:rPr lang="en-US" sz="2000" dirty="0"/>
              <a:t>other threads.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shares a common memory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what is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715000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86079"/>
            <a:ext cx="7726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cycle of a Thread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6168" y="990600"/>
            <a:ext cx="86316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life cycle of the thread in java is controlled by JVM. The java thread states </a:t>
            </a:r>
            <a:r>
              <a:rPr lang="en-US" sz="2000" dirty="0" smtClean="0"/>
              <a:t>are</a:t>
            </a:r>
          </a:p>
          <a:p>
            <a:r>
              <a:rPr lang="en-US" sz="2000" dirty="0" smtClean="0"/>
              <a:t>as </a:t>
            </a:r>
            <a:r>
              <a:rPr lang="en-US" sz="2000" dirty="0"/>
              <a:t>follows: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Non-Runnable (Blocked)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Terminated</a:t>
            </a:r>
          </a:p>
        </p:txBody>
      </p:sp>
      <p:pic>
        <p:nvPicPr>
          <p:cNvPr id="5122" name="Picture 2" descr="thread life cycl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1"/>
            <a:ext cx="54578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9366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en-US" sz="2000" b="1" dirty="0"/>
              <a:t>) New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thread is in new state if you create an instance of Thread class but before the </a:t>
            </a:r>
            <a:endParaRPr lang="en-US" sz="2000" dirty="0" smtClean="0"/>
          </a:p>
          <a:p>
            <a:r>
              <a:rPr lang="en-US" sz="2000" dirty="0" smtClean="0"/>
              <a:t>invocation </a:t>
            </a:r>
            <a:r>
              <a:rPr lang="en-US" sz="2000" dirty="0"/>
              <a:t>of start() method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2</a:t>
            </a:r>
            <a:r>
              <a:rPr lang="en-US" sz="2000" b="1" dirty="0"/>
              <a:t>) Runnable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thread is </a:t>
            </a:r>
            <a:r>
              <a:rPr lang="en-US" sz="2000" dirty="0" smtClean="0"/>
              <a:t>in runnable state after invocation of </a:t>
            </a:r>
            <a:r>
              <a:rPr lang="en-US" sz="2000" dirty="0"/>
              <a:t>start() method, but the </a:t>
            </a:r>
            <a:r>
              <a:rPr lang="en-US" sz="2000" dirty="0">
                <a:solidFill>
                  <a:srgbClr val="FF0000"/>
                </a:solidFill>
              </a:rPr>
              <a:t>thread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scheduler</a:t>
            </a:r>
            <a:r>
              <a:rPr lang="en-US" sz="2000" dirty="0" smtClean="0"/>
              <a:t> has </a:t>
            </a:r>
            <a:r>
              <a:rPr lang="en-US" sz="2000" dirty="0"/>
              <a:t>not </a:t>
            </a:r>
            <a:r>
              <a:rPr lang="en-US" sz="2000" dirty="0" smtClean="0"/>
              <a:t>selected </a:t>
            </a:r>
            <a:r>
              <a:rPr lang="en-US" sz="2000" dirty="0"/>
              <a:t>it to be the running thread.</a:t>
            </a:r>
          </a:p>
          <a:p>
            <a:endParaRPr lang="en-US" sz="2000" dirty="0" smtClean="0"/>
          </a:p>
          <a:p>
            <a:r>
              <a:rPr lang="en-US" sz="2000" b="1" dirty="0" smtClean="0"/>
              <a:t>3</a:t>
            </a:r>
            <a:r>
              <a:rPr lang="en-US" sz="2000" b="1" dirty="0"/>
              <a:t>) </a:t>
            </a:r>
            <a:r>
              <a:rPr lang="en-US" sz="2000" b="1" dirty="0" smtClean="0"/>
              <a:t>Running</a:t>
            </a:r>
          </a:p>
          <a:p>
            <a:endParaRPr lang="en-US" sz="2000" b="1" dirty="0"/>
          </a:p>
          <a:p>
            <a:r>
              <a:rPr lang="en-US" sz="2000" dirty="0"/>
              <a:t>The thread is in running state if </a:t>
            </a:r>
            <a:r>
              <a:rPr lang="en-US" sz="2000" dirty="0">
                <a:solidFill>
                  <a:srgbClr val="FF0000"/>
                </a:solidFill>
              </a:rPr>
              <a:t>the thread scheduler has selected it</a:t>
            </a:r>
            <a:r>
              <a:rPr lang="en-US" sz="2000" dirty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4</a:t>
            </a:r>
            <a:r>
              <a:rPr lang="en-US" sz="2000" b="1" dirty="0"/>
              <a:t>) Non-Runnable (Blocked)</a:t>
            </a:r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the state when the thread is still alive, but is currently not eligible to run.</a:t>
            </a:r>
          </a:p>
          <a:p>
            <a:endParaRPr lang="en-US" sz="2000" dirty="0" smtClean="0"/>
          </a:p>
          <a:p>
            <a:r>
              <a:rPr lang="en-US" sz="2000" b="1" dirty="0" smtClean="0"/>
              <a:t>5</a:t>
            </a:r>
            <a:r>
              <a:rPr lang="en-US" sz="2000" b="1" dirty="0"/>
              <a:t>) Terminated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thread is in terminated or dead state when its run() method exits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1356</Words>
  <Application>Microsoft Office PowerPoint</Application>
  <PresentationFormat>On-screen Show (4:3)</PresentationFormat>
  <Paragraphs>409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맑은 고딕</vt:lpstr>
      <vt:lpstr>Arial</vt:lpstr>
      <vt:lpstr>Calibri</vt:lpstr>
      <vt:lpstr>Century Gothic</vt:lpstr>
      <vt:lpstr>Consolas</vt:lpstr>
      <vt:lpstr>Courier New</vt:lpstr>
      <vt:lpstr>Times New Roman</vt:lpstr>
      <vt:lpstr>verdana</vt:lpstr>
      <vt:lpstr>Office Theme</vt:lpstr>
      <vt:lpstr>JAC444 - Lecture 5</vt:lpstr>
      <vt:lpstr>Objectives</vt:lpstr>
      <vt:lpstr>Threads</vt:lpstr>
      <vt:lpstr>Thread Definition</vt:lpstr>
      <vt:lpstr>Multithreading</vt:lpstr>
      <vt:lpstr>Multitasking vs Multithreading vs Multiprocessing vs parallel processing</vt:lpstr>
      <vt:lpstr>A thread in Java</vt:lpstr>
      <vt:lpstr>Life cycle of a Thread</vt:lpstr>
      <vt:lpstr>PowerPoint Presentation</vt:lpstr>
      <vt:lpstr>Defining a Thread</vt:lpstr>
      <vt:lpstr>Thread Constructors</vt:lpstr>
      <vt:lpstr>Commonly used methods of Thread class:</vt:lpstr>
      <vt:lpstr>PowerPoint Presentation</vt:lpstr>
      <vt:lpstr>Runnable Interface:</vt:lpstr>
      <vt:lpstr>Starting a Thread:</vt:lpstr>
      <vt:lpstr>Create a Runnable Object</vt:lpstr>
      <vt:lpstr>Thread Scheduler in Java</vt:lpstr>
      <vt:lpstr>Can we start a thread twice</vt:lpstr>
      <vt:lpstr>What if we call run() method directly instead start() method?</vt:lpstr>
      <vt:lpstr>Method - sleep</vt:lpstr>
      <vt:lpstr>Pausing Execution - sleep</vt:lpstr>
      <vt:lpstr>Pausing Execution - join</vt:lpstr>
      <vt:lpstr>Pausing Execution - join</vt:lpstr>
      <vt:lpstr>PowerPoint Presentation</vt:lpstr>
      <vt:lpstr>Example: SimpleThread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5</dc:title>
  <cp:lastModifiedBy>jongkuk lee</cp:lastModifiedBy>
  <cp:revision>51</cp:revision>
  <dcterms:created xsi:type="dcterms:W3CDTF">2017-09-29T14:42:53Z</dcterms:created>
  <dcterms:modified xsi:type="dcterms:W3CDTF">2017-10-13T02:32:14Z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2017-09-29T00:00:00Z</vt:filetime>
  </property>
</Properties>
</file>