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8" r:id="rId10"/>
    <p:sldId id="262" r:id="rId11"/>
    <p:sldId id="265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>
      <p:cViewPr>
        <p:scale>
          <a:sx n="100" d="100"/>
          <a:sy n="100" d="100"/>
        </p:scale>
        <p:origin x="828" y="-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455" y="386079"/>
            <a:ext cx="76730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796" y="1463036"/>
            <a:ext cx="8454406" cy="3844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06817" y="6594777"/>
            <a:ext cx="4064000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1892" y="6594777"/>
            <a:ext cx="203200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012" y="2053992"/>
            <a:ext cx="4135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JAC444 </a:t>
            </a:r>
            <a:r>
              <a:rPr sz="3600" dirty="0"/>
              <a:t>- </a:t>
            </a:r>
            <a:r>
              <a:rPr sz="3600" spc="-10" dirty="0"/>
              <a:t>Lecture</a:t>
            </a:r>
            <a:r>
              <a:rPr sz="3600" spc="-100" dirty="0"/>
              <a:t> </a:t>
            </a:r>
            <a:r>
              <a:rPr sz="3600" dirty="0"/>
              <a:t>5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50411" y="3668760"/>
            <a:ext cx="5233035" cy="118554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5"/>
              </a:spcBef>
            </a:pPr>
            <a:r>
              <a:rPr sz="4000" spc="-5" dirty="0">
                <a:solidFill>
                  <a:srgbClr val="0033CC"/>
                </a:solidFill>
                <a:latin typeface="Arial"/>
                <a:cs typeface="Arial"/>
              </a:rPr>
              <a:t>Threads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Segment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3 -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Threads</a:t>
            </a:r>
            <a:r>
              <a:rPr sz="2400" spc="-1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Communications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44796" y="1463036"/>
            <a:ext cx="8454406" cy="39014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0385" marR="60007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540385" algn="l"/>
                <a:tab pos="541020" algn="l"/>
              </a:tabLst>
            </a:pPr>
            <a:r>
              <a:rPr spc="-5" dirty="0"/>
              <a:t>If the </a:t>
            </a:r>
            <a:r>
              <a:rPr dirty="0"/>
              <a:t>state </a:t>
            </a:r>
            <a:r>
              <a:rPr spc="-5" dirty="0"/>
              <a:t>of object is </a:t>
            </a:r>
            <a:r>
              <a:rPr spc="-5" dirty="0">
                <a:solidFill>
                  <a:schemeClr val="accent2"/>
                </a:solidFill>
              </a:rPr>
              <a:t>not </a:t>
            </a:r>
            <a:r>
              <a:rPr dirty="0">
                <a:solidFill>
                  <a:schemeClr val="accent2"/>
                </a:solidFill>
              </a:rPr>
              <a:t>changed </a:t>
            </a:r>
            <a:r>
              <a:rPr spc="-5" dirty="0">
                <a:solidFill>
                  <a:schemeClr val="accent2"/>
                </a:solidFill>
              </a:rPr>
              <a:t>after its </a:t>
            </a:r>
            <a:r>
              <a:rPr dirty="0">
                <a:solidFill>
                  <a:schemeClr val="accent2"/>
                </a:solidFill>
              </a:rPr>
              <a:t>creation</a:t>
            </a:r>
            <a:r>
              <a:rPr dirty="0"/>
              <a:t>, </a:t>
            </a:r>
            <a:r>
              <a:rPr spc="-5" dirty="0"/>
              <a:t>the object is  </a:t>
            </a:r>
            <a:r>
              <a:rPr dirty="0"/>
              <a:t>called </a:t>
            </a:r>
            <a:r>
              <a:rPr spc="-5" dirty="0"/>
              <a:t>an </a:t>
            </a:r>
            <a:r>
              <a:rPr i="1" spc="-5" dirty="0">
                <a:latin typeface="Arial"/>
                <a:cs typeface="Arial"/>
              </a:rPr>
              <a:t>immutable </a:t>
            </a:r>
            <a:r>
              <a:rPr spc="-5" dirty="0"/>
              <a:t>object (e.g., </a:t>
            </a:r>
            <a:r>
              <a:rPr spc="-5" dirty="0">
                <a:solidFill>
                  <a:schemeClr val="accent2"/>
                </a:solidFill>
              </a:rPr>
              <a:t>String</a:t>
            </a:r>
            <a:r>
              <a:rPr spc="-30" dirty="0">
                <a:solidFill>
                  <a:schemeClr val="accent2"/>
                </a:solidFill>
              </a:rPr>
              <a:t> </a:t>
            </a:r>
            <a:r>
              <a:rPr spc="-5" dirty="0">
                <a:solidFill>
                  <a:schemeClr val="accent2"/>
                </a:solidFill>
              </a:rPr>
              <a:t>object</a:t>
            </a:r>
            <a:r>
              <a:rPr spc="-5" dirty="0"/>
              <a:t>)</a:t>
            </a:r>
          </a:p>
          <a:p>
            <a:pPr marL="223520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540385" marR="5080" indent="-304165">
              <a:lnSpc>
                <a:spcPct val="100000"/>
              </a:lnSpc>
              <a:buChar char="•"/>
              <a:tabLst>
                <a:tab pos="540385" algn="l"/>
                <a:tab pos="541020" algn="l"/>
              </a:tabLst>
            </a:pPr>
            <a:r>
              <a:rPr spc="-5" dirty="0"/>
              <a:t>Since immutable object </a:t>
            </a:r>
            <a:r>
              <a:rPr dirty="0"/>
              <a:t>cannot change </a:t>
            </a:r>
            <a:r>
              <a:rPr spc="-5" dirty="0"/>
              <a:t>its </a:t>
            </a:r>
            <a:r>
              <a:rPr dirty="0"/>
              <a:t>state, </a:t>
            </a:r>
            <a:r>
              <a:rPr spc="-5" dirty="0"/>
              <a:t>it </a:t>
            </a:r>
            <a:r>
              <a:rPr dirty="0"/>
              <a:t>cannot </a:t>
            </a:r>
            <a:r>
              <a:rPr spc="-5" dirty="0"/>
              <a:t>be </a:t>
            </a:r>
            <a:r>
              <a:rPr dirty="0"/>
              <a:t>corrupted  </a:t>
            </a:r>
            <a:r>
              <a:rPr spc="-5" dirty="0"/>
              <a:t>by thread</a:t>
            </a:r>
            <a:r>
              <a:rPr spc="-10" dirty="0"/>
              <a:t> </a:t>
            </a:r>
            <a:r>
              <a:rPr spc="-5" dirty="0"/>
              <a:t>interference</a:t>
            </a:r>
          </a:p>
          <a:p>
            <a:pPr marL="223520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540385" indent="-304165">
              <a:lnSpc>
                <a:spcPct val="100000"/>
              </a:lnSpc>
              <a:buChar char="•"/>
              <a:tabLst>
                <a:tab pos="540385" algn="l"/>
                <a:tab pos="541020" algn="l"/>
              </a:tabLst>
            </a:pPr>
            <a:r>
              <a:rPr spc="-5" dirty="0"/>
              <a:t>Strategies to make an object</a:t>
            </a:r>
            <a:r>
              <a:rPr spc="-20" dirty="0"/>
              <a:t> </a:t>
            </a:r>
            <a:r>
              <a:rPr spc="-5" dirty="0"/>
              <a:t>immutable:</a:t>
            </a:r>
          </a:p>
          <a:p>
            <a:pPr marL="223520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1111885" lvl="1" indent="-533400">
              <a:lnSpc>
                <a:spcPct val="100000"/>
              </a:lnSpc>
              <a:buAutoNum type="arabicPeriod"/>
              <a:tabLst>
                <a:tab pos="1111885" algn="l"/>
                <a:tab pos="1112520" algn="l"/>
              </a:tabLst>
            </a:pPr>
            <a:r>
              <a:rPr sz="1800" spc="-5" dirty="0">
                <a:latin typeface="Arial"/>
                <a:cs typeface="Arial"/>
              </a:rPr>
              <a:t>Make the </a:t>
            </a:r>
            <a:r>
              <a:rPr sz="1800" dirty="0">
                <a:solidFill>
                  <a:schemeClr val="accent2"/>
                </a:solidFill>
                <a:latin typeface="Arial"/>
                <a:cs typeface="Arial"/>
              </a:rPr>
              <a:t>constructor </a:t>
            </a:r>
            <a:r>
              <a:rPr sz="1800" spc="-5" dirty="0">
                <a:solidFill>
                  <a:schemeClr val="accent2"/>
                </a:solidFill>
                <a:latin typeface="Arial"/>
                <a:cs typeface="Arial"/>
              </a:rPr>
              <a:t>private and </a:t>
            </a:r>
            <a:r>
              <a:rPr sz="1800" dirty="0">
                <a:solidFill>
                  <a:schemeClr val="accent2"/>
                </a:solidFill>
                <a:latin typeface="Arial"/>
                <a:cs typeface="Arial"/>
              </a:rPr>
              <a:t>construct </a:t>
            </a:r>
            <a:r>
              <a:rPr sz="1800" spc="-5" dirty="0">
                <a:solidFill>
                  <a:schemeClr val="accent2"/>
                </a:solidFill>
                <a:latin typeface="Arial"/>
                <a:cs typeface="Arial"/>
              </a:rPr>
              <a:t>instances in factory</a:t>
            </a:r>
            <a:r>
              <a:rPr sz="1800" spc="-7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2"/>
                </a:solidFill>
                <a:latin typeface="Arial"/>
                <a:cs typeface="Arial"/>
              </a:rPr>
              <a:t>methods</a:t>
            </a:r>
            <a:endParaRPr sz="18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1111885" lvl="1" indent="-5334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111885" algn="l"/>
                <a:tab pos="1112520" algn="l"/>
              </a:tabLst>
            </a:pPr>
            <a:r>
              <a:rPr sz="1800" spc="-5" dirty="0">
                <a:latin typeface="Arial"/>
                <a:cs typeface="Arial"/>
              </a:rPr>
              <a:t>Make </a:t>
            </a:r>
            <a:r>
              <a:rPr sz="1800" spc="-5" dirty="0">
                <a:solidFill>
                  <a:schemeClr val="accent2"/>
                </a:solidFill>
                <a:latin typeface="Arial"/>
                <a:cs typeface="Arial"/>
              </a:rPr>
              <a:t>all fields final and</a:t>
            </a:r>
            <a:r>
              <a:rPr sz="1800" spc="-1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2"/>
                </a:solidFill>
                <a:latin typeface="Arial"/>
                <a:cs typeface="Arial"/>
              </a:rPr>
              <a:t>private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111885" lvl="1" indent="-5334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111885" algn="l"/>
                <a:tab pos="1112520" algn="l"/>
              </a:tabLst>
            </a:pPr>
            <a:r>
              <a:rPr sz="1800" spc="-5" dirty="0">
                <a:solidFill>
                  <a:schemeClr val="accent2"/>
                </a:solidFill>
                <a:latin typeface="Arial"/>
                <a:cs typeface="Arial"/>
              </a:rPr>
              <a:t>Don't allow </a:t>
            </a:r>
            <a:r>
              <a:rPr sz="1800" dirty="0">
                <a:solidFill>
                  <a:schemeClr val="accent2"/>
                </a:solidFill>
                <a:latin typeface="Arial"/>
                <a:cs typeface="Arial"/>
              </a:rPr>
              <a:t>subclasses </a:t>
            </a:r>
            <a:r>
              <a:rPr sz="1800" spc="-5" dirty="0">
                <a:latin typeface="Arial"/>
                <a:cs typeface="Arial"/>
              </a:rPr>
              <a:t>to override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 dirty="0">
              <a:latin typeface="Arial"/>
              <a:cs typeface="Arial"/>
            </a:endParaRPr>
          </a:p>
          <a:p>
            <a:pPr marL="1111885" marR="501015" lvl="1" indent="-533400">
              <a:lnSpc>
                <a:spcPct val="100699"/>
              </a:lnSpc>
              <a:buAutoNum type="arabicPeriod"/>
              <a:tabLst>
                <a:tab pos="1111885" algn="l"/>
                <a:tab pos="11125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Don't implement methods that modify fields or objects referred to by  fields.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45599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Immutable</a:t>
            </a:r>
            <a:r>
              <a:rPr spc="-90" dirty="0"/>
              <a:t> </a:t>
            </a:r>
            <a:r>
              <a:rPr spc="-5" dirty="0"/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023" y="1031238"/>
            <a:ext cx="6360795" cy="214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Do not rely on thread priority for algorithm </a:t>
            </a:r>
            <a:r>
              <a:rPr sz="2000" dirty="0">
                <a:latin typeface="Arial"/>
                <a:cs typeface="Arial"/>
              </a:rPr>
              <a:t>correctness.  </a:t>
            </a:r>
            <a:r>
              <a:rPr sz="2000" spc="-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concurrency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normal programming </a:t>
            </a:r>
            <a:r>
              <a:rPr sz="2000" dirty="0">
                <a:latin typeface="Arial"/>
                <a:cs typeface="Arial"/>
              </a:rPr>
              <a:t>style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latin typeface="Arial"/>
                <a:cs typeface="Arial"/>
              </a:rPr>
              <a:t>Further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Readings:</a:t>
            </a:r>
            <a:endParaRPr sz="1200">
              <a:latin typeface="Arial"/>
              <a:cs typeface="Arial"/>
            </a:endParaRPr>
          </a:p>
          <a:p>
            <a:pPr marL="12700" marR="169545">
              <a:lnSpc>
                <a:spcPct val="171900"/>
              </a:lnSpc>
            </a:pPr>
            <a:r>
              <a:rPr sz="1200" spc="-5" dirty="0">
                <a:latin typeface="Arial"/>
                <a:cs typeface="Arial"/>
              </a:rPr>
              <a:t>Concurrent Programming in </a:t>
            </a:r>
            <a:r>
              <a:rPr sz="1200" dirty="0">
                <a:latin typeface="Arial"/>
                <a:cs typeface="Arial"/>
              </a:rPr>
              <a:t>Java: </a:t>
            </a:r>
            <a:r>
              <a:rPr sz="1200" spc="-5" dirty="0">
                <a:latin typeface="Arial"/>
                <a:cs typeface="Arial"/>
              </a:rPr>
              <a:t>Design Principles and Pattern (2nd Edition) by Doug Lea.  Effective </a:t>
            </a:r>
            <a:r>
              <a:rPr sz="1200" dirty="0">
                <a:latin typeface="Arial"/>
                <a:cs typeface="Arial"/>
              </a:rPr>
              <a:t>Java </a:t>
            </a:r>
            <a:r>
              <a:rPr sz="1200" spc="-5" dirty="0">
                <a:latin typeface="Arial"/>
                <a:cs typeface="Arial"/>
              </a:rPr>
              <a:t>Programming Language Guide (2nd Edition) by </a:t>
            </a:r>
            <a:r>
              <a:rPr sz="1200" dirty="0">
                <a:latin typeface="Arial"/>
                <a:cs typeface="Arial"/>
              </a:rPr>
              <a:t>Joshua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Bloch.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" dirty="0">
                <a:latin typeface="Arial"/>
                <a:cs typeface="Arial"/>
              </a:rPr>
              <a:t>Concurrency: State Models </a:t>
            </a:r>
            <a:r>
              <a:rPr sz="1200" dirty="0">
                <a:latin typeface="Arial"/>
                <a:cs typeface="Arial"/>
              </a:rPr>
              <a:t>&amp; Java </a:t>
            </a:r>
            <a:r>
              <a:rPr sz="1200" spc="-5" dirty="0">
                <a:latin typeface="Arial"/>
                <a:cs typeface="Arial"/>
              </a:rPr>
              <a:t>Programs (2nd Edition), by </a:t>
            </a:r>
            <a:r>
              <a:rPr sz="1200" dirty="0">
                <a:latin typeface="Arial"/>
                <a:cs typeface="Arial"/>
              </a:rPr>
              <a:t>Jeff </a:t>
            </a:r>
            <a:r>
              <a:rPr sz="1200" spc="-5" dirty="0">
                <a:latin typeface="Arial"/>
                <a:cs typeface="Arial"/>
              </a:rPr>
              <a:t>Magee and </a:t>
            </a:r>
            <a:r>
              <a:rPr sz="1200" dirty="0">
                <a:latin typeface="Arial"/>
                <a:cs typeface="Arial"/>
              </a:rPr>
              <a:t>Jeff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Kramer.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5594" y="3352793"/>
            <a:ext cx="3071793" cy="3078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5455" y="386079"/>
            <a:ext cx="1998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Threads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48435" y="57846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https://www.youtube.com/watch?v=HFFdAm508m8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24" y="386079"/>
            <a:ext cx="1998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308605"/>
            <a:ext cx="6002655" cy="381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In this section you will be learning</a:t>
            </a:r>
            <a:r>
              <a:rPr sz="2400" b="1" spc="-9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about:</a:t>
            </a:r>
            <a:endParaRPr sz="24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Solutions to Liveness</a:t>
            </a:r>
            <a:r>
              <a:rPr sz="2400" spc="-3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Problems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Guarded</a:t>
            </a:r>
            <a:r>
              <a:rPr sz="24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Blocks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CC"/>
              </a:buClr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Immutable</a:t>
            </a:r>
            <a:r>
              <a:rPr sz="24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Objects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High Level</a:t>
            </a:r>
            <a:r>
              <a:rPr sz="24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Concurrency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8333" y="1463036"/>
            <a:ext cx="8249284" cy="4767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Threads have to </a:t>
            </a:r>
            <a:r>
              <a:rPr sz="2000" dirty="0">
                <a:latin typeface="Arial"/>
                <a:cs typeface="Arial"/>
              </a:rPr>
              <a:t>coordinate </a:t>
            </a:r>
            <a:r>
              <a:rPr sz="2000" spc="-5" dirty="0">
                <a:latin typeface="Arial"/>
                <a:cs typeface="Arial"/>
              </a:rPr>
              <a:t>their actions (they must work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together).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16865" marR="67945" indent="-304165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i="1" spc="-5" dirty="0">
                <a:latin typeface="Arial"/>
                <a:cs typeface="Arial"/>
              </a:rPr>
              <a:t>guarded bloc</a:t>
            </a:r>
            <a:r>
              <a:rPr sz="2000" spc="-5" dirty="0">
                <a:latin typeface="Arial"/>
                <a:cs typeface="Arial"/>
              </a:rPr>
              <a:t>k is the most </a:t>
            </a:r>
            <a:r>
              <a:rPr sz="2000" dirty="0">
                <a:latin typeface="Arial"/>
                <a:cs typeface="Arial"/>
              </a:rPr>
              <a:t>common coordination </a:t>
            </a:r>
            <a:r>
              <a:rPr sz="2000" spc="-5" dirty="0">
                <a:latin typeface="Arial"/>
                <a:cs typeface="Arial"/>
              </a:rPr>
              <a:t>idiom for threads  </a:t>
            </a:r>
            <a:r>
              <a:rPr sz="2000" dirty="0">
                <a:latin typeface="Arial"/>
                <a:cs typeface="Arial"/>
              </a:rPr>
              <a:t>coordination.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87350" indent="-374650">
              <a:lnSpc>
                <a:spcPct val="100000"/>
              </a:lnSpc>
              <a:buChar char="•"/>
              <a:tabLst>
                <a:tab pos="387350" algn="l"/>
                <a:tab pos="387985" algn="l"/>
              </a:tabLst>
            </a:pPr>
            <a:r>
              <a:rPr sz="2000" spc="-5" dirty="0">
                <a:latin typeface="Arial"/>
                <a:cs typeface="Arial"/>
              </a:rPr>
              <a:t>The guarded block </a:t>
            </a:r>
            <a:r>
              <a:rPr sz="2000" spc="-5" dirty="0">
                <a:solidFill>
                  <a:schemeClr val="accent2"/>
                </a:solidFill>
                <a:latin typeface="Arial"/>
                <a:cs typeface="Arial"/>
              </a:rPr>
              <a:t>uses three methods from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Consolas"/>
                <a:cs typeface="Consolas"/>
              </a:rPr>
              <a:t>Object</a:t>
            </a:r>
            <a:r>
              <a:rPr sz="2000" b="1" spc="-5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class: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</a:pPr>
            <a:r>
              <a:rPr sz="2000" b="1" spc="-5" dirty="0">
                <a:solidFill>
                  <a:srgbClr val="0000CC"/>
                </a:solidFill>
                <a:latin typeface="Consolas"/>
                <a:cs typeface="Consolas"/>
              </a:rPr>
              <a:t>wait()</a:t>
            </a:r>
            <a:endParaRPr sz="2000" dirty="0">
              <a:latin typeface="Consolas"/>
              <a:cs typeface="Consolas"/>
            </a:endParaRPr>
          </a:p>
          <a:p>
            <a:pPr marL="431165" marR="5080">
              <a:lnSpc>
                <a:spcPts val="195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Causes the </a:t>
            </a:r>
            <a:r>
              <a:rPr sz="1600" dirty="0">
                <a:latin typeface="Arial"/>
                <a:cs typeface="Arial"/>
              </a:rPr>
              <a:t>current </a:t>
            </a:r>
            <a:r>
              <a:rPr sz="1600" spc="-5" dirty="0">
                <a:latin typeface="Arial"/>
                <a:cs typeface="Arial"/>
              </a:rPr>
              <a:t>thread to wait </a:t>
            </a:r>
            <a:r>
              <a:rPr sz="1600" spc="-5" dirty="0">
                <a:solidFill>
                  <a:schemeClr val="accent2"/>
                </a:solidFill>
                <a:latin typeface="Arial"/>
                <a:cs typeface="Arial"/>
              </a:rPr>
              <a:t>until</a:t>
            </a:r>
            <a:r>
              <a:rPr sz="1600" spc="-5" dirty="0">
                <a:latin typeface="Arial"/>
                <a:cs typeface="Arial"/>
              </a:rPr>
              <a:t> another thread invokes the </a:t>
            </a:r>
            <a:r>
              <a:rPr sz="1600" b="1" spc="-5" dirty="0">
                <a:solidFill>
                  <a:schemeClr val="accent2"/>
                </a:solidFill>
                <a:latin typeface="Consolas"/>
                <a:cs typeface="Consolas"/>
              </a:rPr>
              <a:t>notify()</a:t>
            </a:r>
            <a:r>
              <a:rPr sz="1600" b="1" spc="-405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method or  the </a:t>
            </a:r>
            <a:r>
              <a:rPr sz="1600" b="1" spc="-5" dirty="0">
                <a:solidFill>
                  <a:schemeClr val="accent2"/>
                </a:solidFill>
                <a:latin typeface="Consolas"/>
                <a:cs typeface="Consolas"/>
              </a:rPr>
              <a:t>notifyAll()</a:t>
            </a:r>
            <a:r>
              <a:rPr sz="1600" b="1" spc="-43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method for this object.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</a:pPr>
            <a:r>
              <a:rPr sz="2000" b="1" spc="-5" dirty="0">
                <a:solidFill>
                  <a:srgbClr val="0000CC"/>
                </a:solidFill>
                <a:latin typeface="Consolas"/>
                <a:cs typeface="Consolas"/>
              </a:rPr>
              <a:t>notify()</a:t>
            </a:r>
            <a:endParaRPr sz="2000" dirty="0">
              <a:latin typeface="Consolas"/>
              <a:cs typeface="Consolas"/>
            </a:endParaRPr>
          </a:p>
          <a:p>
            <a:pPr marL="431165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Arial"/>
                <a:cs typeface="Arial"/>
              </a:rPr>
              <a:t>Wakes up </a:t>
            </a:r>
            <a:r>
              <a:rPr sz="1600" dirty="0">
                <a:latin typeface="Arial"/>
                <a:cs typeface="Arial"/>
              </a:rPr>
              <a:t>a single </a:t>
            </a:r>
            <a:r>
              <a:rPr sz="1600" spc="-5" dirty="0">
                <a:latin typeface="Arial"/>
                <a:cs typeface="Arial"/>
              </a:rPr>
              <a:t>thread that is waiting on this object's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monitor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</a:pPr>
            <a:r>
              <a:rPr sz="2000" b="1" spc="-5" dirty="0">
                <a:solidFill>
                  <a:srgbClr val="0000CC"/>
                </a:solidFill>
                <a:latin typeface="Consolas"/>
                <a:cs typeface="Consolas"/>
              </a:rPr>
              <a:t>notifyAll()</a:t>
            </a:r>
            <a:endParaRPr sz="2000" dirty="0">
              <a:latin typeface="Consolas"/>
              <a:cs typeface="Consolas"/>
            </a:endParaRPr>
          </a:p>
          <a:p>
            <a:pPr marL="431165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Arial"/>
                <a:cs typeface="Arial"/>
              </a:rPr>
              <a:t>Wakes up all threads that are waiting on this object's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monitor.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39147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Guarded</a:t>
            </a:r>
            <a:r>
              <a:rPr spc="-90" dirty="0"/>
              <a:t> </a:t>
            </a:r>
            <a:r>
              <a:rPr spc="-5" dirty="0"/>
              <a:t>Blocks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4024" y="1300985"/>
            <a:ext cx="7775575" cy="40360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3000" b="1" spc="-5" dirty="0">
                <a:solidFill>
                  <a:srgbClr val="0000CC"/>
                </a:solidFill>
                <a:latin typeface="Consolas"/>
                <a:cs typeface="Consolas"/>
              </a:rPr>
              <a:t>wait()</a:t>
            </a:r>
            <a:endParaRPr sz="3000" dirty="0">
              <a:latin typeface="Consolas"/>
              <a:cs typeface="Consolas"/>
            </a:endParaRPr>
          </a:p>
          <a:p>
            <a:pPr marL="469265" marR="795020">
              <a:lnSpc>
                <a:spcPct val="102699"/>
              </a:lnSpc>
              <a:spcBef>
                <a:spcPts val="360"/>
              </a:spcBef>
            </a:pPr>
            <a:r>
              <a:rPr sz="2000" spc="-5" dirty="0">
                <a:latin typeface="Arial"/>
                <a:cs typeface="Arial"/>
              </a:rPr>
              <a:t>Makes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thread to wait until </a:t>
            </a:r>
            <a:r>
              <a:rPr sz="2000" dirty="0">
                <a:latin typeface="Arial"/>
                <a:cs typeface="Arial"/>
              </a:rPr>
              <a:t>some conditions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satisfied.  </a:t>
            </a:r>
            <a:r>
              <a:rPr sz="2000" spc="-5" dirty="0">
                <a:latin typeface="Arial"/>
                <a:cs typeface="Arial"/>
              </a:rPr>
              <a:t>Places the invoking thread on the monitor’s waiting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3000" b="1" spc="-5" dirty="0">
                <a:solidFill>
                  <a:srgbClr val="0000CC"/>
                </a:solidFill>
                <a:latin typeface="Consolas"/>
                <a:cs typeface="Consolas"/>
              </a:rPr>
              <a:t>notify()/notifyAll()</a:t>
            </a:r>
            <a:endParaRPr sz="3000" dirty="0">
              <a:latin typeface="Consolas"/>
              <a:cs typeface="Consolas"/>
            </a:endParaRPr>
          </a:p>
          <a:p>
            <a:pPr marL="469265" marR="462280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latin typeface="Arial"/>
                <a:cs typeface="Arial"/>
              </a:rPr>
              <a:t>Tells waiting thread/s that </a:t>
            </a:r>
            <a:r>
              <a:rPr sz="2000" dirty="0">
                <a:latin typeface="Arial"/>
                <a:cs typeface="Arial"/>
              </a:rPr>
              <a:t>something </a:t>
            </a:r>
            <a:r>
              <a:rPr sz="2000" spc="-5" dirty="0">
                <a:latin typeface="Arial"/>
                <a:cs typeface="Arial"/>
              </a:rPr>
              <a:t>has occurred that might  </a:t>
            </a:r>
            <a:r>
              <a:rPr sz="2000" dirty="0">
                <a:latin typeface="Arial"/>
                <a:cs typeface="Arial"/>
              </a:rPr>
              <a:t>satisfy </a:t>
            </a:r>
            <a:r>
              <a:rPr sz="2000" spc="-5" dirty="0">
                <a:latin typeface="Arial"/>
                <a:cs typeface="Arial"/>
              </a:rPr>
              <a:t>that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condition.</a:t>
            </a: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Reactivates one/all threads in monitor’s waiting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chemeClr val="accent2"/>
                </a:solidFill>
                <a:latin typeface="Arial"/>
                <a:cs typeface="Arial"/>
              </a:rPr>
              <a:t>Important</a:t>
            </a:r>
            <a:r>
              <a:rPr sz="2000" spc="-1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2"/>
                </a:solidFill>
                <a:latin typeface="Arial"/>
                <a:cs typeface="Arial"/>
              </a:rPr>
              <a:t>note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6926580" algn="l"/>
              </a:tabLst>
            </a:pPr>
            <a:r>
              <a:rPr sz="2000" spc="-5" dirty="0">
                <a:solidFill>
                  <a:srgbClr val="0000CC"/>
                </a:solidFill>
                <a:latin typeface="Consolas"/>
                <a:cs typeface="Consolas"/>
              </a:rPr>
              <a:t>wait()</a:t>
            </a:r>
            <a:r>
              <a:rPr sz="2000" dirty="0">
                <a:solidFill>
                  <a:srgbClr val="0000CC"/>
                </a:solidFill>
                <a:latin typeface="Consolas"/>
                <a:cs typeface="Consolas"/>
              </a:rPr>
              <a:t>,</a:t>
            </a:r>
            <a:r>
              <a:rPr sz="2000" spc="-5" dirty="0">
                <a:solidFill>
                  <a:srgbClr val="0000CC"/>
                </a:solidFill>
                <a:latin typeface="Consolas"/>
                <a:cs typeface="Consolas"/>
              </a:rPr>
              <a:t> notify()</a:t>
            </a:r>
            <a:r>
              <a:rPr sz="2000" dirty="0">
                <a:solidFill>
                  <a:srgbClr val="0000CC"/>
                </a:solidFill>
                <a:latin typeface="Consolas"/>
                <a:cs typeface="Consolas"/>
              </a:rPr>
              <a:t>,</a:t>
            </a:r>
            <a:r>
              <a:rPr sz="2000" spc="-5" dirty="0">
                <a:solidFill>
                  <a:srgbClr val="0000CC"/>
                </a:solidFill>
                <a:latin typeface="Consolas"/>
                <a:cs typeface="Consolas"/>
              </a:rPr>
              <a:t> notifyAll(</a:t>
            </a:r>
            <a:r>
              <a:rPr sz="2000" dirty="0">
                <a:solidFill>
                  <a:srgbClr val="0000CC"/>
                </a:solidFill>
                <a:latin typeface="Consolas"/>
                <a:cs typeface="Consolas"/>
              </a:rPr>
              <a:t>)</a:t>
            </a:r>
            <a:r>
              <a:rPr sz="2000" spc="15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ar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no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method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o</a:t>
            </a:r>
            <a:r>
              <a:rPr sz="2000" dirty="0">
                <a:latin typeface="Arial"/>
                <a:cs typeface="Arial"/>
              </a:rPr>
              <a:t>f	</a:t>
            </a:r>
            <a:r>
              <a:rPr sz="2000" spc="-5" dirty="0">
                <a:solidFill>
                  <a:srgbClr val="0000CC"/>
                </a:solidFill>
                <a:latin typeface="Consolas"/>
                <a:cs typeface="Consolas"/>
              </a:rPr>
              <a:t>Thread</a:t>
            </a:r>
            <a:endParaRPr sz="2000" dirty="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class, </a:t>
            </a:r>
            <a:r>
              <a:rPr sz="2000" spc="-5" dirty="0">
                <a:latin typeface="Arial"/>
                <a:cs typeface="Arial"/>
              </a:rPr>
              <a:t>but rather of the </a:t>
            </a:r>
            <a:r>
              <a:rPr sz="2000" spc="-5" dirty="0">
                <a:solidFill>
                  <a:srgbClr val="0000CC"/>
                </a:solidFill>
                <a:latin typeface="Consolas"/>
                <a:cs typeface="Consolas"/>
              </a:rPr>
              <a:t>Object</a:t>
            </a:r>
            <a:r>
              <a:rPr sz="2000" spc="-55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class</a:t>
            </a:r>
            <a:r>
              <a:rPr sz="2000" dirty="0" smtClean="0">
                <a:latin typeface="Arial"/>
                <a:cs typeface="Arial"/>
              </a:rPr>
              <a:t>.</a:t>
            </a:r>
            <a:r>
              <a:rPr lang="en-US" sz="2000" dirty="0" smtClean="0">
                <a:latin typeface="Arial"/>
                <a:cs typeface="Arial"/>
              </a:rPr>
              <a:t> Why?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024" y="398454"/>
            <a:ext cx="59886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wait(), notify(),</a:t>
            </a:r>
            <a:r>
              <a:rPr spc="-90" dirty="0"/>
              <a:t> </a:t>
            </a:r>
            <a:r>
              <a:rPr spc="-5" dirty="0"/>
              <a:t>notifyAll()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5791200"/>
            <a:ext cx="525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because they are related to lock and object has a 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564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Understanding the process of inter-thread </a:t>
            </a:r>
            <a:r>
              <a:rPr lang="en-US" dirty="0" smtClean="0">
                <a:solidFill>
                  <a:srgbClr val="FF0000"/>
                </a:solidFill>
              </a:rPr>
              <a:t>communication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inter thread communication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528637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3409951"/>
            <a:ext cx="8150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Threads enter to acquire lock.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Lock is acquired by on thread.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Now thread goes to waiting state if you call wait() method on the object.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Otherwise </a:t>
            </a:r>
            <a:r>
              <a:rPr lang="en-US" dirty="0">
                <a:solidFill>
                  <a:srgbClr val="FF0000"/>
                </a:solidFill>
              </a:rPr>
              <a:t>it releases the lock and exits.</a:t>
            </a:r>
          </a:p>
          <a:p>
            <a:pPr marL="342900" indent="-342900">
              <a:buAutoNum type="arabicPeriod" startAt="4"/>
            </a:pP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you call notify() or </a:t>
            </a:r>
            <a:r>
              <a:rPr lang="en-US" dirty="0" err="1">
                <a:solidFill>
                  <a:srgbClr val="FF0000"/>
                </a:solidFill>
              </a:rPr>
              <a:t>notifyAll</a:t>
            </a:r>
            <a:r>
              <a:rPr lang="en-US" dirty="0">
                <a:solidFill>
                  <a:srgbClr val="FF0000"/>
                </a:solidFill>
              </a:rPr>
              <a:t>() method, thread moves to the notified state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(</a:t>
            </a:r>
            <a:r>
              <a:rPr lang="en-US" dirty="0">
                <a:solidFill>
                  <a:srgbClr val="FF0000"/>
                </a:solidFill>
              </a:rPr>
              <a:t>runnable state).</a:t>
            </a:r>
          </a:p>
          <a:p>
            <a:pPr marL="342900" indent="-342900">
              <a:buAutoNum type="arabicPeriod" startAt="5"/>
            </a:pPr>
            <a:r>
              <a:rPr lang="en-US" dirty="0" smtClean="0">
                <a:solidFill>
                  <a:srgbClr val="FF0000"/>
                </a:solidFill>
              </a:rPr>
              <a:t>Now </a:t>
            </a:r>
            <a:r>
              <a:rPr lang="en-US" dirty="0">
                <a:solidFill>
                  <a:srgbClr val="FF0000"/>
                </a:solidFill>
              </a:rPr>
              <a:t>thread is available to acquire lock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 startAt="6"/>
            </a:pPr>
            <a:r>
              <a:rPr lang="en-US" dirty="0" smtClean="0">
                <a:solidFill>
                  <a:srgbClr val="FF0000"/>
                </a:solidFill>
              </a:rPr>
              <a:t>After </a:t>
            </a:r>
            <a:r>
              <a:rPr lang="en-US" dirty="0">
                <a:solidFill>
                  <a:srgbClr val="FF0000"/>
                </a:solidFill>
              </a:rPr>
              <a:t>completion of the task, thread releases the lock and exits the monitor state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of </a:t>
            </a:r>
            <a:r>
              <a:rPr lang="en-US" dirty="0">
                <a:solidFill>
                  <a:srgbClr val="FF0000"/>
                </a:solidFill>
              </a:rPr>
              <a:t>the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5658"/>
              </p:ext>
            </p:extLst>
          </p:nvPr>
        </p:nvGraphicFramePr>
        <p:xfrm>
          <a:off x="685800" y="1397000"/>
          <a:ext cx="8077200" cy="300696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38600"/>
                <a:gridCol w="4038600"/>
              </a:tblGrid>
              <a:tr h="5275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wait()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sleep()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13878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wait() method </a:t>
                      </a:r>
                      <a:r>
                        <a:rPr lang="en-US" b="0" i="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releases the lock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sleep() method doesn't release the lock.</a:t>
                      </a:r>
                      <a:endParaRPr lang="en-US" dirty="0"/>
                    </a:p>
                  </a:txBody>
                  <a:tcPr/>
                </a:tc>
              </a:tr>
              <a:tr h="527522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 method of Object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the method of Thread class</a:t>
                      </a:r>
                    </a:p>
                  </a:txBody>
                  <a:tcPr marL="76200" marR="76200" marT="76200" marB="76200"/>
                </a:tc>
              </a:tr>
              <a:tr h="527522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 non-static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the static method</a:t>
                      </a:r>
                    </a:p>
                  </a:txBody>
                  <a:tcPr marL="76200" marR="76200" marT="76200" marB="76200"/>
                </a:tc>
              </a:tr>
              <a:tr h="910517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 be notified by notify() or </a:t>
                      </a:r>
                      <a:r>
                        <a:rPr lang="en-US" b="0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after the specified amount of time, sleep is completed.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5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77824" y="1310636"/>
            <a:ext cx="8524875" cy="47760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When </a:t>
            </a: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wait</a:t>
            </a:r>
            <a:r>
              <a:rPr sz="1800" b="1" spc="-48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is invoked, the thread releases the lock and </a:t>
            </a:r>
            <a:r>
              <a:rPr sz="2000" dirty="0">
                <a:latin typeface="Arial"/>
                <a:cs typeface="Arial"/>
              </a:rPr>
              <a:t>suspends </a:t>
            </a:r>
            <a:r>
              <a:rPr sz="2000" spc="-5" dirty="0">
                <a:latin typeface="Arial"/>
                <a:cs typeface="Arial"/>
              </a:rPr>
              <a:t>execution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public synchronized void guardedExamResult()</a:t>
            </a:r>
            <a:r>
              <a:rPr sz="1800" b="1" spc="-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926465">
              <a:lnSpc>
                <a:spcPts val="1664"/>
              </a:lnSpc>
              <a:spcBef>
                <a:spcPts val="5"/>
              </a:spcBef>
            </a:pPr>
            <a:r>
              <a:rPr sz="1400" b="1" spc="-5" dirty="0">
                <a:solidFill>
                  <a:srgbClr val="0000CC"/>
                </a:solidFill>
                <a:latin typeface="Consolas"/>
                <a:cs typeface="Consolas"/>
              </a:rPr>
              <a:t>// </a:t>
            </a:r>
            <a:r>
              <a:rPr sz="1400" b="1" spc="-5" dirty="0">
                <a:solidFill>
                  <a:srgbClr val="FF0000"/>
                </a:solidFill>
                <a:latin typeface="Consolas"/>
                <a:cs typeface="Consolas"/>
              </a:rPr>
              <a:t>This guard only loops once for each special</a:t>
            </a:r>
            <a:r>
              <a:rPr sz="1400" b="1" spc="-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nsolas"/>
                <a:cs typeface="Consolas"/>
              </a:rPr>
              <a:t>event</a:t>
            </a:r>
            <a:r>
              <a:rPr sz="1400" b="1" spc="-5" dirty="0">
                <a:solidFill>
                  <a:srgbClr val="0000CC"/>
                </a:solidFill>
                <a:latin typeface="Consolas"/>
                <a:cs typeface="Consolas"/>
              </a:rPr>
              <a:t>,</a:t>
            </a:r>
            <a:endParaRPr sz="1400" dirty="0">
              <a:latin typeface="Consolas"/>
              <a:cs typeface="Consolas"/>
            </a:endParaRPr>
          </a:p>
          <a:p>
            <a:pPr marL="926465">
              <a:lnSpc>
                <a:spcPts val="1664"/>
              </a:lnSpc>
            </a:pPr>
            <a:r>
              <a:rPr sz="1400" b="1" spc="-5" dirty="0">
                <a:solidFill>
                  <a:srgbClr val="0000CC"/>
                </a:solidFill>
                <a:latin typeface="Consolas"/>
                <a:cs typeface="Consolas"/>
              </a:rPr>
              <a:t>// which may not be the event we're waiting</a:t>
            </a:r>
            <a:r>
              <a:rPr sz="1400" b="1" spc="-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0000CC"/>
                </a:solidFill>
                <a:latin typeface="Consolas"/>
                <a:cs typeface="Consolas"/>
              </a:rPr>
              <a:t>for.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473835" marR="5023485" indent="-613410">
              <a:lnSpc>
                <a:spcPct val="100699"/>
              </a:lnSpc>
            </a:pP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while (!examResult)</a:t>
            </a:r>
            <a:r>
              <a:rPr sz="1800" b="1" spc="-9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{  </a:t>
            </a: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try</a:t>
            </a:r>
            <a:r>
              <a:rPr sz="1800" b="1" spc="-1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1975485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wait();</a:t>
            </a:r>
            <a:endParaRPr sz="1800" dirty="0">
              <a:latin typeface="Consolas"/>
              <a:cs typeface="Consolas"/>
            </a:endParaRPr>
          </a:p>
          <a:p>
            <a:pPr marL="147383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} </a:t>
            </a: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catch (InterruptedException e)</a:t>
            </a:r>
            <a:r>
              <a:rPr sz="1800" b="1" spc="-2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{}</a:t>
            </a:r>
            <a:endParaRPr sz="1800" dirty="0">
              <a:latin typeface="Consolas"/>
              <a:cs typeface="Consolas"/>
            </a:endParaRPr>
          </a:p>
          <a:p>
            <a:pPr marL="97155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860425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System.out.println("Exam Result have been</a:t>
            </a:r>
            <a:r>
              <a:rPr sz="1800" b="1" spc="-3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received!");</a:t>
            </a:r>
            <a:endParaRPr sz="1800" dirty="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30"/>
              </a:spcBef>
            </a:pPr>
            <a:r>
              <a:rPr sz="14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Important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note:</a:t>
            </a:r>
            <a:endParaRPr sz="1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Always invoke </a:t>
            </a:r>
            <a:r>
              <a:rPr sz="1800" b="1" spc="-5" dirty="0">
                <a:solidFill>
                  <a:srgbClr val="0000CC"/>
                </a:solidFill>
                <a:latin typeface="Consolas"/>
                <a:cs typeface="Consolas"/>
              </a:rPr>
              <a:t>wait</a:t>
            </a:r>
            <a:r>
              <a:rPr sz="1800" b="1" spc="-509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Arial"/>
                <a:cs typeface="Arial"/>
              </a:rPr>
              <a:t>inside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loop that tests for the </a:t>
            </a:r>
            <a:r>
              <a:rPr sz="1800" dirty="0">
                <a:latin typeface="Arial"/>
                <a:cs typeface="Arial"/>
              </a:rPr>
              <a:t>condition </a:t>
            </a:r>
            <a:r>
              <a:rPr sz="1800" spc="-5" dirty="0">
                <a:latin typeface="Arial"/>
                <a:cs typeface="Arial"/>
              </a:rPr>
              <a:t>being waited for.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824" y="386079"/>
            <a:ext cx="51415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CC"/>
                </a:solidFill>
                <a:latin typeface="Consolas"/>
                <a:cs typeface="Consolas"/>
              </a:rPr>
              <a:t>wait()</a:t>
            </a:r>
            <a:r>
              <a:rPr spc="-116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pc="-5" dirty="0"/>
              <a:t>Method Idiom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0223" y="1463036"/>
            <a:ext cx="8062595" cy="490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When </a:t>
            </a:r>
            <a:r>
              <a:rPr sz="2000" b="1" spc="-5" dirty="0">
                <a:solidFill>
                  <a:srgbClr val="0000CC"/>
                </a:solidFill>
                <a:latin typeface="Consolas"/>
                <a:cs typeface="Consolas"/>
              </a:rPr>
              <a:t>notifyAll</a:t>
            </a:r>
            <a:r>
              <a:rPr sz="2000" b="1" spc="-58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is invoked, it informs all threads waiting on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lock that  </a:t>
            </a:r>
            <a:r>
              <a:rPr sz="2000" dirty="0">
                <a:latin typeface="Arial"/>
                <a:cs typeface="Arial"/>
              </a:rPr>
              <a:t>something </a:t>
            </a:r>
            <a:r>
              <a:rPr sz="2000" spc="-5" dirty="0">
                <a:latin typeface="Arial"/>
                <a:cs typeface="Arial"/>
              </a:rPr>
              <a:t>important has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happened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139190" marR="899794" indent="-669925">
              <a:lnSpc>
                <a:spcPts val="2850"/>
              </a:lnSpc>
            </a:pPr>
            <a:r>
              <a:rPr sz="2400" b="1" spc="-5" dirty="0">
                <a:solidFill>
                  <a:srgbClr val="0000CC"/>
                </a:solidFill>
                <a:latin typeface="Consolas"/>
                <a:cs typeface="Consolas"/>
              </a:rPr>
              <a:t>public synchronized notifyExamResult()</a:t>
            </a:r>
            <a:r>
              <a:rPr sz="2400" b="1" spc="-10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00CC"/>
                </a:solidFill>
                <a:latin typeface="Consolas"/>
                <a:cs typeface="Consolas"/>
              </a:rPr>
              <a:t>{  </a:t>
            </a:r>
            <a:r>
              <a:rPr sz="2400" b="1" spc="-5" dirty="0">
                <a:solidFill>
                  <a:srgbClr val="0000CC"/>
                </a:solidFill>
                <a:latin typeface="Consolas"/>
                <a:cs typeface="Consolas"/>
              </a:rPr>
              <a:t>examResult </a:t>
            </a:r>
            <a:r>
              <a:rPr sz="2400" b="1" dirty="0">
                <a:solidFill>
                  <a:srgbClr val="0000CC"/>
                </a:solidFill>
                <a:latin typeface="Consolas"/>
                <a:cs typeface="Consolas"/>
              </a:rPr>
              <a:t>=</a:t>
            </a:r>
            <a:r>
              <a:rPr sz="2400" b="1" spc="-2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Consolas"/>
                <a:cs typeface="Consolas"/>
              </a:rPr>
              <a:t>true;</a:t>
            </a:r>
            <a:endParaRPr sz="2400" dirty="0">
              <a:latin typeface="Consolas"/>
              <a:cs typeface="Consolas"/>
            </a:endParaRPr>
          </a:p>
          <a:p>
            <a:pPr marL="1139190">
              <a:lnSpc>
                <a:spcPts val="2745"/>
              </a:lnSpc>
            </a:pPr>
            <a:r>
              <a:rPr sz="2400" b="1" spc="-5" dirty="0">
                <a:solidFill>
                  <a:srgbClr val="0000CC"/>
                </a:solidFill>
                <a:latin typeface="Consolas"/>
                <a:cs typeface="Consolas"/>
              </a:rPr>
              <a:t>notifyAll();</a:t>
            </a:r>
            <a:endParaRPr sz="2400" dirty="0">
              <a:latin typeface="Consolas"/>
              <a:cs typeface="Consolas"/>
            </a:endParaRPr>
          </a:p>
          <a:p>
            <a:pPr marL="469265">
              <a:lnSpc>
                <a:spcPts val="2865"/>
              </a:lnSpc>
            </a:pPr>
            <a:r>
              <a:rPr sz="24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Important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note:</a:t>
            </a:r>
            <a:endParaRPr sz="1800" dirty="0">
              <a:latin typeface="Arial"/>
              <a:cs typeface="Arial"/>
            </a:endParaRPr>
          </a:p>
          <a:p>
            <a:pPr marL="469265" marR="9080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There is </a:t>
            </a:r>
            <a:r>
              <a:rPr sz="1800" dirty="0">
                <a:latin typeface="Arial"/>
                <a:cs typeface="Arial"/>
              </a:rPr>
              <a:t>a second </a:t>
            </a:r>
            <a:r>
              <a:rPr sz="1800" spc="-5" dirty="0">
                <a:latin typeface="Arial"/>
                <a:cs typeface="Arial"/>
              </a:rPr>
              <a:t>notification method, </a:t>
            </a:r>
            <a:r>
              <a:rPr sz="2000" b="1" spc="-5" dirty="0">
                <a:solidFill>
                  <a:srgbClr val="0000CC"/>
                </a:solidFill>
                <a:latin typeface="Consolas"/>
                <a:cs typeface="Consolas"/>
              </a:rPr>
              <a:t>notify</a:t>
            </a:r>
            <a:r>
              <a:rPr sz="1800" spc="-5" dirty="0">
                <a:latin typeface="Arial"/>
                <a:cs typeface="Arial"/>
              </a:rPr>
              <a:t>, which wakes up </a:t>
            </a:r>
            <a:r>
              <a:rPr sz="1800" dirty="0">
                <a:latin typeface="Arial"/>
                <a:cs typeface="Arial"/>
              </a:rPr>
              <a:t>a single  </a:t>
            </a:r>
            <a:r>
              <a:rPr sz="1800" spc="-5" dirty="0">
                <a:latin typeface="Arial"/>
                <a:cs typeface="Arial"/>
              </a:rPr>
              <a:t>thread. The </a:t>
            </a:r>
            <a:r>
              <a:rPr sz="2000" b="1" spc="-5" dirty="0">
                <a:solidFill>
                  <a:srgbClr val="0000CC"/>
                </a:solidFill>
                <a:latin typeface="Consolas"/>
                <a:cs typeface="Consolas"/>
              </a:rPr>
              <a:t>notify</a:t>
            </a:r>
            <a:r>
              <a:rPr sz="2000" b="1" spc="-63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Arial"/>
                <a:cs typeface="Arial"/>
              </a:rPr>
              <a:t>method doesn't allow </a:t>
            </a:r>
            <a:r>
              <a:rPr sz="180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specify </a:t>
            </a:r>
            <a:r>
              <a:rPr sz="1800" spc="-5" dirty="0">
                <a:latin typeface="Arial"/>
                <a:cs typeface="Arial"/>
              </a:rPr>
              <a:t>the thread that is  woken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up.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Look in the lab for Producer/Consumer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example.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65379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CC"/>
                </a:solidFill>
                <a:latin typeface="Consolas"/>
                <a:cs typeface="Consolas"/>
              </a:rPr>
              <a:t>notifyAll()</a:t>
            </a:r>
            <a:r>
              <a:rPr spc="-114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pc="-5" dirty="0"/>
              <a:t>Method Idiom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5016310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class</a:t>
            </a:r>
            <a:r>
              <a:rPr lang="en-US" sz="1600" dirty="0"/>
              <a:t> Customer{  </a:t>
            </a:r>
          </a:p>
          <a:p>
            <a:r>
              <a:rPr lang="en-US" sz="1600" b="1" dirty="0" err="1"/>
              <a:t>int</a:t>
            </a:r>
            <a:r>
              <a:rPr lang="en-US" sz="1600" dirty="0"/>
              <a:t> amount=10000;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b="1" dirty="0"/>
              <a:t>synchronized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withdraw(</a:t>
            </a:r>
            <a:r>
              <a:rPr lang="en-US" sz="1600" b="1" dirty="0" err="1"/>
              <a:t>int</a:t>
            </a:r>
            <a:r>
              <a:rPr lang="en-US" sz="1600" dirty="0"/>
              <a:t> amount){  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("going to withdraw...");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b="1" dirty="0"/>
              <a:t>if</a:t>
            </a:r>
            <a:r>
              <a:rPr lang="en-US" sz="1600" dirty="0"/>
              <a:t>(</a:t>
            </a:r>
            <a:r>
              <a:rPr lang="en-US" sz="1600" b="1" dirty="0" err="1"/>
              <a:t>this</a:t>
            </a:r>
            <a:r>
              <a:rPr lang="en-US" sz="1600" dirty="0" err="1"/>
              <a:t>.amount</a:t>
            </a:r>
            <a:r>
              <a:rPr lang="en-US" sz="1600" dirty="0"/>
              <a:t>&lt;amount){  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("Less balance; waiting for deposit...");  </a:t>
            </a:r>
          </a:p>
          <a:p>
            <a:r>
              <a:rPr lang="en-US" sz="1600" b="1" dirty="0"/>
              <a:t>try</a:t>
            </a:r>
            <a:r>
              <a:rPr lang="en-US" sz="1600" dirty="0"/>
              <a:t>{wait();}</a:t>
            </a:r>
            <a:r>
              <a:rPr lang="en-US" sz="1600" b="1" dirty="0"/>
              <a:t>catch</a:t>
            </a:r>
            <a:r>
              <a:rPr lang="en-US" sz="1600" dirty="0"/>
              <a:t>(Exception e){}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b="1" dirty="0" err="1"/>
              <a:t>this</a:t>
            </a:r>
            <a:r>
              <a:rPr lang="en-US" sz="1600" dirty="0" err="1"/>
              <a:t>.amount</a:t>
            </a:r>
            <a:r>
              <a:rPr lang="en-US" sz="1600" dirty="0"/>
              <a:t>-=amount;  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("withdraw completed...");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b="1" dirty="0"/>
              <a:t>synchronized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deposit(</a:t>
            </a:r>
            <a:r>
              <a:rPr lang="en-US" sz="1600" b="1" dirty="0" err="1"/>
              <a:t>int</a:t>
            </a:r>
            <a:r>
              <a:rPr lang="en-US" sz="1600" dirty="0"/>
              <a:t> amount){  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("going to deposit...");  </a:t>
            </a:r>
          </a:p>
          <a:p>
            <a:r>
              <a:rPr lang="en-US" sz="1600" b="1" dirty="0" err="1"/>
              <a:t>this</a:t>
            </a:r>
            <a:r>
              <a:rPr lang="en-US" sz="1600" dirty="0" err="1"/>
              <a:t>.amount</a:t>
            </a:r>
            <a:r>
              <a:rPr lang="en-US" sz="1600" dirty="0"/>
              <a:t>+=amount;  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("deposit completed... ");  </a:t>
            </a:r>
          </a:p>
          <a:p>
            <a:r>
              <a:rPr lang="en-US" sz="1600" dirty="0"/>
              <a:t>notify();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dirty="0"/>
              <a:t>} 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2510" y="457200"/>
            <a:ext cx="37466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</a:t>
            </a:r>
            <a:r>
              <a:rPr lang="en-US" sz="1600" dirty="0"/>
              <a:t> Test{  </a:t>
            </a:r>
          </a:p>
          <a:p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static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main(String </a:t>
            </a:r>
            <a:r>
              <a:rPr lang="en-US" sz="1600" dirty="0" err="1"/>
              <a:t>args</a:t>
            </a:r>
            <a:r>
              <a:rPr lang="en-US" sz="1600" dirty="0"/>
              <a:t>[]){  </a:t>
            </a:r>
          </a:p>
          <a:p>
            <a:r>
              <a:rPr lang="en-US" sz="1600" b="1" dirty="0"/>
              <a:t>final</a:t>
            </a:r>
            <a:r>
              <a:rPr lang="en-US" sz="1600" dirty="0"/>
              <a:t> Customer c=</a:t>
            </a:r>
            <a:r>
              <a:rPr lang="en-US" sz="1600" b="1" dirty="0"/>
              <a:t>new</a:t>
            </a:r>
            <a:r>
              <a:rPr lang="en-US" sz="1600" dirty="0"/>
              <a:t> Customer();  </a:t>
            </a:r>
          </a:p>
          <a:p>
            <a:r>
              <a:rPr lang="en-US" sz="1600" b="1" dirty="0"/>
              <a:t>new</a:t>
            </a:r>
            <a:r>
              <a:rPr lang="en-US" sz="1600" dirty="0"/>
              <a:t> Thread(){  </a:t>
            </a:r>
          </a:p>
          <a:p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run(){</a:t>
            </a:r>
            <a:r>
              <a:rPr lang="en-US" sz="1600" dirty="0" err="1"/>
              <a:t>c.withdraw</a:t>
            </a:r>
            <a:r>
              <a:rPr lang="en-US" sz="1600" dirty="0"/>
              <a:t>(15000);}  </a:t>
            </a:r>
          </a:p>
          <a:p>
            <a:r>
              <a:rPr lang="en-US" sz="1600" dirty="0"/>
              <a:t>}.start();  </a:t>
            </a:r>
          </a:p>
          <a:p>
            <a:r>
              <a:rPr lang="en-US" sz="1600" b="1" dirty="0"/>
              <a:t>new</a:t>
            </a:r>
            <a:r>
              <a:rPr lang="en-US" sz="1600" dirty="0"/>
              <a:t> Thread(){  </a:t>
            </a:r>
          </a:p>
          <a:p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run(){</a:t>
            </a:r>
            <a:r>
              <a:rPr lang="en-US" sz="1600" dirty="0" err="1"/>
              <a:t>c.deposit</a:t>
            </a:r>
            <a:r>
              <a:rPr lang="en-US" sz="1600" dirty="0"/>
              <a:t>(10000);}  </a:t>
            </a:r>
          </a:p>
          <a:p>
            <a:r>
              <a:rPr lang="en-US" sz="1600" dirty="0"/>
              <a:t>}.start();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}}</a:t>
            </a:r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4114800"/>
            <a:ext cx="34633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</a:t>
            </a:r>
          </a:p>
          <a:p>
            <a:r>
              <a:rPr lang="en-US" dirty="0" smtClean="0"/>
              <a:t>going to withdraw... </a:t>
            </a:r>
          </a:p>
          <a:p>
            <a:r>
              <a:rPr lang="en-US" dirty="0" smtClean="0"/>
              <a:t>Less balance; waiting for deposit... </a:t>
            </a:r>
          </a:p>
          <a:p>
            <a:r>
              <a:rPr lang="en-US" dirty="0" smtClean="0"/>
              <a:t>going to deposit... </a:t>
            </a:r>
          </a:p>
          <a:p>
            <a:r>
              <a:rPr lang="en-US" dirty="0" smtClean="0"/>
              <a:t>deposit completed... </a:t>
            </a:r>
          </a:p>
          <a:p>
            <a:r>
              <a:rPr lang="en-US" dirty="0" smtClean="0"/>
              <a:t>withdraw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764</Words>
  <Application>Microsoft Office PowerPoint</Application>
  <PresentationFormat>On-screen Show (4:3)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맑은 고딕</vt:lpstr>
      <vt:lpstr>Arial</vt:lpstr>
      <vt:lpstr>Calibri</vt:lpstr>
      <vt:lpstr>Century Gothic</vt:lpstr>
      <vt:lpstr>Consolas</vt:lpstr>
      <vt:lpstr>Courier New</vt:lpstr>
      <vt:lpstr>Times New Roman</vt:lpstr>
      <vt:lpstr>verdana</vt:lpstr>
      <vt:lpstr>Office Theme</vt:lpstr>
      <vt:lpstr>JAC444 - Lecture 5</vt:lpstr>
      <vt:lpstr>Threads</vt:lpstr>
      <vt:lpstr>Guarded Blocks</vt:lpstr>
      <vt:lpstr>wait(), notify(), notifyAll()</vt:lpstr>
      <vt:lpstr>PowerPoint Presentation</vt:lpstr>
      <vt:lpstr>PowerPoint Presentation</vt:lpstr>
      <vt:lpstr>wait() Method Idiom</vt:lpstr>
      <vt:lpstr>notifyAll() Method Idiom</vt:lpstr>
      <vt:lpstr>PowerPoint Presentation</vt:lpstr>
      <vt:lpstr>Immutable Objects</vt:lpstr>
      <vt:lpstr>Threads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JAC444 - Lecture 5</dc:title>
  <cp:lastModifiedBy>jongkuk lee</cp:lastModifiedBy>
  <cp:revision>10</cp:revision>
  <dcterms:created xsi:type="dcterms:W3CDTF">2017-10-02T15:18:44Z</dcterms:created>
  <dcterms:modified xsi:type="dcterms:W3CDTF">2017-10-13T02:30:10Z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2017-10-02T00:00:00Z</vt:filetime>
  </property>
</Properties>
</file>