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9" r:id="rId7"/>
    <p:sldId id="260" r:id="rId8"/>
    <p:sldId id="270" r:id="rId9"/>
    <p:sldId id="272" r:id="rId10"/>
    <p:sldId id="275" r:id="rId11"/>
    <p:sldId id="278" r:id="rId12"/>
    <p:sldId id="271" r:id="rId13"/>
    <p:sldId id="274" r:id="rId14"/>
    <p:sldId id="273" r:id="rId15"/>
    <p:sldId id="276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86079"/>
            <a:ext cx="80835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15" y="1308605"/>
            <a:ext cx="8901368" cy="443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594777"/>
            <a:ext cx="2032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6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42731" y="2971800"/>
            <a:ext cx="3450590" cy="990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Java </a:t>
            </a: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Input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/</a:t>
            </a:r>
            <a:r>
              <a:rPr sz="32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Output</a:t>
            </a:r>
            <a:endParaRPr sz="32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1-</a:t>
            </a:r>
            <a:r>
              <a:rPr sz="24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Basics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2819400" y="4051012"/>
            <a:ext cx="3450590" cy="29238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400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400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3385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 Stream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971" y="1066800"/>
            <a:ext cx="86374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en-US" dirty="0"/>
              <a:t>The Java platform stores character values using Unicode conventions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 </a:t>
            </a:r>
            <a:r>
              <a:rPr lang="en-US" dirty="0"/>
              <a:t>stream I/O automatically translates this internal format to and from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local character set.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local character set is usually an 8-bit superset of ASCII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Input </a:t>
            </a:r>
            <a:r>
              <a:rPr lang="en-US" dirty="0"/>
              <a:t>and output done with stream classes automatically translates to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local character 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The </a:t>
            </a:r>
            <a:r>
              <a:rPr lang="en-US" b="1" u="sng" dirty="0"/>
              <a:t>Reader</a:t>
            </a:r>
            <a:r>
              <a:rPr lang="en-US" dirty="0"/>
              <a:t> class is the superclass of all the Java 1.1 character input streams,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</a:t>
            </a:r>
            <a:r>
              <a:rPr lang="en-US" dirty="0"/>
              <a:t> </a:t>
            </a:r>
            <a:r>
              <a:rPr lang="en-US" b="1" u="sng" dirty="0"/>
              <a:t>Writer</a:t>
            </a:r>
            <a:r>
              <a:rPr lang="en-US" dirty="0"/>
              <a:t> is the superclass of all character output streams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Character-based </a:t>
            </a:r>
            <a:r>
              <a:rPr lang="en-US" dirty="0"/>
              <a:t>I/O </a:t>
            </a:r>
            <a:r>
              <a:rPr lang="en-US" dirty="0" smtClean="0"/>
              <a:t>is used for </a:t>
            </a:r>
            <a:r>
              <a:rPr lang="en-US" dirty="0"/>
              <a:t>processing </a:t>
            </a:r>
            <a:r>
              <a:rPr lang="en-US" b="1" dirty="0"/>
              <a:t>texts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9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1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Stream vs Character Stream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600200"/>
            <a:ext cx="224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Designed to Deal with</a:t>
            </a:r>
          </a:p>
          <a:p>
            <a:r>
              <a:rPr lang="en-US" dirty="0" smtClean="0"/>
              <a:t>“Raw Data”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0950" y="1715869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Designed to deal with</a:t>
            </a:r>
          </a:p>
          <a:p>
            <a:r>
              <a:rPr lang="en-US" dirty="0" smtClean="0"/>
              <a:t>“Character Data”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290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by Byte (1 Byte -- 8-bits)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4922" y="2858869"/>
            <a:ext cx="233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by Character</a:t>
            </a:r>
          </a:p>
          <a:p>
            <a:r>
              <a:rPr lang="en-US" dirty="0" smtClean="0"/>
              <a:t>(1 char – 16 bits)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410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not always handle Unicode correctly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6606" y="4278868"/>
            <a:ext cx="305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Unicode appropriately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267200"/>
            <a:ext cx="480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responsibility to convert bytes to character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943600"/>
            <a:ext cx="861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i="1" dirty="0" smtClean="0"/>
              <a:t>Binary I/O does not involve encoding or decoding and is more efficient then text I/O.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5029200"/>
            <a:ext cx="375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one is more efficient?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1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5936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OutputStream VS InputStream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200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OutputStream</a:t>
            </a:r>
          </a:p>
          <a:p>
            <a:endParaRPr lang="en-US" b="1" dirty="0"/>
          </a:p>
          <a:p>
            <a:r>
              <a:rPr lang="en-US" dirty="0"/>
              <a:t>Java application uses an output stream to write data to a destination, it may be a file,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array, peripheral device or socket.</a:t>
            </a:r>
          </a:p>
          <a:p>
            <a:endParaRPr lang="en-US" dirty="0" smtClean="0"/>
          </a:p>
          <a:p>
            <a:r>
              <a:rPr lang="en-US" b="1" dirty="0" smtClean="0"/>
              <a:t>InputStream</a:t>
            </a:r>
            <a:endParaRPr lang="en-US" b="1" dirty="0"/>
          </a:p>
          <a:p>
            <a:r>
              <a:rPr lang="en-US" dirty="0"/>
              <a:t>Java application uses an input stream to read data from a source, it may be a file,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array, peripheral device or socket.</a:t>
            </a:r>
          </a:p>
          <a:p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3" y="3677076"/>
            <a:ext cx="75819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603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InputStream class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92314"/>
            <a:ext cx="8726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the super class of all classes representing an </a:t>
            </a:r>
            <a:r>
              <a:rPr lang="en-US" sz="2000" dirty="0" smtClean="0"/>
              <a:t>Input </a:t>
            </a:r>
            <a:r>
              <a:rPr lang="en-US" sz="2000" dirty="0"/>
              <a:t>stream of </a:t>
            </a:r>
            <a:r>
              <a:rPr lang="en-US" sz="2000" dirty="0" smtClean="0"/>
              <a:t>bytes Java 1.0.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20842"/>
              </p:ext>
            </p:extLst>
          </p:nvPr>
        </p:nvGraphicFramePr>
        <p:xfrm>
          <a:off x="381000" y="1447800"/>
          <a:ext cx="8534400" cy="44687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800"/>
                <a:gridCol w="6324600"/>
              </a:tblGrid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read():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Reads the next byte of data from the input stream. The value byte is returned as an </a:t>
                      </a:r>
                      <a:r>
                        <a:rPr lang="en-US" sz="1600" b="0" i="0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in the range 0 to 255. If no byte is available because the end of the stream has been reached, the value –1 is returned.</a:t>
                      </a:r>
                      <a:endParaRPr lang="en-US" sz="1600" dirty="0"/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read(b: byte[]):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Reads up to </a:t>
                      </a:r>
                      <a:r>
                        <a:rPr lang="en-US" sz="1600" b="0" i="1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b.length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bytes into array b from the input stream and returns the actual number of bytes read. Returns –1 at the end of the stream.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read(b: byte[], off: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Reads bytes from the input stream and stores them in b[off], b[off+1], . . ., b[off+len-1]. The actual number of bytes read is returned. Returns –1 at the end of the stream.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available() :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estimate of the number of bytes that can be read from the input stream.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+ close() 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Closes this input stream and releases any system resources occupied by it.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skip(n: long): long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Skips over and discards n bytes of data from this input stream. The actual number of bytes skipped is returned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924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OutputStream class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70337"/>
            <a:ext cx="8883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the super class of all classes representing an output stream of </a:t>
            </a:r>
            <a:r>
              <a:rPr lang="en-US" sz="2000" dirty="0" smtClean="0"/>
              <a:t>bytes Java 1.0.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31152"/>
              </p:ext>
            </p:extLst>
          </p:nvPr>
        </p:nvGraphicFramePr>
        <p:xfrm>
          <a:off x="381000" y="2227714"/>
          <a:ext cx="8534400" cy="32586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6248400"/>
              </a:tblGrid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write(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 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Writes the specified byte to this output stream. The parameter b is an </a:t>
                      </a:r>
                      <a:r>
                        <a:rPr lang="en-US" sz="1600" b="0" i="0" u="none" strike="noStrik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value. (byte)b is written to the output stream.</a:t>
                      </a: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+ write(b</a:t>
                      </a:r>
                      <a:r>
                        <a:rPr lang="en-US" baseline="0" dirty="0" smtClean="0"/>
                        <a:t>: byte[]):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Writes b[off], b[off+1],. . ., b[off+len-1] into the output stream.</a:t>
                      </a:r>
                    </a:p>
                  </a:txBody>
                  <a:tcPr marL="76200" marR="76200" marT="76200" marB="76200"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write(b: byte[], off: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Writes all the bytes in array b to the output stream.</a:t>
                      </a: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close():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Closes this output stream and releases any system resources occupied by it.</a:t>
                      </a:r>
                    </a:p>
                  </a:txBody>
                  <a:tcPr/>
                </a:tc>
              </a:tr>
              <a:tr h="390358">
                <a:tc>
                  <a:txBody>
                    <a:bodyPr/>
                    <a:lstStyle/>
                    <a:p>
                      <a:r>
                        <a:rPr lang="en-US" dirty="0" smtClean="0"/>
                        <a:t>+ flush():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Flushes this output stream and forces any buffered output bytes to be written out.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O_InputOutputStre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2" y="762000"/>
            <a:ext cx="8067842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2735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FileInputStream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1274"/>
            <a:ext cx="8667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FileInputStream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for </a:t>
            </a:r>
            <a:r>
              <a:rPr lang="en-US" dirty="0" smtClean="0"/>
              <a:t>writing </a:t>
            </a:r>
            <a:r>
              <a:rPr lang="en-US" dirty="0"/>
              <a:t>bytes </a:t>
            </a:r>
            <a:r>
              <a:rPr lang="en-US" dirty="0" smtClean="0"/>
              <a:t>from </a:t>
            </a:r>
            <a:r>
              <a:rPr lang="en-US" dirty="0"/>
              <a:t>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methods in </a:t>
            </a:r>
            <a:r>
              <a:rPr lang="en-US" dirty="0" smtClean="0"/>
              <a:t>this class is </a:t>
            </a:r>
            <a:r>
              <a:rPr lang="en-US" dirty="0"/>
              <a:t>inherited from </a:t>
            </a:r>
            <a:r>
              <a:rPr lang="en-US" b="1" dirty="0" err="1" smtClean="0"/>
              <a:t>InputStream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FileInputStream</a:t>
            </a:r>
            <a:r>
              <a:rPr lang="en-US" b="1" dirty="0" smtClean="0"/>
              <a:t> </a:t>
            </a:r>
            <a:r>
              <a:rPr lang="en-US" dirty="0"/>
              <a:t>does not introduce new methods. To construct </a:t>
            </a:r>
            <a:r>
              <a:rPr lang="en-US" dirty="0" smtClean="0"/>
              <a:t>a </a:t>
            </a:r>
            <a:r>
              <a:rPr lang="en-US" b="1" dirty="0" err="1" smtClean="0"/>
              <a:t>FileInputStream</a:t>
            </a:r>
            <a:r>
              <a:rPr lang="en-US" dirty="0"/>
              <a:t>, use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constructors shown </a:t>
            </a:r>
            <a:r>
              <a:rPr lang="en-US" dirty="0" smtClean="0"/>
              <a:t>below.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java.io.FileNotFoundException</a:t>
            </a:r>
            <a:r>
              <a:rPr lang="en-US" b="1" dirty="0"/>
              <a:t> </a:t>
            </a:r>
            <a:r>
              <a:rPr lang="en-US" dirty="0"/>
              <a:t>will occur if you attempt to create </a:t>
            </a:r>
            <a:r>
              <a:rPr lang="en-US" dirty="0" smtClean="0"/>
              <a:t>a </a:t>
            </a:r>
            <a:r>
              <a:rPr lang="en-US" b="1" dirty="0" err="1" smtClean="0"/>
              <a:t>FileInputStream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     with </a:t>
            </a:r>
            <a:r>
              <a:rPr lang="en-US" dirty="0"/>
              <a:t>a nonexistent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00400"/>
            <a:ext cx="34245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Java.io.FileInputStream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FileInputStream</a:t>
            </a:r>
            <a:r>
              <a:rPr lang="en-US" dirty="0" smtClean="0"/>
              <a:t>(file: File)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FileInputStream</a:t>
            </a:r>
            <a:r>
              <a:rPr lang="en-US" dirty="0" smtClean="0"/>
              <a:t>(filename: String)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609600" y="3800565"/>
            <a:ext cx="342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6203" y="3768969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Creates a </a:t>
            </a:r>
            <a:r>
              <a:rPr lang="en-US" sz="1600" dirty="0" err="1"/>
              <a:t>FileInputStream</a:t>
            </a:r>
            <a:r>
              <a:rPr lang="en-US" sz="1600" dirty="0"/>
              <a:t> from a File object.</a:t>
            </a:r>
          </a:p>
          <a:p>
            <a:r>
              <a:rPr lang="en-US" sz="1600" dirty="0"/>
              <a:t>Creates a </a:t>
            </a:r>
            <a:r>
              <a:rPr lang="en-US" sz="1600" dirty="0" err="1"/>
              <a:t>FileInputStream</a:t>
            </a:r>
            <a:r>
              <a:rPr lang="en-US" sz="1600" dirty="0"/>
              <a:t> from a file name.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944815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18513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28935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FileInputStream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82493"/>
            <a:ext cx="9029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FileOutputStream</a:t>
            </a:r>
            <a:r>
              <a:rPr lang="en-US" b="1" dirty="0" smtClean="0"/>
              <a:t> </a:t>
            </a:r>
            <a:r>
              <a:rPr lang="en-US" dirty="0"/>
              <a:t>is for </a:t>
            </a:r>
            <a:r>
              <a:rPr lang="en-US" dirty="0" smtClean="0"/>
              <a:t>reading </a:t>
            </a:r>
            <a:r>
              <a:rPr lang="en-US" dirty="0"/>
              <a:t>bytes </a:t>
            </a:r>
            <a:r>
              <a:rPr lang="en-US" dirty="0" smtClean="0"/>
              <a:t>from </a:t>
            </a:r>
            <a:r>
              <a:rPr lang="en-US" dirty="0"/>
              <a:t>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methods in </a:t>
            </a:r>
            <a:r>
              <a:rPr lang="en-US" dirty="0" smtClean="0"/>
              <a:t>this class is </a:t>
            </a:r>
            <a:r>
              <a:rPr lang="en-US" dirty="0"/>
              <a:t>inherited from </a:t>
            </a:r>
            <a:r>
              <a:rPr lang="en-US" b="1" dirty="0" err="1" smtClean="0"/>
              <a:t>OutputStream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FileOutputStream</a:t>
            </a:r>
            <a:r>
              <a:rPr lang="en-US" b="1" dirty="0" smtClean="0"/>
              <a:t> </a:t>
            </a:r>
            <a:r>
              <a:rPr lang="en-US" dirty="0"/>
              <a:t>does not introduce new methods.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construct a </a:t>
            </a:r>
            <a:r>
              <a:rPr lang="en-US" b="1" dirty="0" err="1"/>
              <a:t>FileOutputStream</a:t>
            </a:r>
            <a:r>
              <a:rPr lang="en-US" dirty="0"/>
              <a:t>, use the constructors shown </a:t>
            </a:r>
            <a:r>
              <a:rPr lang="en-US" dirty="0" smtClean="0"/>
              <a:t>below.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file does not exist, a new file will be created.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file already exists, the first </a:t>
            </a:r>
            <a:r>
              <a:rPr lang="en-US" dirty="0" smtClean="0"/>
              <a:t>two constructors </a:t>
            </a:r>
            <a:r>
              <a:rPr lang="en-US" dirty="0"/>
              <a:t>will delete the current content of the file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retain the current content and </a:t>
            </a:r>
            <a:r>
              <a:rPr lang="en-US" dirty="0" smtClean="0"/>
              <a:t>append new </a:t>
            </a:r>
            <a:r>
              <a:rPr lang="en-US" dirty="0"/>
              <a:t>data into the file, use the last two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constructors </a:t>
            </a:r>
            <a:r>
              <a:rPr lang="en-US" dirty="0"/>
              <a:t>and pass </a:t>
            </a:r>
            <a:r>
              <a:rPr lang="en-US" b="1" dirty="0"/>
              <a:t>true </a:t>
            </a:r>
            <a:r>
              <a:rPr lang="en-US" dirty="0"/>
              <a:t>to the </a:t>
            </a:r>
            <a:r>
              <a:rPr lang="en-US" b="1" dirty="0"/>
              <a:t>append </a:t>
            </a:r>
            <a:r>
              <a:rPr lang="en-US" dirty="0"/>
              <a:t>parameter.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581400"/>
            <a:ext cx="472238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/>
              <a:t>Java.io.FileOutputStream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(file: File)</a:t>
            </a:r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(filename: String)</a:t>
            </a:r>
          </a:p>
          <a:p>
            <a:r>
              <a:rPr lang="en-US" sz="1600" dirty="0" smtClean="0"/>
              <a:t>+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(file: File, </a:t>
            </a:r>
            <a:r>
              <a:rPr lang="en-US" sz="1600" dirty="0" smtClean="0">
                <a:solidFill>
                  <a:srgbClr val="FF0000"/>
                </a:solidFill>
              </a:rPr>
              <a:t>append</a:t>
            </a:r>
            <a:r>
              <a:rPr lang="en-US" sz="1600" dirty="0" smtClean="0"/>
              <a:t>: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+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(filename: String, </a:t>
            </a:r>
            <a:r>
              <a:rPr lang="en-US" sz="1600" dirty="0"/>
              <a:t>append: </a:t>
            </a:r>
            <a:r>
              <a:rPr lang="en-US" sz="1600" dirty="0" err="1"/>
              <a:t>boolean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4114800"/>
            <a:ext cx="472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82561" y="4151293"/>
            <a:ext cx="4234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 </a:t>
            </a:r>
            <a:r>
              <a:rPr lang="en-US" sz="1400" dirty="0" err="1" smtClean="0"/>
              <a:t>FileOutputStream</a:t>
            </a:r>
            <a:r>
              <a:rPr lang="en-US" sz="1400" dirty="0" smtClean="0"/>
              <a:t> </a:t>
            </a:r>
            <a:r>
              <a:rPr lang="en-US" sz="1400" dirty="0"/>
              <a:t>from a File object.</a:t>
            </a:r>
          </a:p>
          <a:p>
            <a:r>
              <a:rPr lang="en-US" sz="1400" dirty="0"/>
              <a:t>Creates a </a:t>
            </a:r>
            <a:r>
              <a:rPr lang="en-US" sz="1400" dirty="0" err="1" smtClean="0"/>
              <a:t>FileOutputStream</a:t>
            </a:r>
            <a:r>
              <a:rPr lang="en-US" sz="1400" dirty="0" smtClean="0"/>
              <a:t> </a:t>
            </a:r>
            <a:r>
              <a:rPr lang="en-US" sz="1400" dirty="0"/>
              <a:t>from a file name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If append is true, data are appended to the existing file.</a:t>
            </a:r>
          </a:p>
          <a:p>
            <a:r>
              <a:rPr lang="en-US" sz="1400" dirty="0"/>
              <a:t>If append is true, data are appended to the existing file.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4267200"/>
            <a:ext cx="23841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4495800"/>
            <a:ext cx="1698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472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8200" y="497644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637" y="762000"/>
            <a:ext cx="888416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java.io.*;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output stream to the file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"temp.dat"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values to the file</a:t>
            </a:r>
          </a:p>
          <a:p>
            <a:r>
              <a:rPr lang="nn-N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&lt;= 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input stream for the file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"temp.dat"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values from the file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((value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453825"/>
            <a:ext cx="805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program uses </a:t>
            </a:r>
            <a:r>
              <a:rPr lang="en-US" sz="1600" dirty="0">
                <a:solidFill>
                  <a:srgbClr val="FF0000"/>
                </a:solidFill>
              </a:rPr>
              <a:t>the try-with-resources </a:t>
            </a:r>
            <a:r>
              <a:rPr lang="en-US" sz="1600" dirty="0"/>
              <a:t>to declare and create input and output streams</a:t>
            </a:r>
          </a:p>
          <a:p>
            <a:r>
              <a:rPr lang="en-US" sz="1600" dirty="0"/>
              <a:t>so that they will be </a:t>
            </a:r>
            <a:r>
              <a:rPr lang="en-US" sz="1600" dirty="0">
                <a:solidFill>
                  <a:srgbClr val="FF0000"/>
                </a:solidFill>
              </a:rPr>
              <a:t>automatically closed after </a:t>
            </a:r>
            <a:r>
              <a:rPr lang="en-US" sz="1600" dirty="0"/>
              <a:t>they are used</a:t>
            </a:r>
            <a:r>
              <a:rPr lang="en-US" sz="1600" dirty="0" smtClean="0"/>
              <a:t>. JDK – 7 (</a:t>
            </a:r>
            <a:r>
              <a:rPr lang="en-US" sz="1600" b="1" dirty="0" err="1" smtClean="0"/>
              <a:t>AutoCloseable</a:t>
            </a:r>
            <a:r>
              <a:rPr lang="en-US" sz="1600" b="1" dirty="0" smtClean="0"/>
              <a:t> Interface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2209800"/>
            <a:ext cx="533400" cy="124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40386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43580"/>
            <a:ext cx="723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BufferedInputStream</a:t>
            </a:r>
            <a:r>
              <a:rPr lang="en-US" sz="2800" b="1" dirty="0" smtClean="0"/>
              <a:t>/ </a:t>
            </a:r>
            <a:r>
              <a:rPr lang="en-US" sz="2800" b="1" dirty="0" err="1" smtClean="0"/>
              <a:t>BufferedOutputStream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74887"/>
            <a:ext cx="88083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 read()/write() method in </a:t>
            </a:r>
            <a:r>
              <a:rPr lang="en-US" dirty="0" err="1"/>
              <a:t>InputStream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r>
              <a:rPr lang="en-US" dirty="0"/>
              <a:t> are designed to read/write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single byte </a:t>
            </a:r>
            <a:r>
              <a:rPr lang="en-US" dirty="0"/>
              <a:t>of data on each call.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Overall </a:t>
            </a:r>
            <a:r>
              <a:rPr lang="en-US" dirty="0">
                <a:solidFill>
                  <a:srgbClr val="FF0000"/>
                </a:solidFill>
              </a:rPr>
              <a:t>inefficient</a:t>
            </a:r>
            <a:r>
              <a:rPr lang="en-US" dirty="0"/>
              <a:t>, as each call is handled by the underlying operating system (which </a:t>
            </a:r>
            <a:r>
              <a:rPr lang="en-US" dirty="0" smtClean="0"/>
              <a:t>may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trigger a disk access, or other expensive operations). 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Buffering</a:t>
            </a:r>
            <a:r>
              <a:rPr lang="en-US" dirty="0"/>
              <a:t>, which reads/writes a block of bytes from the external device into/from a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memory </a:t>
            </a:r>
            <a:r>
              <a:rPr lang="en-US" dirty="0"/>
              <a:t>buffer in a single I/O operation, is commonly applied to speed up the I/O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FileInputStream</a:t>
            </a:r>
            <a:r>
              <a:rPr lang="en-US" dirty="0" smtClean="0"/>
              <a:t>/</a:t>
            </a:r>
            <a:r>
              <a:rPr lang="en-US" dirty="0" err="1" smtClean="0"/>
              <a:t>FileOutputStream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not buffered.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often chained to a </a:t>
            </a:r>
            <a:r>
              <a:rPr lang="en-US" dirty="0" err="1"/>
              <a:t>BufferedInputStream</a:t>
            </a:r>
            <a:r>
              <a:rPr lang="en-US" dirty="0"/>
              <a:t> or </a:t>
            </a:r>
            <a:r>
              <a:rPr lang="en-US" dirty="0" err="1"/>
              <a:t>BufferedOutputStream</a:t>
            </a:r>
            <a:r>
              <a:rPr lang="en-US" dirty="0"/>
              <a:t>, which provides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buffering.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chain the streams together, simply pass an instance of one stream into the constructor </a:t>
            </a:r>
            <a:r>
              <a:rPr lang="en-US" dirty="0" smtClean="0"/>
              <a:t>of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another stream. </a:t>
            </a:r>
            <a:r>
              <a:rPr lang="en-US" dirty="0" smtClean="0"/>
              <a:t>For </a:t>
            </a:r>
            <a:r>
              <a:rPr lang="en-US" dirty="0"/>
              <a:t>example, the following codes chain a </a:t>
            </a:r>
            <a:r>
              <a:rPr lang="en-US" dirty="0" err="1"/>
              <a:t>FileInputStream</a:t>
            </a:r>
            <a:r>
              <a:rPr lang="en-US" dirty="0"/>
              <a:t> to a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BufferedInputStream</a:t>
            </a:r>
            <a:r>
              <a:rPr lang="en-US" dirty="0"/>
              <a:t>, and </a:t>
            </a:r>
            <a:r>
              <a:rPr lang="en-US" dirty="0" smtClean="0"/>
              <a:t>finally</a:t>
            </a:r>
            <a:r>
              <a:rPr lang="en-US" dirty="0"/>
              <a:t>, a </a:t>
            </a:r>
            <a:r>
              <a:rPr lang="en-US" dirty="0" err="1" smtClean="0"/>
              <a:t>DataInputStream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3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16686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731514"/>
            <a:ext cx="808228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Upon completion of this lecture, you should be able</a:t>
            </a:r>
            <a:r>
              <a:rPr sz="2400" b="1" spc="-75" dirty="0">
                <a:solidFill>
                  <a:srgbClr val="0033CC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to: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Examine Input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classes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Create and Use I/O Streams in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Distinguish Byte, Character, and Buffered</a:t>
            </a:r>
            <a:r>
              <a:rPr sz="2400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Design and Develop File I/O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491490"/>
            <a:ext cx="892641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java.io.*;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b="1" dirty="0" err="1"/>
              <a:t>FileCopyNoBuffer</a:t>
            </a:r>
            <a:r>
              <a:rPr lang="en-US" dirty="0"/>
              <a:t> { // Pre-JDK 7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inFileStr</a:t>
            </a:r>
            <a:r>
              <a:rPr lang="en-US" dirty="0"/>
              <a:t> = "test-in.jpg";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/>
              <a:t>outFileStr</a:t>
            </a:r>
            <a:r>
              <a:rPr lang="en-US" dirty="0"/>
              <a:t> = "test-out.jpg";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/>
              <a:t>in = null;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/>
              <a:t>out = null;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long </a:t>
            </a:r>
            <a:r>
              <a:rPr lang="en-US" dirty="0" err="1"/>
              <a:t>startTime</a:t>
            </a:r>
            <a:r>
              <a:rPr lang="en-US" dirty="0"/>
              <a:t>, </a:t>
            </a:r>
            <a:r>
              <a:rPr lang="en-US" dirty="0" err="1"/>
              <a:t>elapsedTime</a:t>
            </a:r>
            <a:r>
              <a:rPr lang="en-US" dirty="0"/>
              <a:t>; // for speed benchmarking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Print file length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File </a:t>
            </a:r>
            <a:r>
              <a:rPr lang="en-US" b="1" dirty="0" err="1"/>
              <a:t>fileIn</a:t>
            </a:r>
            <a:r>
              <a:rPr lang="en-US" b="1" dirty="0"/>
              <a:t> = new File(</a:t>
            </a:r>
            <a:r>
              <a:rPr lang="en-US" b="1" dirty="0" err="1"/>
              <a:t>inFileStr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("File size is " + </a:t>
            </a:r>
            <a:r>
              <a:rPr lang="en-US" b="1" dirty="0" err="1"/>
              <a:t>fileIn.length</a:t>
            </a:r>
            <a:r>
              <a:rPr lang="en-US" b="1" dirty="0"/>
              <a:t>()</a:t>
            </a:r>
            <a:r>
              <a:rPr lang="en-US" dirty="0"/>
              <a:t> + " bytes"); 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try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in </a:t>
            </a:r>
            <a:r>
              <a:rPr lang="en-US" b="1" dirty="0"/>
              <a:t>= new </a:t>
            </a:r>
            <a:r>
              <a:rPr lang="en-US" b="1" dirty="0" err="1"/>
              <a:t>FileInputStream</a:t>
            </a:r>
            <a:r>
              <a:rPr lang="en-US" b="1" dirty="0"/>
              <a:t>(</a:t>
            </a:r>
            <a:r>
              <a:rPr lang="en-US" b="1" dirty="0" err="1"/>
              <a:t>inFileStr</a:t>
            </a:r>
            <a:r>
              <a:rPr lang="en-US" b="1" dirty="0"/>
              <a:t>)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out </a:t>
            </a:r>
            <a:r>
              <a:rPr lang="en-US" b="1" dirty="0"/>
              <a:t>= new </a:t>
            </a:r>
            <a:r>
              <a:rPr lang="en-US" b="1" dirty="0" err="1"/>
              <a:t>FileOutputStream</a:t>
            </a:r>
            <a:r>
              <a:rPr lang="en-US" b="1" dirty="0"/>
              <a:t>(</a:t>
            </a:r>
            <a:r>
              <a:rPr lang="en-US" b="1" dirty="0" err="1"/>
              <a:t>outFileStr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startTime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System.nanoTime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byteRead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Read a raw byte, returns an </a:t>
            </a:r>
            <a:r>
              <a:rPr lang="en-US" dirty="0" err="1"/>
              <a:t>int</a:t>
            </a:r>
            <a:r>
              <a:rPr lang="en-US" dirty="0"/>
              <a:t> of 0 to 255.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while </a:t>
            </a:r>
            <a:r>
              <a:rPr lang="en-US" dirty="0"/>
              <a:t>((</a:t>
            </a:r>
            <a:r>
              <a:rPr lang="en-US" b="1" dirty="0" err="1"/>
              <a:t>byteRead</a:t>
            </a:r>
            <a:r>
              <a:rPr lang="en-US" b="1" dirty="0"/>
              <a:t> = </a:t>
            </a:r>
            <a:r>
              <a:rPr lang="en-US" b="1" dirty="0" err="1"/>
              <a:t>in.read</a:t>
            </a:r>
            <a:r>
              <a:rPr lang="en-US" b="1" dirty="0"/>
              <a:t>()</a:t>
            </a:r>
            <a:r>
              <a:rPr lang="en-US" dirty="0"/>
              <a:t>) != -1)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// </a:t>
            </a:r>
            <a:r>
              <a:rPr lang="en-US" dirty="0"/>
              <a:t>Write the least-significant byte of </a:t>
            </a:r>
            <a:r>
              <a:rPr lang="en-US" dirty="0" err="1"/>
              <a:t>int</a:t>
            </a:r>
            <a:r>
              <a:rPr lang="en-US" dirty="0"/>
              <a:t>, drop the upper 3 bytes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 err="1" smtClean="0"/>
              <a:t>out.write</a:t>
            </a:r>
            <a:r>
              <a:rPr lang="en-US" b="1" dirty="0" smtClean="0"/>
              <a:t>(</a:t>
            </a:r>
            <a:r>
              <a:rPr lang="en-US" b="1" dirty="0" err="1" smtClean="0"/>
              <a:t>byteRead</a:t>
            </a:r>
            <a:r>
              <a:rPr lang="en-US" b="1" dirty="0"/>
              <a:t>);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35" y="133290"/>
            <a:ext cx="401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Copy file byte-by-byte: No Buffering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86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5474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		</a:t>
            </a:r>
            <a:r>
              <a:rPr lang="en-US" sz="1600" dirty="0" err="1" smtClean="0"/>
              <a:t>elapsedTime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System.nanoTime</a:t>
            </a:r>
            <a:r>
              <a:rPr lang="en-US" sz="1600" dirty="0"/>
              <a:t>() - </a:t>
            </a:r>
            <a:r>
              <a:rPr lang="en-US" sz="1600" dirty="0" err="1"/>
              <a:t>startTime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("Elapsed Time is " + (</a:t>
            </a:r>
            <a:r>
              <a:rPr lang="en-US" sz="1600" dirty="0" err="1"/>
              <a:t>elapsedTime</a:t>
            </a:r>
            <a:r>
              <a:rPr lang="en-US" sz="1600" dirty="0"/>
              <a:t> / 1000000.0) + " </a:t>
            </a:r>
            <a:r>
              <a:rPr lang="en-US" sz="1600" dirty="0" err="1"/>
              <a:t>msec</a:t>
            </a:r>
            <a:r>
              <a:rPr lang="en-US" sz="1600" dirty="0"/>
              <a:t>");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} </a:t>
            </a:r>
            <a:r>
              <a:rPr lang="en-US" sz="1600" dirty="0"/>
              <a:t>catch (</a:t>
            </a:r>
            <a:r>
              <a:rPr lang="en-US" sz="1600" dirty="0" err="1"/>
              <a:t>IOException</a:t>
            </a:r>
            <a:r>
              <a:rPr lang="en-US" sz="1600" dirty="0"/>
              <a:t> ex) { </a:t>
            </a:r>
            <a:r>
              <a:rPr lang="en-US" sz="1600" dirty="0" err="1"/>
              <a:t>ex.printStackTrace</a:t>
            </a:r>
            <a:r>
              <a:rPr lang="en-US" sz="1600" dirty="0"/>
              <a:t>(); </a:t>
            </a:r>
            <a:r>
              <a:rPr lang="en-US" sz="1600" dirty="0" smtClean="0"/>
              <a:t>}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finally </a:t>
            </a:r>
            <a:r>
              <a:rPr lang="en-US" sz="1600" dirty="0"/>
              <a:t>{ // always close the I/O streams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try </a:t>
            </a:r>
            <a:r>
              <a:rPr lang="en-US" sz="1600" dirty="0"/>
              <a:t>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if </a:t>
            </a:r>
            <a:r>
              <a:rPr lang="en-US" sz="1600" dirty="0"/>
              <a:t>(in != null) </a:t>
            </a:r>
            <a:endParaRPr lang="en-US" sz="1600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	</a:t>
            </a:r>
            <a:r>
              <a:rPr lang="en-US" sz="1600" b="1" dirty="0" err="1" smtClean="0"/>
              <a:t>in.close</a:t>
            </a:r>
            <a:r>
              <a:rPr lang="en-US" sz="1600" b="1" dirty="0"/>
              <a:t>()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if </a:t>
            </a:r>
            <a:r>
              <a:rPr lang="en-US" sz="1600" dirty="0"/>
              <a:t>(out != null) </a:t>
            </a:r>
            <a:endParaRPr lang="en-US" sz="1600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	</a:t>
            </a:r>
            <a:r>
              <a:rPr lang="en-US" sz="1600" b="1" dirty="0" err="1" smtClean="0"/>
              <a:t>out.close</a:t>
            </a:r>
            <a:r>
              <a:rPr lang="en-US" sz="1600" b="1" dirty="0"/>
              <a:t>()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} </a:t>
            </a:r>
            <a:r>
              <a:rPr lang="en-US" sz="1600" dirty="0"/>
              <a:t>catch (</a:t>
            </a:r>
            <a:r>
              <a:rPr lang="en-US" sz="1600" dirty="0" err="1"/>
              <a:t>IOException</a:t>
            </a:r>
            <a:r>
              <a:rPr lang="en-US" sz="1600" dirty="0"/>
              <a:t> ex) { </a:t>
            </a:r>
            <a:r>
              <a:rPr lang="en-US" sz="1600" dirty="0" err="1"/>
              <a:t>ex.printStackTrace</a:t>
            </a:r>
            <a:r>
              <a:rPr lang="en-US" sz="1600" dirty="0"/>
              <a:t>();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} 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         }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    }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181600"/>
            <a:ext cx="3442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File </a:t>
            </a:r>
            <a:r>
              <a:rPr lang="en-US" dirty="0"/>
              <a:t>size is 417455 bytes </a:t>
            </a:r>
            <a:endParaRPr lang="en-US" dirty="0" smtClean="0"/>
          </a:p>
          <a:p>
            <a:r>
              <a:rPr lang="en-US" dirty="0" smtClean="0"/>
              <a:t>Elapsed </a:t>
            </a:r>
            <a:r>
              <a:rPr lang="en-US" dirty="0"/>
              <a:t>Time is 3781.500581 </a:t>
            </a:r>
            <a:r>
              <a:rPr lang="en-US" dirty="0" err="1"/>
              <a:t>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96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Copy File: Programmer Managed Buffer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54746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import java.io.*; </a:t>
            </a:r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b="1" dirty="0" err="1"/>
              <a:t>FileCopyUserBuffer</a:t>
            </a:r>
            <a:r>
              <a:rPr lang="en-US" sz="1600" dirty="0"/>
              <a:t>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String </a:t>
            </a:r>
            <a:r>
              <a:rPr lang="en-US" sz="1600" dirty="0" err="1"/>
              <a:t>inFileStr</a:t>
            </a:r>
            <a:r>
              <a:rPr lang="en-US" sz="1600" dirty="0"/>
              <a:t> = "test-in.jpg";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String </a:t>
            </a:r>
            <a:r>
              <a:rPr lang="en-US" sz="1600" dirty="0" err="1"/>
              <a:t>outFileStr</a:t>
            </a:r>
            <a:r>
              <a:rPr lang="en-US" sz="1600" dirty="0"/>
              <a:t> = "test-out.jpg";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long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elapsedTime</a:t>
            </a:r>
            <a:r>
              <a:rPr lang="en-US" sz="1600" dirty="0"/>
              <a:t>; // for speed benchmarking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// </a:t>
            </a:r>
            <a:r>
              <a:rPr lang="en-US" sz="1600" dirty="0"/>
              <a:t>Check file length File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File </a:t>
            </a:r>
            <a:r>
              <a:rPr lang="en-US" sz="1600" dirty="0" err="1" smtClean="0"/>
              <a:t>fileIn</a:t>
            </a:r>
            <a:r>
              <a:rPr lang="en-US" sz="1600" dirty="0" smtClean="0"/>
              <a:t> </a:t>
            </a:r>
            <a:r>
              <a:rPr lang="en-US" sz="1600" dirty="0"/>
              <a:t>= new File(</a:t>
            </a:r>
            <a:r>
              <a:rPr lang="en-US" sz="1600" dirty="0" err="1"/>
              <a:t>inFileStr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("File size is " + </a:t>
            </a:r>
            <a:r>
              <a:rPr lang="en-US" sz="1600" dirty="0" err="1"/>
              <a:t>fileIn.length</a:t>
            </a:r>
            <a:r>
              <a:rPr lang="en-US" sz="1600" dirty="0"/>
              <a:t>() + " bytes"); </a:t>
            </a:r>
            <a:endParaRPr lang="en-US" sz="1600" dirty="0" smtClean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// </a:t>
            </a:r>
            <a:r>
              <a:rPr lang="en-US" sz="1600" dirty="0"/>
              <a:t>"try-with-resources" automatically closes all opened resources.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try </a:t>
            </a:r>
            <a:r>
              <a:rPr lang="en-US" sz="1600" dirty="0"/>
              <a:t>(</a:t>
            </a:r>
            <a:r>
              <a:rPr lang="en-US" sz="1600" b="1" dirty="0" err="1"/>
              <a:t>FileInputStream</a:t>
            </a:r>
            <a:r>
              <a:rPr lang="en-US" sz="1600" b="1" dirty="0"/>
              <a:t> in = new </a:t>
            </a:r>
            <a:r>
              <a:rPr lang="en-US" sz="1600" b="1" dirty="0" err="1"/>
              <a:t>FileInputStream</a:t>
            </a:r>
            <a:r>
              <a:rPr lang="en-US" sz="1600" b="1" dirty="0"/>
              <a:t>(</a:t>
            </a:r>
            <a:r>
              <a:rPr lang="en-US" sz="1600" b="1" dirty="0" err="1"/>
              <a:t>inFileStr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600" b="1" dirty="0"/>
              <a:t>	 </a:t>
            </a:r>
            <a:r>
              <a:rPr lang="en-US" sz="1600" b="1" dirty="0" smtClean="0"/>
              <a:t>       </a:t>
            </a:r>
            <a:r>
              <a:rPr lang="en-US" sz="1600" b="1" dirty="0" err="1" smtClean="0"/>
              <a:t>FileOutputStream</a:t>
            </a:r>
            <a:r>
              <a:rPr lang="en-US" sz="1600" b="1" dirty="0" smtClean="0"/>
              <a:t> </a:t>
            </a:r>
            <a:r>
              <a:rPr lang="en-US" sz="1600" b="1" dirty="0"/>
              <a:t>out = new </a:t>
            </a:r>
            <a:r>
              <a:rPr lang="en-US" sz="1600" b="1" dirty="0" err="1"/>
              <a:t>FileOutputStream</a:t>
            </a:r>
            <a:r>
              <a:rPr lang="en-US" sz="1600" b="1" dirty="0"/>
              <a:t>(</a:t>
            </a:r>
            <a:r>
              <a:rPr lang="en-US" sz="1600" b="1" dirty="0" err="1"/>
              <a:t>outFileStr</a:t>
            </a:r>
            <a:r>
              <a:rPr lang="en-US" sz="1600" b="1" dirty="0"/>
              <a:t>)</a:t>
            </a:r>
            <a:r>
              <a:rPr lang="en-US" sz="1600" dirty="0"/>
              <a:t>)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startTime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System.nanoTime</a:t>
            </a:r>
            <a:r>
              <a:rPr lang="en-US" sz="1600" dirty="0"/>
              <a:t>(); </a:t>
            </a:r>
            <a:endParaRPr lang="en-US" sz="1600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byte</a:t>
            </a:r>
            <a:r>
              <a:rPr lang="en-US" sz="1600" b="1" dirty="0"/>
              <a:t>[] </a:t>
            </a:r>
            <a:r>
              <a:rPr lang="en-US" sz="1600" b="1" dirty="0" err="1"/>
              <a:t>byteBuf</a:t>
            </a:r>
            <a:r>
              <a:rPr lang="en-US" sz="1600" b="1" dirty="0"/>
              <a:t> = new byte[4096];</a:t>
            </a:r>
            <a:r>
              <a:rPr lang="en-US" sz="1600" dirty="0"/>
              <a:t> // 4K byte-buffer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numBytesRead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while </a:t>
            </a:r>
            <a:r>
              <a:rPr lang="en-US" sz="1600" dirty="0"/>
              <a:t>((</a:t>
            </a:r>
            <a:r>
              <a:rPr lang="en-US" sz="1600" dirty="0" err="1"/>
              <a:t>numBytesRead</a:t>
            </a:r>
            <a:r>
              <a:rPr lang="en-US" sz="1600" dirty="0"/>
              <a:t> = </a:t>
            </a:r>
            <a:r>
              <a:rPr lang="en-US" sz="1600" b="1" dirty="0" err="1"/>
              <a:t>in.read</a:t>
            </a:r>
            <a:r>
              <a:rPr lang="en-US" sz="1600" b="1" dirty="0"/>
              <a:t>(</a:t>
            </a:r>
            <a:r>
              <a:rPr lang="en-US" sz="1600" b="1" dirty="0" err="1"/>
              <a:t>byteBuf</a:t>
            </a:r>
            <a:r>
              <a:rPr lang="en-US" sz="1600" b="1" dirty="0"/>
              <a:t>)</a:t>
            </a:r>
            <a:r>
              <a:rPr lang="en-US" sz="1600" dirty="0"/>
              <a:t>) != -1) { </a:t>
            </a:r>
            <a:endParaRPr lang="en-US" sz="1600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out.write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byteBuf</a:t>
            </a:r>
            <a:r>
              <a:rPr lang="en-US" sz="1600" b="1" dirty="0"/>
              <a:t>, 0, </a:t>
            </a:r>
            <a:r>
              <a:rPr lang="en-US" sz="1600" b="1" dirty="0" err="1"/>
              <a:t>numBytesRead</a:t>
            </a:r>
            <a:r>
              <a:rPr lang="en-US" sz="1600" b="1" dirty="0"/>
              <a:t>)</a:t>
            </a:r>
            <a:r>
              <a:rPr lang="en-US" sz="1600" dirty="0"/>
              <a:t>; }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elapsedTime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System.nanoTime</a:t>
            </a:r>
            <a:r>
              <a:rPr lang="en-US" sz="1600" dirty="0"/>
              <a:t>() - </a:t>
            </a:r>
            <a:r>
              <a:rPr lang="en-US" sz="1600" dirty="0" err="1"/>
              <a:t>startTime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("Elapsed Time is " + (</a:t>
            </a:r>
            <a:r>
              <a:rPr lang="en-US" sz="1600" dirty="0" err="1"/>
              <a:t>elapsedTime</a:t>
            </a:r>
            <a:r>
              <a:rPr lang="en-US" sz="1600" dirty="0"/>
              <a:t> / 1000000.0) + " </a:t>
            </a:r>
            <a:r>
              <a:rPr lang="en-US" sz="1600" dirty="0" err="1"/>
              <a:t>msec</a:t>
            </a:r>
            <a:r>
              <a:rPr lang="en-US" sz="1600" dirty="0"/>
              <a:t>");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} catch </a:t>
            </a:r>
            <a:r>
              <a:rPr lang="en-US" sz="1600" dirty="0"/>
              <a:t>(</a:t>
            </a:r>
            <a:r>
              <a:rPr lang="en-US" sz="1600" dirty="0" err="1"/>
              <a:t>IOException</a:t>
            </a:r>
            <a:r>
              <a:rPr lang="en-US" sz="1600" dirty="0"/>
              <a:t> ex) { </a:t>
            </a:r>
            <a:r>
              <a:rPr lang="en-US" sz="1600" dirty="0" err="1"/>
              <a:t>ex.printStackTrace</a:t>
            </a:r>
            <a:r>
              <a:rPr lang="en-US" sz="1600" dirty="0"/>
              <a:t>(); } </a:t>
            </a:r>
            <a:endParaRPr lang="en-US" sz="1600" dirty="0" smtClean="0"/>
          </a:p>
          <a:p>
            <a:r>
              <a:rPr lang="en-US" sz="1600" dirty="0" smtClean="0"/>
              <a:t>         }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32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293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Copy: Various Buffer Sizes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103" y="609600"/>
            <a:ext cx="849463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import java.io.*; </a:t>
            </a:r>
          </a:p>
          <a:p>
            <a:r>
              <a:rPr lang="en-US" sz="1600" dirty="0"/>
              <a:t>public class </a:t>
            </a:r>
            <a:r>
              <a:rPr lang="en-US" sz="1600" b="1" dirty="0" err="1"/>
              <a:t>FileCopyUserBuffer</a:t>
            </a:r>
            <a:r>
              <a:rPr lang="en-US" sz="1600" dirty="0"/>
              <a:t> { 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</a:p>
          <a:p>
            <a:r>
              <a:rPr lang="en-US" sz="1600" dirty="0"/>
              <a:t>	String </a:t>
            </a:r>
            <a:r>
              <a:rPr lang="en-US" sz="1600" dirty="0" err="1"/>
              <a:t>inFileStr</a:t>
            </a:r>
            <a:r>
              <a:rPr lang="en-US" sz="1600" dirty="0"/>
              <a:t> = "test-in.jpg"; </a:t>
            </a:r>
          </a:p>
          <a:p>
            <a:r>
              <a:rPr lang="en-US" sz="1600" dirty="0"/>
              <a:t>	String </a:t>
            </a:r>
            <a:r>
              <a:rPr lang="en-US" sz="1600" dirty="0" err="1"/>
              <a:t>outFileStr</a:t>
            </a:r>
            <a:r>
              <a:rPr lang="en-US" sz="1600" dirty="0"/>
              <a:t> = "test-out.jpg"; </a:t>
            </a:r>
          </a:p>
          <a:p>
            <a:r>
              <a:rPr lang="en-US" sz="1600" dirty="0"/>
              <a:t>	long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elapsedTime</a:t>
            </a:r>
            <a:r>
              <a:rPr lang="en-US" sz="1600" dirty="0"/>
              <a:t>; // for speed benchmarking </a:t>
            </a:r>
          </a:p>
          <a:p>
            <a:r>
              <a:rPr lang="en-US" sz="1600" dirty="0"/>
              <a:t>	// Check file length File </a:t>
            </a:r>
          </a:p>
          <a:p>
            <a:r>
              <a:rPr lang="en-US" sz="1600" dirty="0"/>
              <a:t>	File </a:t>
            </a:r>
            <a:r>
              <a:rPr lang="en-US" sz="1600" dirty="0" err="1"/>
              <a:t>fileIn</a:t>
            </a:r>
            <a:r>
              <a:rPr lang="en-US" sz="1600" dirty="0"/>
              <a:t> = new File(</a:t>
            </a:r>
            <a:r>
              <a:rPr lang="en-US" sz="1600" dirty="0" err="1"/>
              <a:t>inFileStr</a:t>
            </a:r>
            <a:r>
              <a:rPr lang="en-US" sz="1600" dirty="0"/>
              <a:t>);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("File size is " + </a:t>
            </a:r>
            <a:r>
              <a:rPr lang="en-US" sz="1600" dirty="0" err="1"/>
              <a:t>fileIn.length</a:t>
            </a:r>
            <a:r>
              <a:rPr lang="en-US" sz="1600" dirty="0"/>
              <a:t>() + " bytes");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bufSizeKB</a:t>
            </a:r>
            <a:r>
              <a:rPr lang="en-US" sz="1600" dirty="0"/>
              <a:t> = {1, 2, 4, 8, 16, 32, 64, 256, 1024}; // in KB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bufSize</a:t>
            </a:r>
            <a:r>
              <a:rPr lang="en-US" sz="1600" dirty="0"/>
              <a:t>; // in bytes</a:t>
            </a:r>
          </a:p>
          <a:p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run = 0; run &lt; </a:t>
            </a:r>
            <a:r>
              <a:rPr lang="en-US" sz="1600" dirty="0" err="1"/>
              <a:t>bufSizeKB.length</a:t>
            </a:r>
            <a:r>
              <a:rPr lang="en-US" sz="1600" dirty="0"/>
              <a:t>; ++run)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bufSize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bufSizeKB</a:t>
            </a:r>
            <a:r>
              <a:rPr lang="en-US" sz="1600" dirty="0"/>
              <a:t>[run] * 1024;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try </a:t>
            </a:r>
            <a:r>
              <a:rPr lang="en-US" sz="1600" dirty="0"/>
              <a:t>(</a:t>
            </a:r>
            <a:r>
              <a:rPr lang="en-US" sz="1600" dirty="0" err="1"/>
              <a:t>FileInputStream</a:t>
            </a:r>
            <a:r>
              <a:rPr lang="en-US" sz="1600" dirty="0"/>
              <a:t> in = new </a:t>
            </a:r>
            <a:r>
              <a:rPr lang="en-US" sz="1600" dirty="0" err="1"/>
              <a:t>FileInputStream</a:t>
            </a:r>
            <a:r>
              <a:rPr lang="en-US" sz="1600" dirty="0"/>
              <a:t>(</a:t>
            </a:r>
            <a:r>
              <a:rPr lang="en-US" sz="1600" dirty="0" err="1"/>
              <a:t>inFileStr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       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 </a:t>
            </a:r>
            <a:r>
              <a:rPr lang="en-US" sz="1600" dirty="0"/>
              <a:t>out = new </a:t>
            </a:r>
            <a:r>
              <a:rPr lang="en-US" sz="1600" dirty="0" err="1"/>
              <a:t>FileOutputStream</a:t>
            </a:r>
            <a:r>
              <a:rPr lang="en-US" sz="1600" dirty="0"/>
              <a:t>(</a:t>
            </a:r>
            <a:r>
              <a:rPr lang="en-US" sz="1600" dirty="0" err="1"/>
              <a:t>outFileStr</a:t>
            </a:r>
            <a:r>
              <a:rPr lang="en-US" sz="1600" dirty="0"/>
              <a:t>)) { </a:t>
            </a:r>
            <a:endParaRPr lang="en-US" sz="1600" dirty="0" smtClean="0"/>
          </a:p>
          <a:p>
            <a:r>
              <a:rPr lang="en-US" sz="1600" dirty="0"/>
              <a:t>		</a:t>
            </a:r>
            <a:r>
              <a:rPr lang="en-US" sz="1600" dirty="0" smtClean="0"/>
              <a:t>	</a:t>
            </a:r>
            <a:r>
              <a:rPr lang="en-US" sz="1600" dirty="0" err="1" smtClean="0"/>
              <a:t>startTime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System.nanoTime</a:t>
            </a:r>
            <a:r>
              <a:rPr lang="en-US" sz="1600" dirty="0"/>
              <a:t>();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byte</a:t>
            </a:r>
            <a:r>
              <a:rPr lang="en-US" sz="1600" dirty="0"/>
              <a:t>[] </a:t>
            </a:r>
            <a:r>
              <a:rPr lang="en-US" sz="1600" dirty="0" err="1"/>
              <a:t>byteBuf</a:t>
            </a:r>
            <a:r>
              <a:rPr lang="en-US" sz="1600" dirty="0"/>
              <a:t> = new byte[</a:t>
            </a:r>
            <a:r>
              <a:rPr lang="en-US" sz="1600" dirty="0" err="1"/>
              <a:t>bufSize</a:t>
            </a:r>
            <a:r>
              <a:rPr lang="en-US" sz="1600" dirty="0"/>
              <a:t>];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numBytesRead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while </a:t>
            </a:r>
            <a:r>
              <a:rPr lang="en-US" sz="1600" dirty="0"/>
              <a:t>((</a:t>
            </a:r>
            <a:r>
              <a:rPr lang="en-US" sz="1600" dirty="0" err="1"/>
              <a:t>numBytesRead</a:t>
            </a:r>
            <a:r>
              <a:rPr lang="en-US" sz="1600" dirty="0"/>
              <a:t> = </a:t>
            </a:r>
            <a:r>
              <a:rPr lang="en-US" sz="1600" dirty="0" err="1"/>
              <a:t>in.read</a:t>
            </a:r>
            <a:r>
              <a:rPr lang="en-US" sz="1600" dirty="0"/>
              <a:t>(</a:t>
            </a:r>
            <a:r>
              <a:rPr lang="en-US" sz="1600" dirty="0" err="1"/>
              <a:t>byteBuf</a:t>
            </a:r>
            <a:r>
              <a:rPr lang="en-US" sz="1600" dirty="0"/>
              <a:t>)) != -1)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out.write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byteBuf</a:t>
            </a:r>
            <a:r>
              <a:rPr lang="en-US" sz="1600" dirty="0"/>
              <a:t>, 0, </a:t>
            </a:r>
            <a:r>
              <a:rPr lang="en-US" sz="1600" dirty="0" err="1"/>
              <a:t>numBytesRead</a:t>
            </a:r>
            <a:r>
              <a:rPr lang="en-US" sz="1600" dirty="0"/>
              <a:t>); } </a:t>
            </a:r>
            <a:endParaRPr lang="en-US" sz="1600" dirty="0" smtClean="0"/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elapsedTime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System.nanoTime</a:t>
            </a:r>
            <a:r>
              <a:rPr lang="en-US" sz="1600" dirty="0"/>
              <a:t>() - </a:t>
            </a:r>
            <a:r>
              <a:rPr lang="en-US" sz="1600" dirty="0" err="1"/>
              <a:t>startTime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System.out.printf</a:t>
            </a:r>
            <a:r>
              <a:rPr lang="en-US" sz="1600" dirty="0"/>
              <a:t>("%4dKB: %6.2fmsec%n", </a:t>
            </a:r>
            <a:r>
              <a:rPr lang="en-US" sz="1600" dirty="0" err="1"/>
              <a:t>bufSizeKB</a:t>
            </a:r>
            <a:r>
              <a:rPr lang="en-US" sz="1600" dirty="0"/>
              <a:t>[run], (</a:t>
            </a:r>
            <a:r>
              <a:rPr lang="en-US" sz="1600" dirty="0" err="1"/>
              <a:t>elapsedTime</a:t>
            </a:r>
            <a:r>
              <a:rPr lang="en-US" sz="1600" dirty="0"/>
              <a:t> / 1000000.0));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} </a:t>
            </a:r>
            <a:r>
              <a:rPr lang="en-US" sz="1600" dirty="0"/>
              <a:t>catch (</a:t>
            </a:r>
            <a:r>
              <a:rPr lang="en-US" sz="1600" dirty="0" err="1"/>
              <a:t>IOException</a:t>
            </a:r>
            <a:r>
              <a:rPr lang="en-US" sz="1600" dirty="0"/>
              <a:t> ex) { </a:t>
            </a:r>
            <a:r>
              <a:rPr lang="en-US" sz="1600" dirty="0" err="1"/>
              <a:t>ex.printStackTrace</a:t>
            </a:r>
            <a:r>
              <a:rPr lang="en-US" sz="1600" dirty="0"/>
              <a:t>(); } </a:t>
            </a:r>
          </a:p>
          <a:p>
            <a:r>
              <a:rPr lang="en-US" sz="1600" dirty="0"/>
              <a:t>         }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28600"/>
            <a:ext cx="31370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Output:</a:t>
            </a:r>
          </a:p>
          <a:p>
            <a:r>
              <a:rPr lang="en-US" sz="1600" dirty="0" smtClean="0"/>
              <a:t>File </a:t>
            </a:r>
            <a:r>
              <a:rPr lang="en-US" sz="1600" dirty="0"/>
              <a:t>size is 26246026 bytes [26 MB] </a:t>
            </a:r>
            <a:endParaRPr lang="en-US" sz="1600" dirty="0" smtClean="0"/>
          </a:p>
          <a:p>
            <a:r>
              <a:rPr lang="en-US" sz="1600" dirty="0" smtClean="0"/>
              <a:t>1KB</a:t>
            </a:r>
            <a:r>
              <a:rPr lang="en-US" sz="1600" dirty="0"/>
              <a:t>: 573.54msec </a:t>
            </a:r>
            <a:endParaRPr lang="en-US" sz="1600" dirty="0" smtClean="0"/>
          </a:p>
          <a:p>
            <a:r>
              <a:rPr lang="en-US" sz="1600" dirty="0" smtClean="0"/>
              <a:t>2KB</a:t>
            </a:r>
            <a:r>
              <a:rPr lang="en-US" sz="1600" dirty="0"/>
              <a:t>: 316.43msec </a:t>
            </a:r>
            <a:endParaRPr lang="en-US" sz="1600" dirty="0" smtClean="0"/>
          </a:p>
          <a:p>
            <a:r>
              <a:rPr lang="en-US" sz="1600" dirty="0" smtClean="0"/>
              <a:t>4KB</a:t>
            </a:r>
            <a:r>
              <a:rPr lang="en-US" sz="1600" dirty="0"/>
              <a:t>: 178.47msec </a:t>
            </a:r>
            <a:endParaRPr lang="en-US" sz="1600" dirty="0" smtClean="0"/>
          </a:p>
          <a:p>
            <a:r>
              <a:rPr lang="en-US" sz="1600" dirty="0" smtClean="0"/>
              <a:t>8KB</a:t>
            </a:r>
            <a:r>
              <a:rPr lang="en-US" sz="1600" dirty="0"/>
              <a:t>: 116.32msec </a:t>
            </a:r>
            <a:endParaRPr lang="en-US" sz="1600" dirty="0" smtClean="0"/>
          </a:p>
          <a:p>
            <a:r>
              <a:rPr lang="en-US" sz="1600" dirty="0" smtClean="0"/>
              <a:t>16KB</a:t>
            </a:r>
            <a:r>
              <a:rPr lang="en-US" sz="1600" dirty="0"/>
              <a:t>: 85.61msec </a:t>
            </a:r>
            <a:endParaRPr lang="en-US" sz="1600" dirty="0" smtClean="0"/>
          </a:p>
          <a:p>
            <a:r>
              <a:rPr lang="en-US" sz="1600" dirty="0" smtClean="0"/>
              <a:t>32KB</a:t>
            </a:r>
            <a:r>
              <a:rPr lang="en-US" sz="1600" dirty="0"/>
              <a:t>: 65.92msec </a:t>
            </a:r>
            <a:endParaRPr lang="en-US" sz="1600" dirty="0" smtClean="0"/>
          </a:p>
          <a:p>
            <a:r>
              <a:rPr lang="en-US" sz="1600" dirty="0" smtClean="0"/>
              <a:t>64KB</a:t>
            </a:r>
            <a:r>
              <a:rPr lang="en-US" sz="1600" dirty="0"/>
              <a:t>: </a:t>
            </a:r>
            <a:r>
              <a:rPr lang="en-US" sz="1600" b="1" dirty="0"/>
              <a:t>57.81msec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256KB</a:t>
            </a:r>
            <a:r>
              <a:rPr lang="en-US" sz="1600" dirty="0"/>
              <a:t>: 63.38msec </a:t>
            </a:r>
            <a:endParaRPr lang="en-US" sz="1600" dirty="0" smtClean="0"/>
          </a:p>
          <a:p>
            <a:r>
              <a:rPr lang="en-US" sz="1600" dirty="0" smtClean="0"/>
              <a:t>1024KB</a:t>
            </a:r>
            <a:r>
              <a:rPr lang="en-US" sz="1600" dirty="0"/>
              <a:t>: 98.87msec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28600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 in Output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6107668"/>
            <a:ext cx="53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Increasing </a:t>
            </a:r>
            <a:r>
              <a:rPr lang="en-US" b="1" dirty="0"/>
              <a:t>buffer size helps only up to a certain </a:t>
            </a:r>
            <a:r>
              <a:rPr lang="en-US" b="1" dirty="0" smtClean="0"/>
              <a:t>point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O_InputOutputReadersWri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88580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2580"/>
            <a:ext cx="317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Character Based I/O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27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63476"/>
            <a:ext cx="9000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 Reader class (</a:t>
            </a:r>
            <a:r>
              <a:rPr lang="en-US" dirty="0" err="1"/>
              <a:t>java.io.Reader</a:t>
            </a:r>
            <a:r>
              <a:rPr lang="en-US" dirty="0"/>
              <a:t>) is the base class for all Reader subclasses in the </a:t>
            </a:r>
            <a:endParaRPr lang="en-US" dirty="0" smtClean="0"/>
          </a:p>
          <a:p>
            <a:r>
              <a:rPr lang="en-US" dirty="0" smtClean="0"/>
              <a:t>Java 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Reader is like an </a:t>
            </a:r>
            <a:r>
              <a:rPr lang="en-US" dirty="0" err="1"/>
              <a:t>InputStream</a:t>
            </a:r>
            <a:r>
              <a:rPr lang="en-US" dirty="0"/>
              <a:t> except that it is character based rather than byte based.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Java Reader is intended for reading text, whereas an </a:t>
            </a:r>
            <a:r>
              <a:rPr lang="en-US" dirty="0" err="1"/>
              <a:t>InputStream</a:t>
            </a:r>
            <a:r>
              <a:rPr lang="en-US" dirty="0"/>
              <a:t> is intended for reading </a:t>
            </a:r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/>
              <a:t>bytes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Reader class is capable of decoding bytes into </a:t>
            </a:r>
            <a:r>
              <a:rPr lang="en-US" dirty="0" smtClean="0"/>
              <a:t>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IO contains a lot of </a:t>
            </a:r>
            <a:r>
              <a:rPr lang="en-US" dirty="0" smtClean="0"/>
              <a:t>Reader subclasses</a:t>
            </a:r>
            <a:r>
              <a:rPr lang="en-US" dirty="0"/>
              <a:t>. </a:t>
            </a:r>
            <a:r>
              <a:rPr lang="en-US" b="1" dirty="0" err="1" smtClean="0"/>
              <a:t>InputStreamReader</a:t>
            </a:r>
            <a:r>
              <a:rPr lang="en-US" dirty="0"/>
              <a:t>, </a:t>
            </a:r>
            <a:r>
              <a:rPr lang="en-US" b="1" dirty="0" err="1"/>
              <a:t>CharArrayReader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b="1" dirty="0" err="1" smtClean="0"/>
              <a:t>FileReader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7935"/>
            <a:ext cx="226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Reader &amp; Writer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24200"/>
            <a:ext cx="9044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 Writer class (</a:t>
            </a:r>
            <a:r>
              <a:rPr lang="en-US" dirty="0" err="1"/>
              <a:t>java.io.Writer</a:t>
            </a:r>
            <a:r>
              <a:rPr lang="en-US" dirty="0"/>
              <a:t>) is the base class for all Writer subclasses in the Java </a:t>
            </a:r>
            <a:r>
              <a:rPr lang="en-US" dirty="0" smtClean="0"/>
              <a:t>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Writer is like an </a:t>
            </a:r>
            <a:r>
              <a:rPr lang="en-US" dirty="0" err="1"/>
              <a:t>OutputStream</a:t>
            </a:r>
            <a:r>
              <a:rPr lang="en-US" dirty="0"/>
              <a:t> except that it is character based rather than byte based.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Writer is intended for writing text, whereas an </a:t>
            </a:r>
            <a:r>
              <a:rPr lang="en-US" dirty="0" err="1"/>
              <a:t>OutputStream</a:t>
            </a:r>
            <a:r>
              <a:rPr lang="en-US" dirty="0"/>
              <a:t> is intended for writing </a:t>
            </a:r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/>
              <a:t>bytes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subclasses </a:t>
            </a:r>
            <a:r>
              <a:rPr lang="en-US" dirty="0"/>
              <a:t>of Writer include </a:t>
            </a:r>
            <a:r>
              <a:rPr lang="en-US" b="1" dirty="0" err="1"/>
              <a:t>OutputStreamWriter</a:t>
            </a:r>
            <a:r>
              <a:rPr lang="en-US" dirty="0"/>
              <a:t>, </a:t>
            </a:r>
            <a:r>
              <a:rPr lang="en-US" b="1" dirty="0" err="1"/>
              <a:t>CharArrayWriter</a:t>
            </a:r>
            <a:r>
              <a:rPr lang="en-US" dirty="0"/>
              <a:t>, </a:t>
            </a:r>
            <a:r>
              <a:rPr lang="en-US" b="1" dirty="0" err="1" smtClean="0"/>
              <a:t>FileWriter</a:t>
            </a:r>
            <a:r>
              <a:rPr lang="en-US" b="1" dirty="0" smtClean="0"/>
              <a:t> </a:t>
            </a:r>
            <a:r>
              <a:rPr lang="en-US" dirty="0" smtClean="0"/>
              <a:t>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1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90" y="533400"/>
            <a:ext cx="216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FileWriter</a:t>
            </a:r>
            <a:r>
              <a:rPr lang="en-US" sz="2400" b="1" dirty="0" smtClean="0"/>
              <a:t> Class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390" y="1219200"/>
            <a:ext cx="8696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class is used to write character-oriented data to a file.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character-oriented class which is used for file handling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</a:t>
            </a:r>
            <a:r>
              <a:rPr lang="en-US" dirty="0" err="1"/>
              <a:t>FileOutputStream</a:t>
            </a:r>
            <a:r>
              <a:rPr lang="en-US" dirty="0"/>
              <a:t> class, you don't need to convert string into byte array because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method to write string directly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33800"/>
              </p:ext>
            </p:extLst>
          </p:nvPr>
        </p:nvGraphicFramePr>
        <p:xfrm>
          <a:off x="380998" y="2667000"/>
          <a:ext cx="8515490" cy="3357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2"/>
                <a:gridCol w="5772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(String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a new file. It gets file name in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(File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a new file. It gets file name in File object.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write(String 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the string into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write(char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the char into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write(char[]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char array into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flush()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flushes the data of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to close the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FileWriter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69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("D:\\testout.txt");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Class.");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 e){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(e);}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("Success...");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}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4177" y="457200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\r\n</a:t>
            </a:r>
          </a:p>
        </p:txBody>
      </p:sp>
    </p:spTree>
    <p:extLst>
      <p:ext uri="{BB962C8B-B14F-4D97-AF65-F5344CB8AC3E}">
        <p14:creationId xmlns:p14="http://schemas.microsoft.com/office/powerpoint/2010/main" val="28859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90" y="53340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FileReader</a:t>
            </a:r>
            <a:r>
              <a:rPr lang="en-US" sz="2400" b="1" dirty="0" smtClean="0"/>
              <a:t> Class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390" y="1219200"/>
            <a:ext cx="665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FileReader</a:t>
            </a:r>
            <a:r>
              <a:rPr lang="en-US" dirty="0"/>
              <a:t> class is used to read data from the file.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returns data in byte format like </a:t>
            </a:r>
            <a:r>
              <a:rPr lang="en-US" dirty="0" err="1"/>
              <a:t>FileInputStream</a:t>
            </a:r>
            <a:r>
              <a:rPr lang="en-US" dirty="0"/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character-oriented class which is used for file handling in java.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23987"/>
              </p:ext>
            </p:extLst>
          </p:nvPr>
        </p:nvGraphicFramePr>
        <p:xfrm>
          <a:off x="304800" y="2438400"/>
          <a:ext cx="8515490" cy="3723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2"/>
                <a:gridCol w="5772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FileReader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(String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gets filename in string. It opens the given file in read mode. If file doesn't exist, it 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FileNotFoundException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FileReader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(File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gets filename in file instance. It opens the given file in read mode. If file doesn't exist, it 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FileNotFoundException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read()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return a character in ASCII form. It returns -1 at the end of file.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return a character in ASCII form. It returns -1 at the end of file.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8869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Exception{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("D:\\testout.txt");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())!=-1)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55472"/>
            <a:ext cx="34023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Arial"/>
                <a:cs typeface="Arial"/>
              </a:rPr>
              <a:t>Input </a:t>
            </a:r>
            <a:r>
              <a:rPr sz="4400" b="0" dirty="0">
                <a:latin typeface="Arial"/>
                <a:cs typeface="Arial"/>
              </a:rPr>
              <a:t>/</a:t>
            </a:r>
            <a:r>
              <a:rPr sz="4400" b="0" spc="-1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Output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585152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lesson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Types of Input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Output</a:t>
            </a:r>
            <a:r>
              <a:rPr sz="2400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Typical use of IO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Streams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Character and Byte</a:t>
            </a:r>
            <a:r>
              <a:rPr sz="24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Streams.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326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BufferedWriter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BufferedWriter</a:t>
            </a:r>
            <a:r>
              <a:rPr lang="en-US" dirty="0"/>
              <a:t> class is used to provide buffering for Writer instances.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performance fast.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Inherits </a:t>
            </a:r>
            <a:r>
              <a:rPr lang="en-US" dirty="0"/>
              <a:t>Writer class.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buffering characters are used for providing the efficient writing of </a:t>
            </a:r>
            <a:r>
              <a:rPr lang="en-US" dirty="0" smtClean="0"/>
              <a:t>single </a:t>
            </a:r>
            <a:r>
              <a:rPr lang="en-US" dirty="0"/>
              <a:t>arrays, characters, and strings.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65369"/>
              </p:ext>
            </p:extLst>
          </p:nvPr>
        </p:nvGraphicFramePr>
        <p:xfrm>
          <a:off x="304800" y="2133600"/>
          <a:ext cx="8534400" cy="47421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6248400"/>
              </a:tblGrid>
              <a:tr h="485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BufferedWriter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(Writer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create a buffered character output stream that uses the default size for an output buffer.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BufferedWriter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(Writer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size)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create a buffered character output stream that uses the specified size for an output buffer.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newLine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add a new line by writing a line separator.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a single character.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write(char[]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cbuf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off,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a portion of an array of characters.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write(String s,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off,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write a portion of a string.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flush()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flushes the input stream.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to closes the input stream.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1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7318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java.io.*;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Exception { 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writer =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("D:\\testout.txt");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buffer =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(writer);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java.");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("Success");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336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BufferedReader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BufferedReader</a:t>
            </a:r>
            <a:r>
              <a:rPr lang="en-US" dirty="0"/>
              <a:t> class is used to read the text from a character-based input stream.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makes the performance fast.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inherits Reader class.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80819"/>
              </p:ext>
            </p:extLst>
          </p:nvPr>
        </p:nvGraphicFramePr>
        <p:xfrm>
          <a:off x="304800" y="1905000"/>
          <a:ext cx="8534400" cy="477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6248400"/>
              </a:tblGrid>
              <a:tr h="4851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Method</a:t>
                      </a:r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BufferedReader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(Reader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to create a buffered character input stream that uses the default size for an input buffer.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BufferedReader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(Reader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size)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to create a buffered character input stream that uses the specified size for an input buffer.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read()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for reading a single character.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read(char[]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cbuf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off,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for reading characters into a portion of an array.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String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readLine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for reading a line of text.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ready()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used to test whether the input stream is ready to be read.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skip(long 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repositions the stream at a position the mark method was last called on this input stream.</a:t>
                      </a:r>
                    </a:p>
                  </a:txBody>
                  <a:tcPr marL="76200" marR="76200" marT="76200" marB="76200"/>
                </a:tc>
              </a:tr>
              <a:tr h="4851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closes the input stream and releases any of the system resources associated with the stream.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)throws Exception{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("D:\\textout.txt");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bf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while((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())!=-1){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712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Combination: </a:t>
            </a:r>
            <a:r>
              <a:rPr lang="en-US" sz="2400" b="1" dirty="0" err="1" smtClean="0"/>
              <a:t>InputStreamReader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BufferedReader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BufferedReaderExample1{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[])throws Exception{  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(r); 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your name");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1026" name="Picture 2" descr="Java Buffer reader class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70104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712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Combination: </a:t>
            </a:r>
            <a:r>
              <a:rPr lang="en-US" sz="2400" b="1" dirty="0" err="1" smtClean="0"/>
              <a:t>InputStreamReader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BufferedReader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95590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java.io.*;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Exception{         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(r);       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String name="";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("stop")){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data: ");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 is: "+name);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}          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09800"/>
            <a:ext cx="8218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 can read data from the Internet. </a:t>
            </a:r>
            <a:endParaRPr lang="en-US" sz="3200" dirty="0" smtClean="0"/>
          </a:p>
          <a:p>
            <a:r>
              <a:rPr lang="en-US" sz="3200" dirty="0" smtClean="0"/>
              <a:t>What </a:t>
            </a:r>
            <a:r>
              <a:rPr lang="en-US" sz="3200" dirty="0"/>
              <a:t>does this data look like to a Java program?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343400"/>
            <a:ext cx="568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Internet data looks like an I/O stream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03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5434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Reading </a:t>
            </a:r>
            <a:r>
              <a:rPr dirty="0"/>
              <a:t>/ </a:t>
            </a:r>
            <a:r>
              <a:rPr spc="-10" dirty="0"/>
              <a:t>Writing</a:t>
            </a:r>
            <a:r>
              <a:rPr spc="-11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1813" y="2261103"/>
            <a:ext cx="289560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open 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850"/>
              </a:lnSpc>
              <a:spcBef>
                <a:spcPts val="105"/>
              </a:spcBef>
            </a:pPr>
            <a:r>
              <a:rPr sz="2400" i="1" spc="-5" dirty="0">
                <a:latin typeface="Times New Roman"/>
                <a:cs typeface="Times New Roman"/>
              </a:rPr>
              <a:t>while more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information  write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sz="2400" i="1" spc="-5" dirty="0">
                <a:latin typeface="Times New Roman"/>
                <a:cs typeface="Times New Roman"/>
              </a:rPr>
              <a:t>close 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1" y="1537204"/>
            <a:ext cx="502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446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Readin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1" y="2261103"/>
            <a:ext cx="289560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Open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stream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850"/>
              </a:lnSpc>
              <a:spcBef>
                <a:spcPts val="105"/>
              </a:spcBef>
            </a:pPr>
            <a:r>
              <a:rPr sz="2400" i="1" spc="-5" dirty="0">
                <a:latin typeface="Times New Roman"/>
                <a:cs typeface="Times New Roman"/>
              </a:rPr>
              <a:t>while more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information  read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sz="2400" i="1" spc="-5" dirty="0">
                <a:latin typeface="Times New Roman"/>
                <a:cs typeface="Times New Roman"/>
              </a:rPr>
              <a:t>close 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stream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0696" y="4013191"/>
            <a:ext cx="6984986" cy="201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596" y="3975091"/>
            <a:ext cx="6857986" cy="1889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12802"/>
            <a:ext cx="1659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 I</a:t>
            </a:r>
            <a:r>
              <a:rPr lang="en-US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/O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1" y="18943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Java I/O</a:t>
            </a:r>
            <a:r>
              <a:rPr lang="en-US" sz="2400" dirty="0"/>
              <a:t> (Input and Output) is used </a:t>
            </a:r>
            <a:r>
              <a:rPr lang="en-US" sz="2400" i="1" dirty="0"/>
              <a:t>to process the input</a:t>
            </a:r>
            <a:r>
              <a:rPr lang="en-US" sz="2400" dirty="0"/>
              <a:t> and </a:t>
            </a:r>
            <a:r>
              <a:rPr lang="en-US" sz="2400" i="1" dirty="0"/>
              <a:t>produce the output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uses the concept of </a:t>
            </a:r>
            <a:r>
              <a:rPr lang="en-US" sz="2400" b="1" dirty="0"/>
              <a:t>stream</a:t>
            </a:r>
            <a:r>
              <a:rPr lang="en-US" sz="2400" dirty="0"/>
              <a:t> to make I/O operation fast.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java.io</a:t>
            </a:r>
            <a:r>
              <a:rPr lang="en-US" sz="2400" dirty="0"/>
              <a:t> package contains all the classes required for input and output operations.</a:t>
            </a:r>
          </a:p>
        </p:txBody>
      </p:sp>
    </p:spTree>
    <p:extLst>
      <p:ext uri="{BB962C8B-B14F-4D97-AF65-F5344CB8AC3E}">
        <p14:creationId xmlns:p14="http://schemas.microsoft.com/office/powerpoint/2010/main" val="42771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2899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</a:t>
            </a:r>
            <a:r>
              <a:rPr spc="-95" dirty="0"/>
              <a:t> </a:t>
            </a:r>
            <a:r>
              <a:rPr spc="-5" dirty="0"/>
              <a:t>Package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311653"/>
            <a:ext cx="8271026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/>
              <a:t>The package </a:t>
            </a:r>
            <a:r>
              <a:rPr lang="en-US" sz="2400" b="1" dirty="0"/>
              <a:t>java.io</a:t>
            </a:r>
            <a:r>
              <a:rPr lang="en-US" sz="2400" dirty="0"/>
              <a:t> contains the classes that handle </a:t>
            </a:r>
            <a:r>
              <a:rPr lang="en-US" sz="2400" dirty="0" smtClean="0"/>
              <a:t>fundamental </a:t>
            </a:r>
            <a:r>
              <a:rPr lang="en-US" sz="2400" dirty="0"/>
              <a:t>input and output operations in Java.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I/O classes can be grouped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Classes </a:t>
            </a:r>
            <a:r>
              <a:rPr lang="en-US" sz="2400" dirty="0"/>
              <a:t>for reading input from a stream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Classes for writing output to a stream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Classes that manipulate files on the local filesystem.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Classes that handle object serialization.</a:t>
            </a: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5512"/>
            <a:ext cx="885896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stream is a sequence of data</a:t>
            </a:r>
            <a:r>
              <a:rPr lang="en-US" sz="2000" dirty="0" smtClean="0"/>
              <a:t>. In </a:t>
            </a:r>
            <a:r>
              <a:rPr lang="en-US" sz="2000" dirty="0"/>
              <a:t>Java a stream is composed of </a:t>
            </a:r>
            <a:r>
              <a:rPr lang="en-US" sz="2000" b="1" dirty="0"/>
              <a:t>bytes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It's </a:t>
            </a:r>
            <a:r>
              <a:rPr lang="en-US" sz="2000" dirty="0"/>
              <a:t>called a stream because it is like a stream of water that continues to flow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Streams support many different kinds of data, including simple bytes, </a:t>
            </a:r>
            <a:endParaRPr lang="en-US" sz="2000" dirty="0" smtClean="0"/>
          </a:p>
          <a:p>
            <a:r>
              <a:rPr lang="en-US" sz="2000" dirty="0" smtClean="0"/>
              <a:t>primitive </a:t>
            </a:r>
            <a:r>
              <a:rPr lang="en-US" sz="2000" dirty="0"/>
              <a:t>data types, localized characters, and objects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java, 3 streams are created for us </a:t>
            </a:r>
            <a:r>
              <a:rPr lang="en-US" sz="2000" dirty="0" smtClean="0"/>
              <a:t>automatically also called </a:t>
            </a:r>
            <a:r>
              <a:rPr lang="en-US" sz="2000" b="1" u="sng" dirty="0" smtClean="0"/>
              <a:t>Standard Streams</a:t>
            </a:r>
            <a:r>
              <a:rPr lang="en-US" sz="2000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System.out</a:t>
            </a:r>
            <a:r>
              <a:rPr lang="en-US" sz="2000" b="1" dirty="0"/>
              <a:t>: </a:t>
            </a:r>
            <a:r>
              <a:rPr lang="en-US" sz="2000" dirty="0"/>
              <a:t>standard output </a:t>
            </a:r>
            <a:r>
              <a:rPr lang="en-US" sz="2000" dirty="0" smtClean="0"/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System.in</a:t>
            </a:r>
            <a:r>
              <a:rPr lang="en-US" sz="2000" b="1" dirty="0"/>
              <a:t>: </a:t>
            </a:r>
            <a:r>
              <a:rPr lang="en-US" sz="2000" dirty="0"/>
              <a:t>standard input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System.err</a:t>
            </a:r>
            <a:r>
              <a:rPr lang="en-US" sz="2000" b="1" dirty="0"/>
              <a:t>: </a:t>
            </a:r>
            <a:r>
              <a:rPr lang="en-US" sz="2000" dirty="0"/>
              <a:t>standard error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 stream)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(“Some Message”);</a:t>
            </a:r>
          </a:p>
          <a:p>
            <a:pPr lvl="2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(Error Stream)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(“Error message”);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(In Stream)	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();//returns ASCII code of 1st character  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);//will print the character  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5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425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Byte Stream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4659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en-US" dirty="0"/>
              <a:t>Programs use byte streams to perform input and output of 8-bit bytes. 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byte stream classes are descended from </a:t>
            </a:r>
            <a:r>
              <a:rPr lang="en-US" b="1" u="sng" dirty="0"/>
              <a:t>InputStream</a:t>
            </a:r>
            <a:r>
              <a:rPr lang="en-US" dirty="0"/>
              <a:t> and </a:t>
            </a:r>
            <a:r>
              <a:rPr lang="en-US" b="1" u="sng" dirty="0"/>
              <a:t>OutputStream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byte stream classes. 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frequently used ones are </a:t>
            </a:r>
            <a:r>
              <a:rPr lang="en-US" b="1" u="sng" dirty="0"/>
              <a:t>FileInputStream</a:t>
            </a:r>
            <a:r>
              <a:rPr lang="en-US" dirty="0"/>
              <a:t> and </a:t>
            </a:r>
            <a:r>
              <a:rPr lang="en-US" b="1" u="sng" dirty="0"/>
              <a:t>FileOutputStream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drawback to these byte streams is that they do not always handle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Unicode </a:t>
            </a:r>
            <a:r>
              <a:rPr lang="en-US" dirty="0"/>
              <a:t>characters correctly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Byte streams should only be used for the most primitive I/O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Byte streams are used to read/write </a:t>
            </a:r>
            <a:r>
              <a:rPr lang="en-US" b="1" i="1" dirty="0"/>
              <a:t>raw bytes</a:t>
            </a:r>
            <a:r>
              <a:rPr lang="en-US" dirty="0"/>
              <a:t> serially from/to an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external </a:t>
            </a:r>
            <a:r>
              <a:rPr lang="en-US" dirty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30281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1988</Words>
  <Application>Microsoft Office PowerPoint</Application>
  <PresentationFormat>On-screen Show (4:3)</PresentationFormat>
  <Paragraphs>501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맑은 고딕</vt:lpstr>
      <vt:lpstr>Arial</vt:lpstr>
      <vt:lpstr>Calibri</vt:lpstr>
      <vt:lpstr>Century Gothic</vt:lpstr>
      <vt:lpstr>Consolas</vt:lpstr>
      <vt:lpstr>Courier New</vt:lpstr>
      <vt:lpstr>Times New Roman</vt:lpstr>
      <vt:lpstr>Verdana</vt:lpstr>
      <vt:lpstr>Verdana</vt:lpstr>
      <vt:lpstr>Office Theme</vt:lpstr>
      <vt:lpstr>JAC444 - Lecture 6</vt:lpstr>
      <vt:lpstr>Objectives</vt:lpstr>
      <vt:lpstr>Input / Output</vt:lpstr>
      <vt:lpstr>PowerPoint Presentation</vt:lpstr>
      <vt:lpstr>Reading / Writing Data</vt:lpstr>
      <vt:lpstr>PowerPoint Presentation</vt:lpstr>
      <vt:lpstr>I/O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6</dc:title>
  <cp:lastModifiedBy>jongkuk lee</cp:lastModifiedBy>
  <cp:revision>93</cp:revision>
  <dcterms:created xsi:type="dcterms:W3CDTF">2017-10-03T07:06:30Z</dcterms:created>
  <dcterms:modified xsi:type="dcterms:W3CDTF">2017-10-13T16:16:32Z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2017-10-03T00:00:00Z</vt:filetime>
  </property>
</Properties>
</file>