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4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86079"/>
            <a:ext cx="808355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580" y="1270505"/>
            <a:ext cx="8498839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075" y="6594777"/>
            <a:ext cx="127634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10" dirty="0"/>
              <a:t>Lecture</a:t>
            </a:r>
            <a:r>
              <a:rPr sz="3600" spc="-100" dirty="0"/>
              <a:t> </a:t>
            </a:r>
            <a:r>
              <a:rPr sz="3600" dirty="0"/>
              <a:t>6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42731" y="3724131"/>
            <a:ext cx="3450590" cy="990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Java </a:t>
            </a:r>
            <a:r>
              <a:rPr sz="3200" spc="-10" dirty="0">
                <a:solidFill>
                  <a:srgbClr val="0033CC"/>
                </a:solidFill>
                <a:latin typeface="Arial"/>
                <a:cs typeface="Arial"/>
              </a:rPr>
              <a:t>Input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/</a:t>
            </a:r>
            <a:r>
              <a:rPr sz="3200" spc="-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Arial"/>
                <a:cs typeface="Arial"/>
              </a:rPr>
              <a:t>Output</a:t>
            </a:r>
            <a:endParaRPr sz="3200" dirty="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380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lang="en-US" sz="2400" dirty="0">
                <a:solidFill>
                  <a:srgbClr val="0033CC"/>
                </a:solidFill>
                <a:latin typeface="Arial"/>
                <a:cs typeface="Arial"/>
              </a:rPr>
              <a:t>2</a:t>
            </a:r>
            <a:r>
              <a:rPr sz="2400" dirty="0" smtClean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-</a:t>
            </a:r>
            <a:r>
              <a:rPr sz="2400" spc="-1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Serialization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3331210" y="4858435"/>
            <a:ext cx="3450590" cy="3231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600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600" dirty="0" smtClean="0">
                <a:solidFill>
                  <a:srgbClr val="0033CC"/>
                </a:solidFill>
                <a:latin typeface="Arial"/>
                <a:cs typeface="Arial"/>
              </a:rPr>
              <a:t> Ali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80494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persist data for future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send data to a remote computer using such client/server Java technologies as </a:t>
            </a:r>
            <a:endParaRPr lang="en-US" dirty="0" smtClean="0"/>
          </a:p>
          <a:p>
            <a:r>
              <a:rPr lang="en-US" dirty="0" smtClean="0"/>
              <a:t>RMI </a:t>
            </a:r>
            <a:r>
              <a:rPr lang="en-US" dirty="0"/>
              <a:t>or socket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"flatten" an object into array of bytes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exchange data between applets and servlets.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store user session in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activate/passivate enterprise java beans.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send objects between the servers in a cluster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2790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7447280" cy="20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After completion of this segment you should</a:t>
            </a:r>
            <a:r>
              <a:rPr sz="2400" b="1" spc="-9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know: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serialize Java</a:t>
            </a:r>
            <a:r>
              <a:rPr sz="2400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  <a:p>
            <a:pPr marL="355600" indent="-29781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How to deserialize and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construct Java</a:t>
            </a:r>
            <a:r>
              <a:rPr sz="2400" spc="-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55600" indent="-29781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How to read/write objects using</a:t>
            </a:r>
            <a:r>
              <a:rPr sz="24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serialization.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0082" y="3928416"/>
            <a:ext cx="3753547" cy="171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55472"/>
            <a:ext cx="7301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Arial"/>
                <a:cs typeface="Arial"/>
              </a:rPr>
              <a:t>Input Stream </a:t>
            </a:r>
            <a:r>
              <a:rPr sz="4400" b="0" dirty="0">
                <a:latin typeface="Arial"/>
                <a:cs typeface="Arial"/>
              </a:rPr>
              <a:t>/ </a:t>
            </a:r>
            <a:r>
              <a:rPr sz="4400" b="0" spc="-10" dirty="0">
                <a:latin typeface="Arial"/>
                <a:cs typeface="Arial"/>
              </a:rPr>
              <a:t>Output</a:t>
            </a:r>
            <a:r>
              <a:rPr sz="4400" b="0" spc="-110" dirty="0">
                <a:latin typeface="Arial"/>
                <a:cs typeface="Arial"/>
              </a:rPr>
              <a:t> </a:t>
            </a:r>
            <a:r>
              <a:rPr sz="4400" b="0" spc="-5" dirty="0">
                <a:latin typeface="Arial"/>
                <a:cs typeface="Arial"/>
              </a:rPr>
              <a:t>Stream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622236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segment you will be learning</a:t>
            </a:r>
            <a:r>
              <a:rPr sz="2400" b="1" spc="-9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Serializable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FileInputStream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/</a:t>
            </a:r>
            <a:r>
              <a:rPr sz="2400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FileOutputStream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469900" indent="-41211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ObjectInputStream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/</a:t>
            </a:r>
            <a:r>
              <a:rPr sz="2400" spc="-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ObjectOutputStream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4728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</a:t>
            </a:r>
            <a:r>
              <a:rPr spc="-90" dirty="0"/>
              <a:t> </a:t>
            </a:r>
            <a:r>
              <a:rPr spc="-5" dirty="0"/>
              <a:t>Serialization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175" y="1681222"/>
            <a:ext cx="7897495" cy="4877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  <a:tabLst>
                <a:tab pos="3606165" algn="l"/>
              </a:tabLst>
            </a:pPr>
            <a:r>
              <a:rPr sz="1800" b="1" spc="-5" dirty="0">
                <a:latin typeface="Arial"/>
                <a:cs typeface="Arial"/>
              </a:rPr>
              <a:t>Reading and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writing objects	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dirty="0">
                <a:latin typeface="Arial"/>
                <a:cs typeface="Arial"/>
              </a:rPr>
              <a:t>called </a:t>
            </a:r>
            <a:r>
              <a:rPr sz="1800" b="1" i="1" spc="-5" dirty="0">
                <a:latin typeface="Arial"/>
                <a:cs typeface="Arial"/>
              </a:rPr>
              <a:t>object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serialization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889000" marR="2425065" indent="-876300">
              <a:lnSpc>
                <a:spcPct val="118100"/>
              </a:lnSpc>
              <a:spcBef>
                <a:spcPts val="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need to </a:t>
            </a:r>
            <a:r>
              <a:rPr sz="1800" dirty="0">
                <a:latin typeface="Arial"/>
                <a:cs typeface="Arial"/>
              </a:rPr>
              <a:t>know </a:t>
            </a:r>
            <a:r>
              <a:rPr sz="1800" spc="-5" dirty="0">
                <a:latin typeface="Arial"/>
                <a:cs typeface="Arial"/>
              </a:rPr>
              <a:t>how to </a:t>
            </a:r>
            <a:r>
              <a:rPr sz="1800" dirty="0" smtClean="0">
                <a:latin typeface="Arial"/>
                <a:cs typeface="Arial"/>
              </a:rPr>
              <a:t>serialize</a:t>
            </a:r>
            <a:r>
              <a:rPr lang="en-US" sz="1800" dirty="0" smtClean="0">
                <a:latin typeface="Arial"/>
                <a:cs typeface="Arial"/>
              </a:rPr>
              <a:t> o</a:t>
            </a:r>
            <a:r>
              <a:rPr sz="1800" spc="-5" dirty="0" smtClean="0">
                <a:latin typeface="Arial"/>
                <a:cs typeface="Arial"/>
              </a:rPr>
              <a:t>bjects </a:t>
            </a:r>
            <a:r>
              <a:rPr sz="1800" spc="-5" dirty="0">
                <a:latin typeface="Arial"/>
                <a:cs typeface="Arial"/>
              </a:rPr>
              <a:t>by  </a:t>
            </a:r>
            <a:endParaRPr lang="en-US" spc="-5" dirty="0">
              <a:latin typeface="Arial"/>
              <a:cs typeface="Arial"/>
            </a:endParaRPr>
          </a:p>
          <a:p>
            <a:pPr marL="1346200" marR="2425065" lvl="1" indent="-876300">
              <a:lnSpc>
                <a:spcPct val="118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1800" algn="l"/>
                <a:tab pos="432434" algn="l"/>
              </a:tabLst>
            </a:pPr>
            <a:r>
              <a:rPr spc="-5" dirty="0" smtClean="0">
                <a:latin typeface="Arial"/>
                <a:cs typeface="Arial"/>
              </a:rPr>
              <a:t>writing </a:t>
            </a:r>
            <a:r>
              <a:rPr spc="-5" dirty="0">
                <a:latin typeface="Arial"/>
                <a:cs typeface="Arial"/>
              </a:rPr>
              <a:t>them to an </a:t>
            </a:r>
            <a:r>
              <a:rPr b="1" spc="-5" dirty="0" err="1">
                <a:solidFill>
                  <a:srgbClr val="0000FF"/>
                </a:solidFill>
                <a:latin typeface="Consolas"/>
                <a:cs typeface="Consolas"/>
              </a:rPr>
              <a:t>ObjectOutputStream</a:t>
            </a:r>
            <a:r>
              <a:rPr b="1" spc="-5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endParaRPr lang="en-US" b="1" spc="-515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46200" marR="2425065" lvl="1" indent="-876300">
              <a:lnSpc>
                <a:spcPct val="118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31800" algn="l"/>
                <a:tab pos="432434" algn="l"/>
              </a:tabLst>
            </a:pPr>
            <a:r>
              <a:rPr sz="1800" spc="-5" dirty="0" smtClean="0">
                <a:latin typeface="Arial"/>
                <a:cs typeface="Arial"/>
              </a:rPr>
              <a:t>reading </a:t>
            </a:r>
            <a:r>
              <a:rPr sz="1800" spc="-5" dirty="0">
                <a:latin typeface="Arial"/>
                <a:cs typeface="Arial"/>
              </a:rPr>
              <a:t>them in again using an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ObjectInputStream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889000" indent="-876300">
              <a:lnSpc>
                <a:spcPct val="100000"/>
              </a:lnSpc>
              <a:buAutoNum type="arabicPeriod" startAt="2"/>
              <a:tabLst>
                <a:tab pos="431800" algn="l"/>
                <a:tab pos="432434" algn="l"/>
              </a:tabLst>
            </a:pPr>
            <a:r>
              <a:rPr sz="1800" spc="-5" dirty="0">
                <a:latin typeface="Arial"/>
                <a:cs typeface="Arial"/>
              </a:rPr>
              <a:t>An object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serialized </a:t>
            </a:r>
            <a:r>
              <a:rPr sz="1800" spc="-5" dirty="0">
                <a:latin typeface="Arial"/>
                <a:cs typeface="Arial"/>
              </a:rPr>
              <a:t>only if its </a:t>
            </a:r>
            <a:r>
              <a:rPr sz="1800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implements 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Serializable</a:t>
            </a:r>
            <a:r>
              <a:rPr lang="en-US" sz="18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 smtClean="0">
                <a:latin typeface="Arial"/>
                <a:cs typeface="Arial"/>
              </a:rPr>
              <a:t>interface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431800" marR="433070" algn="just">
              <a:lnSpc>
                <a:spcPct val="100699"/>
              </a:lnSpc>
            </a:pP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FileOutputStream out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new FileOutputStream("fileName");  ObjectOutputStream stream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new ObjectOutputStream(out);  stream.writeObject("Today");</a:t>
            </a:r>
            <a:endParaRPr sz="1800" dirty="0">
              <a:latin typeface="Consolas"/>
              <a:cs typeface="Consolas"/>
            </a:endParaRPr>
          </a:p>
          <a:p>
            <a:pPr marL="431800" marR="3570604">
              <a:lnSpc>
                <a:spcPct val="100699"/>
              </a:lnSpc>
            </a:pP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stream.writeObject(new</a:t>
            </a:r>
            <a:r>
              <a:rPr sz="1800" b="1" spc="-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Date());  stream.flush();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4563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ObjectInputStream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3" y="1540252"/>
            <a:ext cx="6673215" cy="1158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FileInputStream in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new FileInputStream("fileName");  ObjectInputStream stream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new ObjectInputStream(in);  String today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b="1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(String)stream.readObject();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Date date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(Date)stream.readObject()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3" y="3480520"/>
            <a:ext cx="711517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ObjectInputStream</a:t>
            </a:r>
            <a:r>
              <a:rPr sz="1800" b="1" spc="-48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Arial"/>
                <a:cs typeface="Arial"/>
              </a:rPr>
              <a:t>stream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DataInput</a:t>
            </a:r>
            <a:r>
              <a:rPr sz="1800" b="1" spc="-4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  defines methods for reading primitive 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nsolas"/>
                <a:cs typeface="Consolas"/>
              </a:rPr>
              <a:t>readObject</a:t>
            </a:r>
            <a:r>
              <a:rPr sz="1800" b="1" spc="-5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Arial"/>
                <a:cs typeface="Arial"/>
              </a:rPr>
              <a:t>method deserializes the next object in the </a:t>
            </a:r>
            <a:r>
              <a:rPr sz="1800" dirty="0">
                <a:latin typeface="Arial"/>
                <a:cs typeface="Arial"/>
              </a:rPr>
              <a:t>stream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86079"/>
            <a:ext cx="6198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Customizing</a:t>
            </a:r>
            <a:r>
              <a:rPr spc="-90" dirty="0"/>
              <a:t> </a:t>
            </a:r>
            <a:r>
              <a:rPr spc="-5" dirty="0"/>
              <a:t>Serialization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333" y="1310636"/>
            <a:ext cx="8447405" cy="493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125000"/>
              <a:buChar char="•"/>
              <a:tabLst>
                <a:tab pos="316865" algn="l"/>
                <a:tab pos="317500" algn="l"/>
              </a:tabLst>
            </a:pPr>
            <a:r>
              <a:rPr sz="1600" spc="-5" dirty="0">
                <a:latin typeface="Arial"/>
                <a:cs typeface="Arial"/>
              </a:rPr>
              <a:t>An object is </a:t>
            </a:r>
            <a:r>
              <a:rPr sz="1600" dirty="0">
                <a:latin typeface="Arial"/>
                <a:cs typeface="Arial"/>
              </a:rPr>
              <a:t>serializable </a:t>
            </a:r>
            <a:r>
              <a:rPr sz="1600" spc="-5" dirty="0">
                <a:latin typeface="Arial"/>
                <a:cs typeface="Arial"/>
              </a:rPr>
              <a:t>only if its </a:t>
            </a:r>
            <a:r>
              <a:rPr sz="1600" dirty="0">
                <a:latin typeface="Arial"/>
                <a:cs typeface="Arial"/>
              </a:rPr>
              <a:t>class </a:t>
            </a:r>
            <a:r>
              <a:rPr sz="1600" spc="-5" dirty="0">
                <a:latin typeface="Arial"/>
                <a:cs typeface="Arial"/>
              </a:rPr>
              <a:t>implements the </a:t>
            </a:r>
            <a:r>
              <a:rPr sz="2000" b="1" spc="-5" dirty="0">
                <a:solidFill>
                  <a:srgbClr val="0066FF"/>
                </a:solidFill>
                <a:latin typeface="Consolas"/>
                <a:cs typeface="Consolas"/>
              </a:rPr>
              <a:t>Serializable</a:t>
            </a:r>
            <a:r>
              <a:rPr sz="2000" b="1" spc="-65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interface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16865" marR="189865" indent="-304165">
              <a:lnSpc>
                <a:spcPct val="100699"/>
              </a:lnSpc>
              <a:buClr>
                <a:srgbClr val="0033CC"/>
              </a:buClr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solidFill>
                  <a:srgbClr val="0066FF"/>
                </a:solidFill>
                <a:latin typeface="Consolas"/>
                <a:cs typeface="Consolas"/>
              </a:rPr>
              <a:t>Serializable</a:t>
            </a:r>
            <a:r>
              <a:rPr sz="2000" b="1" spc="-69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is an empty interface, it doesn't </a:t>
            </a:r>
            <a:r>
              <a:rPr sz="1600" dirty="0">
                <a:latin typeface="Arial"/>
                <a:cs typeface="Arial"/>
              </a:rPr>
              <a:t>contain </a:t>
            </a:r>
            <a:r>
              <a:rPr sz="1600" spc="-5" dirty="0">
                <a:latin typeface="Arial"/>
                <a:cs typeface="Arial"/>
              </a:rPr>
              <a:t>any method declarations. It is  what is </a:t>
            </a:r>
            <a:r>
              <a:rPr sz="1600" dirty="0">
                <a:latin typeface="Arial"/>
                <a:cs typeface="Arial"/>
              </a:rPr>
              <a:t>called a </a:t>
            </a:r>
            <a:r>
              <a:rPr sz="1600" spc="-5" dirty="0">
                <a:latin typeface="Arial"/>
                <a:cs typeface="Arial"/>
              </a:rPr>
              <a:t>marker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interface.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CC"/>
              </a:buClr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lr>
                <a:srgbClr val="0033CC"/>
              </a:buClr>
              <a:buSzPct val="125000"/>
              <a:buChar char="•"/>
              <a:tabLst>
                <a:tab pos="316865" algn="l"/>
                <a:tab pos="31750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serialization </a:t>
            </a:r>
            <a:r>
              <a:rPr sz="1600" spc="-5" dirty="0">
                <a:latin typeface="Arial"/>
                <a:cs typeface="Arial"/>
              </a:rPr>
              <a:t>of instances of this </a:t>
            </a:r>
            <a:r>
              <a:rPr sz="1600" dirty="0">
                <a:latin typeface="Arial"/>
                <a:cs typeface="Arial"/>
              </a:rPr>
              <a:t>class </a:t>
            </a:r>
            <a:r>
              <a:rPr sz="1600" spc="-5" dirty="0">
                <a:latin typeface="Arial"/>
                <a:cs typeface="Arial"/>
              </a:rPr>
              <a:t>are handled by 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6FF"/>
                </a:solidFill>
                <a:latin typeface="Consolas"/>
                <a:cs typeface="Consolas"/>
              </a:rPr>
              <a:t>defaultWriteObject</a:t>
            </a:r>
            <a:endParaRPr sz="20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method of </a:t>
            </a:r>
            <a:r>
              <a:rPr sz="2000" b="1" spc="-5" dirty="0">
                <a:solidFill>
                  <a:srgbClr val="0066FF"/>
                </a:solidFill>
                <a:latin typeface="Consolas"/>
                <a:cs typeface="Consolas"/>
              </a:rPr>
              <a:t>ObjectOutputStream</a:t>
            </a:r>
            <a:r>
              <a:rPr sz="1600" spc="-5" dirty="0">
                <a:solidFill>
                  <a:srgbClr val="0033CC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16865" marR="99060" indent="-304165">
              <a:lnSpc>
                <a:spcPct val="105000"/>
              </a:lnSpc>
              <a:buClr>
                <a:srgbClr val="0033CC"/>
              </a:buClr>
              <a:buSzPct val="125000"/>
              <a:buChar char="•"/>
              <a:tabLst>
                <a:tab pos="316865" algn="l"/>
                <a:tab pos="317500" algn="l"/>
              </a:tabLst>
            </a:pPr>
            <a:r>
              <a:rPr sz="1600" spc="-5" dirty="0">
                <a:latin typeface="Arial"/>
                <a:cs typeface="Arial"/>
              </a:rPr>
              <a:t>This method automatically writes out everything required to reconstruct an instance of the  </a:t>
            </a:r>
            <a:r>
              <a:rPr sz="1600" dirty="0">
                <a:latin typeface="Arial"/>
                <a:cs typeface="Arial"/>
              </a:rPr>
              <a:t>class, </a:t>
            </a:r>
            <a:r>
              <a:rPr sz="1600" spc="-5" dirty="0">
                <a:latin typeface="Arial"/>
                <a:cs typeface="Arial"/>
              </a:rPr>
              <a:t>including 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following:</a:t>
            </a:r>
            <a:endParaRPr sz="1600">
              <a:latin typeface="Arial"/>
              <a:cs typeface="Arial"/>
            </a:endParaRPr>
          </a:p>
          <a:p>
            <a:pPr marL="716915" lvl="1" indent="-285115">
              <a:lnSpc>
                <a:spcPct val="100000"/>
              </a:lnSpc>
              <a:spcBef>
                <a:spcPts val="415"/>
              </a:spcBef>
              <a:buClr>
                <a:srgbClr val="0033CC"/>
              </a:buClr>
              <a:buSzPct val="125000"/>
              <a:buChar char="•"/>
              <a:tabLst>
                <a:tab pos="716915" algn="l"/>
                <a:tab pos="717550" algn="l"/>
              </a:tabLst>
            </a:pPr>
            <a:r>
              <a:rPr sz="1600" spc="-5" dirty="0">
                <a:latin typeface="Arial"/>
                <a:cs typeface="Arial"/>
              </a:rPr>
              <a:t>Class of 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object.</a:t>
            </a:r>
            <a:endParaRPr sz="1600">
              <a:latin typeface="Arial"/>
              <a:cs typeface="Arial"/>
            </a:endParaRPr>
          </a:p>
          <a:p>
            <a:pPr marL="716915" lvl="1" indent="-285115">
              <a:lnSpc>
                <a:spcPct val="100000"/>
              </a:lnSpc>
              <a:spcBef>
                <a:spcPts val="480"/>
              </a:spcBef>
              <a:buClr>
                <a:srgbClr val="0033CC"/>
              </a:buClr>
              <a:buSzPct val="125000"/>
              <a:buChar char="•"/>
              <a:tabLst>
                <a:tab pos="716915" algn="l"/>
                <a:tab pos="717550" algn="l"/>
              </a:tabLst>
            </a:pPr>
            <a:r>
              <a:rPr sz="1600" spc="-5" dirty="0">
                <a:latin typeface="Arial"/>
                <a:cs typeface="Arial"/>
              </a:rPr>
              <a:t>Class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signature.</a:t>
            </a:r>
            <a:endParaRPr sz="1600">
              <a:latin typeface="Arial"/>
              <a:cs typeface="Arial"/>
            </a:endParaRPr>
          </a:p>
          <a:p>
            <a:pPr marL="716915" marR="5080" lvl="1" indent="-285115">
              <a:lnSpc>
                <a:spcPct val="105000"/>
              </a:lnSpc>
              <a:spcBef>
                <a:spcPts val="384"/>
              </a:spcBef>
              <a:buClr>
                <a:srgbClr val="0033CC"/>
              </a:buClr>
              <a:buSzPct val="125000"/>
              <a:buChar char="•"/>
              <a:tabLst>
                <a:tab pos="716915" algn="l"/>
                <a:tab pos="717550" algn="l"/>
              </a:tabLst>
            </a:pPr>
            <a:r>
              <a:rPr sz="1600" spc="-5" dirty="0">
                <a:latin typeface="Arial"/>
                <a:cs typeface="Arial"/>
              </a:rPr>
              <a:t>Values of all non-transient and and non-static members, including members that refer  to other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objects.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33CC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lr>
                <a:srgbClr val="0033CC"/>
              </a:buClr>
              <a:buSzPct val="125000"/>
              <a:buChar char="•"/>
              <a:tabLst>
                <a:tab pos="316865" algn="l"/>
                <a:tab pos="317500" algn="l"/>
              </a:tabLst>
            </a:pPr>
            <a:r>
              <a:rPr sz="1600" spc="-5" dirty="0">
                <a:latin typeface="Arial"/>
                <a:cs typeface="Arial"/>
              </a:rPr>
              <a:t>One </a:t>
            </a:r>
            <a:r>
              <a:rPr sz="1600" dirty="0">
                <a:latin typeface="Arial"/>
                <a:cs typeface="Arial"/>
              </a:rPr>
              <a:t>can customize serialization </a:t>
            </a:r>
            <a:r>
              <a:rPr sz="1600" spc="-5" dirty="0">
                <a:latin typeface="Arial"/>
                <a:cs typeface="Arial"/>
              </a:rPr>
              <a:t>for his/her </a:t>
            </a:r>
            <a:r>
              <a:rPr sz="1600" dirty="0">
                <a:latin typeface="Arial"/>
                <a:cs typeface="Arial"/>
              </a:rPr>
              <a:t>classes </a:t>
            </a:r>
            <a:r>
              <a:rPr sz="1600" spc="-5" dirty="0">
                <a:latin typeface="Arial"/>
                <a:cs typeface="Arial"/>
              </a:rPr>
              <a:t>by providing two methods for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it:</a:t>
            </a:r>
            <a:endParaRPr sz="16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55"/>
              </a:spcBef>
            </a:pPr>
            <a:r>
              <a:rPr sz="2000" b="1" spc="-5" dirty="0">
                <a:solidFill>
                  <a:srgbClr val="0066FF"/>
                </a:solidFill>
                <a:latin typeface="Consolas"/>
                <a:cs typeface="Consolas"/>
              </a:rPr>
              <a:t>writeObject</a:t>
            </a:r>
            <a:r>
              <a:rPr sz="2000" b="1" spc="-59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66FF"/>
                </a:solidFill>
                <a:latin typeface="Consolas"/>
                <a:cs typeface="Consolas"/>
              </a:rPr>
              <a:t>readObject</a:t>
            </a:r>
            <a:r>
              <a:rPr sz="1800" i="1" spc="-5" dirty="0">
                <a:solidFill>
                  <a:srgbClr val="0033CC"/>
                </a:solidFill>
                <a:latin typeface="Century Gothic"/>
                <a:cs typeface="Century Gothic"/>
              </a:rPr>
              <a:t>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85800"/>
            <a:ext cx="85495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Student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Serializable{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id;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String name;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Student(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id, String name) 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.id = id;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 = name;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Student class implements Serializable interface. Now its objects can be converted into </a:t>
            </a:r>
            <a:endParaRPr lang="en-US" dirty="0" smtClean="0"/>
          </a:p>
          <a:p>
            <a:r>
              <a:rPr lang="en-US" dirty="0" smtClean="0"/>
              <a:t>//stream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52400"/>
            <a:ext cx="345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Interface Implementation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35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456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java.io.*;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Persist{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Exception{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 s1 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Student(159,“some name");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(“D:\\f.txt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out=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(s1);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("success");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"/>
            <a:ext cx="17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Sterilization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00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210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Deserialization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4273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java.io.*;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Depersist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Exception{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in=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("f.txt"));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 s=(Student)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(s.id+" "+s.name);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56388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159  some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1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76535"/>
            <a:ext cx="254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 Serialization?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26068"/>
            <a:ext cx="8496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 is used when you want to persist the object.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by </a:t>
            </a:r>
            <a:r>
              <a:rPr lang="en-US" dirty="0" smtClean="0"/>
              <a:t>RMI (Remote Method Invocation) </a:t>
            </a:r>
            <a:r>
              <a:rPr lang="en-US" dirty="0"/>
              <a:t>to pass objects between JVMs, either as </a:t>
            </a:r>
            <a:endParaRPr lang="en-US" dirty="0" smtClean="0"/>
          </a:p>
          <a:p>
            <a:r>
              <a:rPr lang="en-US" dirty="0" smtClean="0"/>
              <a:t>arguments </a:t>
            </a:r>
            <a:r>
              <a:rPr lang="en-US" dirty="0"/>
              <a:t>in a method invocation </a:t>
            </a:r>
            <a:r>
              <a:rPr lang="en-US" dirty="0" smtClean="0"/>
              <a:t>from </a:t>
            </a:r>
            <a:r>
              <a:rPr lang="en-US" dirty="0"/>
              <a:t>a client to a server or as return values from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method invocation.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Serialization </a:t>
            </a:r>
            <a:r>
              <a:rPr lang="en-US" dirty="0"/>
              <a:t>is used when we want the object to exist beyond the lifetime of the JVM.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1" y="24384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Banking </a:t>
            </a:r>
            <a:r>
              <a:rPr lang="en-US" b="1" dirty="0"/>
              <a:t>example: </a:t>
            </a:r>
            <a:endParaRPr lang="en-US" b="1" dirty="0" smtClean="0"/>
          </a:p>
          <a:p>
            <a:r>
              <a:rPr lang="en-US" dirty="0" smtClean="0"/>
              <a:t>When </a:t>
            </a:r>
            <a:r>
              <a:rPr lang="en-US" dirty="0"/>
              <a:t>the account holder tries to withdraw money from the server through ATM, the </a:t>
            </a:r>
            <a:endParaRPr lang="en-US" dirty="0" smtClean="0"/>
          </a:p>
          <a:p>
            <a:r>
              <a:rPr lang="en-US" dirty="0" smtClean="0"/>
              <a:t>account </a:t>
            </a:r>
            <a:r>
              <a:rPr lang="en-US" dirty="0"/>
              <a:t>holder information along with the </a:t>
            </a:r>
            <a:r>
              <a:rPr lang="en-US" dirty="0" err="1"/>
              <a:t>withdrawl</a:t>
            </a:r>
            <a:r>
              <a:rPr lang="en-US" dirty="0"/>
              <a:t> details will be serialized </a:t>
            </a:r>
            <a:r>
              <a:rPr lang="en-US" dirty="0" smtClean="0"/>
              <a:t>and </a:t>
            </a:r>
            <a:r>
              <a:rPr lang="en-US" dirty="0"/>
              <a:t>sent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server where the details are </a:t>
            </a:r>
            <a:r>
              <a:rPr lang="en-US" dirty="0" err="1"/>
              <a:t>deserialized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used to perform operations. This will reduce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network calls as we are serializing the whole object and sending to server and further </a:t>
            </a:r>
            <a:endParaRPr lang="en-US" dirty="0" smtClean="0"/>
          </a:p>
          <a:p>
            <a:r>
              <a:rPr lang="en-US" dirty="0" smtClean="0"/>
              <a:t>request </a:t>
            </a:r>
            <a:r>
              <a:rPr lang="en-US" dirty="0"/>
              <a:t>for information from client is not needed by the server.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8490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Stock example: </a:t>
            </a:r>
            <a:endParaRPr lang="en-US" b="1" dirty="0" smtClean="0"/>
          </a:p>
          <a:p>
            <a:r>
              <a:rPr lang="en-US" dirty="0" smtClean="0"/>
              <a:t>Lets </a:t>
            </a:r>
            <a:r>
              <a:rPr lang="en-US" dirty="0"/>
              <a:t>say an user wants the stock updates immediately when he request for it. To achieve </a:t>
            </a:r>
            <a:endParaRPr lang="en-US" dirty="0" smtClean="0"/>
          </a:p>
          <a:p>
            <a:r>
              <a:rPr lang="en-US" dirty="0" smtClean="0"/>
              <a:t>this</a:t>
            </a:r>
            <a:r>
              <a:rPr lang="en-US" dirty="0"/>
              <a:t>, </a:t>
            </a:r>
            <a:r>
              <a:rPr lang="en-US" dirty="0" smtClean="0"/>
              <a:t>every time </a:t>
            </a:r>
            <a:r>
              <a:rPr lang="en-US" dirty="0"/>
              <a:t>we have an update, we can serialize it and save it in a file. When user </a:t>
            </a:r>
            <a:endParaRPr lang="en-US" dirty="0" smtClean="0"/>
          </a:p>
          <a:p>
            <a:r>
              <a:rPr lang="en-US" dirty="0" smtClean="0"/>
              <a:t>requests </a:t>
            </a:r>
            <a:r>
              <a:rPr lang="en-US" dirty="0"/>
              <a:t>the information, </a:t>
            </a:r>
            <a:r>
              <a:rPr lang="en-US" dirty="0" err="1"/>
              <a:t>deserialize</a:t>
            </a:r>
            <a:r>
              <a:rPr lang="en-US" dirty="0"/>
              <a:t> it from file and provide the information. This way </a:t>
            </a:r>
            <a:endParaRPr lang="en-US" dirty="0" smtClean="0"/>
          </a:p>
          <a:p>
            <a:r>
              <a:rPr lang="en-US" dirty="0" smtClean="0"/>
              <a:t>we don’t </a:t>
            </a:r>
            <a:r>
              <a:rPr lang="en-US" dirty="0"/>
              <a:t>need to make the user wait for the information until we hit the database, </a:t>
            </a:r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computations and get the result.</a:t>
            </a:r>
          </a:p>
        </p:txBody>
      </p:sp>
    </p:spTree>
    <p:extLst>
      <p:ext uri="{BB962C8B-B14F-4D97-AF65-F5344CB8AC3E}">
        <p14:creationId xmlns:p14="http://schemas.microsoft.com/office/powerpoint/2010/main" val="33088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594</Words>
  <Application>Microsoft Office PowerPoint</Application>
  <PresentationFormat>On-screen Show (4:3)</PresentationFormat>
  <Paragraphs>132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JAC444 - Lecture 6</vt:lpstr>
      <vt:lpstr>Input Stream / Output Stream</vt:lpstr>
      <vt:lpstr>Object Serialization</vt:lpstr>
      <vt:lpstr>ObjectInputStream</vt:lpstr>
      <vt:lpstr>Customizing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6</dc:title>
  <cp:lastModifiedBy>m_gurru007@hotmail.com</cp:lastModifiedBy>
  <cp:revision>15</cp:revision>
  <dcterms:created xsi:type="dcterms:W3CDTF">2017-10-10T01:18:19Z</dcterms:created>
  <dcterms:modified xsi:type="dcterms:W3CDTF">2017-10-10T02:07:44Z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2017-10-10T00:00:00Z</vt:filetime>
  </property>
</Properties>
</file>