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71" r:id="rId3"/>
    <p:sldId id="264" r:id="rId4"/>
  </p:sldIdLst>
  <p:sldSz cx="12192000" cy="6858000"/>
  <p:notesSz cx="6858000" cy="9144000"/>
  <p:embeddedFontLst>
    <p:embeddedFont>
      <p:font typeface="Rix떡볶이 M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6985"/>
    <a:srgbClr val="E84467"/>
    <a:srgbClr val="842C3B"/>
    <a:srgbClr val="B25E76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86969" autoAdjust="0"/>
  </p:normalViewPr>
  <p:slideViewPr>
    <p:cSldViewPr snapToGrid="0">
      <p:cViewPr varScale="1">
        <p:scale>
          <a:sx n="64" d="100"/>
          <a:sy n="64" d="100"/>
        </p:scale>
        <p:origin x="144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81C5-65CC-42F5-9AA5-51EA0D377B1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4958-19CF-4925-8C61-14DD841EC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2d</a:t>
            </a:r>
            <a:r>
              <a:rPr lang="ko-KR" altLang="en-US" dirty="0"/>
              <a:t>게임프로그래밍 </a:t>
            </a:r>
            <a:r>
              <a:rPr lang="en-US" altLang="ko-KR" dirty="0"/>
              <a:t>2</a:t>
            </a:r>
            <a:r>
              <a:rPr lang="ko-KR" altLang="en-US" dirty="0"/>
              <a:t>차발표를 </a:t>
            </a:r>
            <a:r>
              <a:rPr lang="ko-KR" altLang="en-US" dirty="0" err="1"/>
              <a:t>하게될</a:t>
            </a:r>
            <a:r>
              <a:rPr lang="ko-KR" altLang="en-US" dirty="0"/>
              <a:t> 이세영입니다</a:t>
            </a:r>
            <a:r>
              <a:rPr lang="en-US" altLang="ko-KR" dirty="0"/>
              <a:t>. </a:t>
            </a:r>
            <a:r>
              <a:rPr lang="ko-KR" altLang="en-US" dirty="0"/>
              <a:t>지금까지의 제 진행상황과 데모플레이영상을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4958-19CF-4925-8C61-14DD841ECC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지금까지의 제 </a:t>
            </a:r>
            <a:r>
              <a:rPr lang="ko-KR" altLang="en-US" dirty="0" err="1"/>
              <a:t>커밋통계입니다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4958-19CF-4925-8C61-14DD841ECC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차발표때 세웠던 계획입니다</a:t>
            </a:r>
            <a:r>
              <a:rPr lang="en-US" altLang="ko-KR" dirty="0"/>
              <a:t>. </a:t>
            </a:r>
            <a:r>
              <a:rPr lang="ko-KR" altLang="en-US" dirty="0"/>
              <a:t>한게임을 먼저 개발해야만 다음 게임을 개발할 수 있다는 계획엔 무리가 있어 모든 게임을 하나씩 전부 </a:t>
            </a:r>
            <a:r>
              <a:rPr lang="ko-KR" altLang="en-US" dirty="0" err="1"/>
              <a:t>구현하려했습니다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4958-19CF-4925-8C61-14DD841ECC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1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E0BD7-FB88-FDC2-8F79-E7DF55FF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042D9-621E-B2E7-F83E-6A89FB657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D0C5B-1C3D-7598-0149-3C8F510B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9FE18-75D3-1530-3BF7-127DC4DD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62AC-86DB-ADA5-F151-ACC288F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7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B8871-CF83-DFAC-118C-19962F2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4623-BF75-FCD2-85EA-230A10FC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7589C-825E-D0A0-9FE8-552BDE8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3C50D-48DD-259A-80CC-32BE19A6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46119-C6F7-3FBA-8B2E-4BE06AEC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2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8C0041-B4DB-114F-5AE5-44E11CA98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3C4E5-66DB-436E-41FD-664207F2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B54F9-616E-656F-D1DE-0C67F3F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2F70-8416-F888-69B2-BADE03B8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76074-EECC-BCA0-5EF5-F86F2EA1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5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A512-C5B0-BB36-9232-F313F58C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C79C8-E05E-16E8-529D-C1F0C49A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90347-16CB-521E-A6FC-5B3C1CB7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65E14-2019-1D8F-FCC9-77A2226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58F6-EE87-E069-519D-9C6BAA0F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0CBAE-22FC-D497-ED49-865A4639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E1219-AFB3-5164-E7A2-D7BEDD61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1DE06-078C-95F0-B6B7-60A51D55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0E6BE-634A-618D-2A49-EC3503E1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1988C-ECEF-AF74-1CAA-4C5DC5FD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493C8-4BA6-A057-86C4-94892B0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954CA-381F-6773-0B11-F58F46EF5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82A90-5B82-9EA8-224D-599B3718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0AC23-B2DD-C5D2-FE0D-6AFF848A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04133-0B38-DA58-F4F6-5B128D9F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86EAA-22B7-96CE-62D0-0D710665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927A-D782-F3E5-86CD-CB5901B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13675-54BC-4E11-609E-924DBA36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9611E-7373-5A10-C402-ED697145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5F2AB1-057E-70AF-10A2-07705A6A2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03F5B-6CC6-24B2-B427-63819F2E9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020F1C-AD8D-6357-120E-7CE1A70C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D4F3B-F276-3C58-725E-6B67718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94C50-2123-4706-BE38-4F031F47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CC09D-EECE-7A54-345E-DA2A701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40ED9-FCF1-78A6-E099-DDD12326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14D48-5FBC-A7BA-25CD-405B59C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9B973A-7A02-087D-ECE6-ACBDA40E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0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3853D-EFD2-3CAD-4063-05EFE2C1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FFDD4-B3F5-F78E-FFAC-44875AE6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DDEAD-0482-EDA6-0BCC-F0ADFB5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4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CE718-89EE-BD73-E3E7-5B428118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8A0C9-E670-57A7-FDB1-25DAB750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32247-97C7-B01C-1E74-7B49B23F1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6CBA3-7BA9-28C2-CE82-39AD311E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6CAB9-C438-AE8B-9CF0-3419DEF1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00E87-0029-A7ED-325C-8C825FD8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09E1-7C1A-5280-3FDA-900558E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29F6D-F52D-7060-81F8-CA02D493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B5DD6-2619-ECAD-E445-B8422409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7234F-9E9D-9CA3-BC5E-50BBFE4A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AC093-DEFE-3B59-53C9-34FDA4FB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D7E1D-B954-6F3A-1A88-4B3237BB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93E25-8D76-AAB9-B8FA-6758EDD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37247-8283-AB5A-197B-4B527379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532F5-5F99-140C-B3D0-4709FEEC2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B51A-5BC7-4A91-9D97-C2D5AEE9C0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7ED85-7586-1861-5547-0FEBAF44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4C9E2-46C8-5089-5B05-2A051B60E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4EBA-FAB6-4A01-A213-F5B5E20E3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743EA9A-9228-8C4A-58C5-9D9D3156F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5" y="-150902"/>
            <a:ext cx="7425374" cy="7425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336314-6A71-F017-50E1-CEDBCDCC5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93" y="-205488"/>
            <a:ext cx="7704619" cy="7704619"/>
          </a:xfrm>
          <a:prstGeom prst="rect">
            <a:avLst/>
          </a:prstGeom>
        </p:spPr>
      </p:pic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42AF16E9-9C09-46C2-7439-9DCBF87E67B6}"/>
              </a:ext>
            </a:extLst>
          </p:cNvPr>
          <p:cNvSpPr/>
          <p:nvPr/>
        </p:nvSpPr>
        <p:spPr>
          <a:xfrm>
            <a:off x="-327425" y="696193"/>
            <a:ext cx="8069345" cy="4671290"/>
          </a:xfrm>
          <a:prstGeom prst="wedgeEllipseCallout">
            <a:avLst>
              <a:gd name="adj1" fmla="val -45365"/>
              <a:gd name="adj2" fmla="val 46188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1914D-7BA8-0E70-174E-0EE8DEFF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8" y="416329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2D</a:t>
            </a:r>
            <a:r>
              <a:rPr lang="ko-KR" altLang="en-US" sz="3600" dirty="0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게임 프로그래밍 </a:t>
            </a:r>
            <a:r>
              <a:rPr lang="en-US" altLang="ko-KR" sz="3600" dirty="0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2</a:t>
            </a:r>
            <a:r>
              <a:rPr lang="ko-KR" altLang="en-US" sz="3600" dirty="0" err="1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차발표</a:t>
            </a:r>
            <a:endParaRPr lang="en-US" altLang="ko-KR" sz="3600" dirty="0">
              <a:solidFill>
                <a:srgbClr val="B25E76"/>
              </a:solidFill>
              <a:effectLst>
                <a:glow rad="76200">
                  <a:schemeClr val="bg1"/>
                </a:glow>
              </a:effectLst>
              <a:latin typeface="Rix떡볶이 M" panose="02020603020101020101" pitchFamily="18" charset="-127"/>
              <a:ea typeface="Rix떡볶이 M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2022180029 </a:t>
            </a:r>
            <a:r>
              <a:rPr lang="ko-KR" altLang="en-US" sz="3600" dirty="0">
                <a:solidFill>
                  <a:srgbClr val="B25E76"/>
                </a:solidFill>
                <a:effectLst>
                  <a:glow rad="76200">
                    <a:schemeClr val="bg1"/>
                  </a:glo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이세영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4BC5C-C4E3-C7F4-BA16-CDB90FA54AA2}"/>
              </a:ext>
            </a:extLst>
          </p:cNvPr>
          <p:cNvSpPr/>
          <p:nvPr/>
        </p:nvSpPr>
        <p:spPr>
          <a:xfrm>
            <a:off x="-10512" y="-18933"/>
            <a:ext cx="12192000" cy="1430251"/>
          </a:xfrm>
          <a:prstGeom prst="rect">
            <a:avLst/>
          </a:prstGeom>
          <a:gradFill>
            <a:gsLst>
              <a:gs pos="0">
                <a:srgbClr val="ED6985">
                  <a:alpha val="37000"/>
                </a:srgbClr>
              </a:gs>
              <a:gs pos="90000">
                <a:srgbClr val="FF999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68F8E-0419-9783-C5FE-57A6A4AE9126}"/>
              </a:ext>
            </a:extLst>
          </p:cNvPr>
          <p:cNvSpPr/>
          <p:nvPr/>
        </p:nvSpPr>
        <p:spPr>
          <a:xfrm flipV="1">
            <a:off x="0" y="4671291"/>
            <a:ext cx="12192000" cy="2186709"/>
          </a:xfrm>
          <a:prstGeom prst="rect">
            <a:avLst/>
          </a:prstGeom>
          <a:gradFill>
            <a:gsLst>
              <a:gs pos="0">
                <a:srgbClr val="ED6985">
                  <a:alpha val="37000"/>
                </a:srgbClr>
              </a:gs>
              <a:gs pos="90000">
                <a:srgbClr val="FF999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2D982-42D3-57C2-787E-133480DF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1602971"/>
            <a:ext cx="960645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 err="1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썸녀의</a:t>
            </a:r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 이상형이 </a:t>
            </a:r>
            <a:b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</a:br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스포츠게임 잘하는 남자라니</a:t>
            </a:r>
            <a: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, </a:t>
            </a:r>
            <a:b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</a:br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무리무리</a:t>
            </a:r>
            <a: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!(※</a:t>
            </a:r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무리가 아니었다</a:t>
            </a:r>
            <a: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?!)</a:t>
            </a:r>
            <a:endParaRPr lang="ko-KR" altLang="en-US" b="1" dirty="0">
              <a:gradFill>
                <a:gsLst>
                  <a:gs pos="0">
                    <a:srgbClr val="ED6985"/>
                  </a:gs>
                  <a:gs pos="90000">
                    <a:srgbClr val="FF9999"/>
                  </a:gs>
                </a:gsLst>
                <a:lin ang="5400000" scaled="1"/>
              </a:gradFill>
              <a:effectLst>
                <a:glow rad="63500">
                  <a:schemeClr val="bg1"/>
                </a:glow>
                <a:outerShdw dist="50800" dir="5400000" algn="ctr" rotWithShape="0">
                  <a:srgbClr val="B25E76"/>
                </a:outerShdw>
              </a:effectLst>
              <a:latin typeface="Rix떡볶이 M" panose="02020603020101020101" pitchFamily="18" charset="-127"/>
              <a:ea typeface="Rix떡볶이 M" panose="02020603020101020101" pitchFamily="18" charset="-127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8A8EC50F-7FBF-A0B5-20D1-B1BE8C6DFBF2}"/>
              </a:ext>
            </a:extLst>
          </p:cNvPr>
          <p:cNvSpPr/>
          <p:nvPr/>
        </p:nvSpPr>
        <p:spPr>
          <a:xfrm>
            <a:off x="10837042" y="5453843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4132976D-E554-D61D-20AB-DECCDBEDEA2D}"/>
              </a:ext>
            </a:extLst>
          </p:cNvPr>
          <p:cNvSpPr/>
          <p:nvPr/>
        </p:nvSpPr>
        <p:spPr>
          <a:xfrm rot="1043020">
            <a:off x="314960" y="5552093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23577F59-D508-02E1-B440-BC67FF3F6456}"/>
              </a:ext>
            </a:extLst>
          </p:cNvPr>
          <p:cNvSpPr/>
          <p:nvPr/>
        </p:nvSpPr>
        <p:spPr>
          <a:xfrm>
            <a:off x="6522720" y="1325533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오디오 26">
            <a:hlinkClick r:id="" action="ppaction://media"/>
            <a:extLst>
              <a:ext uri="{FF2B5EF4-FFF2-40B4-BE49-F238E27FC236}">
                <a16:creationId xmlns:a16="http://schemas.microsoft.com/office/drawing/2014/main" id="{A3FE4DA2-8EBD-774E-BD76-E39832EC0D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93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"/>
    </mc:Choice>
    <mc:Fallback xmlns="">
      <p:transition spd="slow" advTm="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CA4BC5C-C4E3-C7F4-BA16-CDB90FA54AA2}"/>
              </a:ext>
            </a:extLst>
          </p:cNvPr>
          <p:cNvSpPr/>
          <p:nvPr/>
        </p:nvSpPr>
        <p:spPr>
          <a:xfrm>
            <a:off x="0" y="-23839"/>
            <a:ext cx="12192000" cy="3625877"/>
          </a:xfrm>
          <a:prstGeom prst="rect">
            <a:avLst/>
          </a:prstGeom>
          <a:gradFill>
            <a:gsLst>
              <a:gs pos="37000">
                <a:schemeClr val="bg1"/>
              </a:gs>
              <a:gs pos="90000">
                <a:srgbClr val="FF999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2D982-42D3-57C2-787E-133480DF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3" y="-1384473"/>
            <a:ext cx="960645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err="1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커밋통계</a:t>
            </a:r>
            <a:endParaRPr lang="ko-KR" altLang="en-US" b="1" dirty="0">
              <a:gradFill>
                <a:gsLst>
                  <a:gs pos="0">
                    <a:srgbClr val="ED6985"/>
                  </a:gs>
                  <a:gs pos="90000">
                    <a:srgbClr val="FF9999"/>
                  </a:gs>
                </a:gsLst>
                <a:lin ang="5400000" scaled="1"/>
              </a:gradFill>
              <a:effectLst>
                <a:glow rad="63500">
                  <a:schemeClr val="bg1"/>
                </a:glow>
                <a:outerShdw dist="50800" dir="5400000" algn="ctr" rotWithShape="0">
                  <a:srgbClr val="B25E76"/>
                </a:outerShdw>
              </a:effectLst>
              <a:latin typeface="Rix떡볶이 M" panose="02020603020101020101" pitchFamily="18" charset="-127"/>
              <a:ea typeface="Rix떡볶이 M" panose="02020603020101020101" pitchFamily="18" charset="-127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8A8EC50F-7FBF-A0B5-20D1-B1BE8C6DFBF2}"/>
              </a:ext>
            </a:extLst>
          </p:cNvPr>
          <p:cNvSpPr/>
          <p:nvPr/>
        </p:nvSpPr>
        <p:spPr>
          <a:xfrm rot="20446846">
            <a:off x="11312986" y="138924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23577F59-D508-02E1-B440-BC67FF3F6456}"/>
              </a:ext>
            </a:extLst>
          </p:cNvPr>
          <p:cNvSpPr/>
          <p:nvPr/>
        </p:nvSpPr>
        <p:spPr>
          <a:xfrm rot="729802">
            <a:off x="-206190" y="1138174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D129C63-4CD0-E195-5557-62B85052DAFD}"/>
              </a:ext>
            </a:extLst>
          </p:cNvPr>
          <p:cNvGraphicFramePr>
            <a:graphicFrameLocks noGrp="1"/>
          </p:cNvGraphicFramePr>
          <p:nvPr/>
        </p:nvGraphicFramePr>
        <p:xfrm>
          <a:off x="12385040" y="138176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917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ysDash"/>
                    </a:lnL>
                    <a:lnR w="38100" cmpd="sng">
                      <a:solidFill>
                        <a:schemeClr val="bg1"/>
                      </a:solidFill>
                      <a:prstDash val="sysDash"/>
                    </a:lnR>
                    <a:lnT w="38100" cmpd="sng">
                      <a:solidFill>
                        <a:schemeClr val="bg1"/>
                      </a:solidFill>
                      <a:prstDash val="sysDash"/>
                    </a:lnT>
                    <a:lnB w="38100" cmpd="sng">
                      <a:solidFill>
                        <a:schemeClr val="bg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57599"/>
                  </a:ext>
                </a:extLst>
              </a:tr>
            </a:tbl>
          </a:graphicData>
        </a:graphic>
      </p:graphicFrame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427384A1-4175-E717-C74A-8177254B29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F0EE25-1888-E305-0267-E12D37D61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30" y="1003127"/>
            <a:ext cx="2560542" cy="183657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B7B1FA-4E07-523D-32F7-C5EF613B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71846"/>
              </p:ext>
            </p:extLst>
          </p:nvPr>
        </p:nvGraphicFramePr>
        <p:xfrm>
          <a:off x="3618302" y="1006158"/>
          <a:ext cx="8128000" cy="528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4121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7058649"/>
                    </a:ext>
                  </a:extLst>
                </a:gridCol>
              </a:tblGrid>
              <a:tr h="75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Week of Oct 15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47784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Oct 22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07024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Oct 29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93930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Nov 5 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06903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Nov 12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14087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Nov 19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58289"/>
                  </a:ext>
                </a:extLst>
              </a:tr>
              <a:tr h="75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</a:rPr>
                        <a:t>Week of Nov 26</a:t>
                      </a:r>
                      <a:endParaRPr lang="ko-KR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9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36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3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6"/>
    </mc:Choice>
    <mc:Fallback xmlns="">
      <p:transition spd="slow" advTm="3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CA4BC5C-C4E3-C7F4-BA16-CDB90FA54AA2}"/>
              </a:ext>
            </a:extLst>
          </p:cNvPr>
          <p:cNvSpPr/>
          <p:nvPr/>
        </p:nvSpPr>
        <p:spPr>
          <a:xfrm>
            <a:off x="0" y="-23839"/>
            <a:ext cx="12192000" cy="3625877"/>
          </a:xfrm>
          <a:prstGeom prst="rect">
            <a:avLst/>
          </a:prstGeom>
          <a:gradFill>
            <a:gsLst>
              <a:gs pos="37000">
                <a:schemeClr val="bg1"/>
              </a:gs>
              <a:gs pos="90000">
                <a:srgbClr val="FF999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2D982-42D3-57C2-787E-133480DF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3" y="-1384473"/>
            <a:ext cx="960645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개발계획 평균 </a:t>
            </a:r>
            <a: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– 40%</a:t>
            </a:r>
            <a:r>
              <a:rPr lang="ko-KR" altLang="en-US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완료</a:t>
            </a:r>
            <a:r>
              <a:rPr lang="en-US" altLang="ko-KR" b="1" dirty="0">
                <a:gradFill>
                  <a:gsLst>
                    <a:gs pos="0">
                      <a:srgbClr val="ED6985"/>
                    </a:gs>
                    <a:gs pos="90000">
                      <a:srgbClr val="FF9999"/>
                    </a:gs>
                  </a:gsLst>
                  <a:lin ang="5400000" scaled="1"/>
                </a:gradFill>
                <a:effectLst>
                  <a:glow rad="63500">
                    <a:schemeClr val="bg1"/>
                  </a:glow>
                  <a:outerShdw dist="50800" dir="5400000" algn="ctr" rotWithShape="0">
                    <a:srgbClr val="B25E76"/>
                  </a:outerShdw>
                </a:effectLst>
                <a:latin typeface="Rix떡볶이 M" panose="02020603020101020101" pitchFamily="18" charset="-127"/>
                <a:ea typeface="Rix떡볶이 M" panose="02020603020101020101" pitchFamily="18" charset="-127"/>
              </a:rPr>
              <a:t> </a:t>
            </a:r>
            <a:endParaRPr lang="ko-KR" altLang="en-US" b="1" dirty="0">
              <a:gradFill>
                <a:gsLst>
                  <a:gs pos="0">
                    <a:srgbClr val="ED6985"/>
                  </a:gs>
                  <a:gs pos="90000">
                    <a:srgbClr val="FF9999"/>
                  </a:gs>
                </a:gsLst>
                <a:lin ang="5400000" scaled="1"/>
              </a:gradFill>
              <a:effectLst>
                <a:glow rad="63500">
                  <a:schemeClr val="bg1"/>
                </a:glow>
                <a:outerShdw dist="50800" dir="5400000" algn="ctr" rotWithShape="0">
                  <a:srgbClr val="B25E76"/>
                </a:outerShdw>
              </a:effectLst>
              <a:latin typeface="Rix떡볶이 M" panose="02020603020101020101" pitchFamily="18" charset="-127"/>
              <a:ea typeface="Rix떡볶이 M" panose="02020603020101020101" pitchFamily="18" charset="-127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8A8EC50F-7FBF-A0B5-20D1-B1BE8C6DFBF2}"/>
              </a:ext>
            </a:extLst>
          </p:cNvPr>
          <p:cNvSpPr/>
          <p:nvPr/>
        </p:nvSpPr>
        <p:spPr>
          <a:xfrm rot="20446846">
            <a:off x="11312986" y="138924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23577F59-D508-02E1-B440-BC67FF3F6456}"/>
              </a:ext>
            </a:extLst>
          </p:cNvPr>
          <p:cNvSpPr/>
          <p:nvPr/>
        </p:nvSpPr>
        <p:spPr>
          <a:xfrm rot="729802">
            <a:off x="-206190" y="1138174"/>
            <a:ext cx="751840" cy="615835"/>
          </a:xfrm>
          <a:prstGeom prst="heart">
            <a:avLst/>
          </a:prstGeom>
          <a:noFill/>
          <a:ln w="63500">
            <a:gradFill>
              <a:gsLst>
                <a:gs pos="0">
                  <a:srgbClr val="ED6985"/>
                </a:gs>
                <a:gs pos="100000">
                  <a:srgbClr val="FF9999">
                    <a:lumMod val="95000"/>
                    <a:lumOff val="5000"/>
                  </a:srgbClr>
                </a:gs>
              </a:gsLst>
              <a:lin ang="5400000" scaled="1"/>
            </a:gradFill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E568BD2-1C10-B704-8CAE-27574D5C2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42622"/>
              </p:ext>
            </p:extLst>
          </p:nvPr>
        </p:nvGraphicFramePr>
        <p:xfrm>
          <a:off x="640080" y="1065880"/>
          <a:ext cx="10944948" cy="59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78">
                  <a:extLst>
                    <a:ext uri="{9D8B030D-6E8A-4147-A177-3AD203B41FA5}">
                      <a16:colId xmlns:a16="http://schemas.microsoft.com/office/drawing/2014/main" val="3462450813"/>
                    </a:ext>
                  </a:extLst>
                </a:gridCol>
                <a:gridCol w="8553070">
                  <a:extLst>
                    <a:ext uri="{9D8B030D-6E8A-4147-A177-3AD203B41FA5}">
                      <a16:colId xmlns:a16="http://schemas.microsoft.com/office/drawing/2014/main" val="3120118168"/>
                    </a:ext>
                  </a:extLst>
                </a:gridCol>
              </a:tblGrid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100%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그래픽 리소스</a:t>
                      </a:r>
                      <a:r>
                        <a:rPr lang="en-US" altLang="ko-KR" sz="2400" b="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사운드 리소스 준비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(</a:t>
                      </a:r>
                      <a:r>
                        <a:rPr lang="ko-KR" altLang="en-US" sz="2400" b="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전부 준비함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)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4893"/>
                  </a:ext>
                </a:extLst>
              </a:tr>
              <a:tr h="41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2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100%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극 초반부와 후반부의 노벨 게임 부분 구현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(</a:t>
                      </a:r>
                      <a:r>
                        <a:rPr lang="ko-KR" altLang="en-US" sz="2400" dirty="0" err="1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전부구현함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)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71639"/>
                  </a:ext>
                </a:extLst>
              </a:tr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3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70%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볼링게임 구현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(</a:t>
                      </a:r>
                      <a:r>
                        <a:rPr lang="ko-KR" altLang="en-US" sz="2400" dirty="0" err="1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볼링씬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 전체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상대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ai 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개발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볼링게임은 구현했으나 상대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ai</a:t>
                      </a:r>
                      <a:r>
                        <a:rPr lang="ko-KR" altLang="en-US" sz="2400" dirty="0" err="1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를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 </a:t>
                      </a:r>
                      <a:r>
                        <a:rPr lang="ko-KR" altLang="en-US" sz="2400" dirty="0" err="1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구현하지못함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 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94786"/>
                  </a:ext>
                </a:extLst>
              </a:tr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4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100%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에어하키 게임 구현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에어하키씬 전체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상대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ai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개발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-&gt;ai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와 에어하키씬 전체 구현완료</a:t>
                      </a:r>
                      <a:endParaRPr lang="en-US" altLang="ko-KR" sz="2400" dirty="0">
                        <a:solidFill>
                          <a:srgbClr val="FF0000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55036"/>
                  </a:ext>
                </a:extLst>
              </a:tr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5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70%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농구게임 구현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농구게임 구현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상대 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ai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개발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농구게임은 구현했으나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ai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를 </a:t>
                      </a:r>
                      <a:r>
                        <a:rPr lang="ko-KR" altLang="en-US" sz="2400" dirty="0" err="1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구현하지못함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51608"/>
                  </a:ext>
                </a:extLst>
              </a:tr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6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위의 스포츠게임을 </a:t>
                      </a:r>
                      <a:r>
                        <a:rPr lang="ko-KR" altLang="en-US" sz="2400" dirty="0" err="1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구현하는데에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 성공했다면 다른 추가 스포츠게임을 구현하고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그렇지 않다면 마저 보완한다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.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다른 스포츠게임을 </a:t>
                      </a:r>
                      <a:r>
                        <a:rPr lang="ko-KR" altLang="en-US" sz="2400" dirty="0" err="1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만들지못함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08319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7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100%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전체적으로 더 세심히 보완해 게임의 디테일을 살린다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.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 3D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 디테일 구현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17097"/>
                  </a:ext>
                </a:extLst>
              </a:tr>
              <a:tr h="67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8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주차 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100%</a:t>
                      </a:r>
                      <a:endParaRPr lang="ko-KR" altLang="en-US" sz="3600" dirty="0">
                        <a:solidFill>
                          <a:schemeClr val="bg1"/>
                        </a:solidFill>
                        <a:latin typeface="Rix떡볶이 M" panose="02020603020101020101" pitchFamily="18" charset="-127"/>
                        <a:ea typeface="Rix떡볶이 M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발표준비와 같은 마무리단계를 거친다</a:t>
                      </a:r>
                      <a:r>
                        <a:rPr lang="en-US" altLang="ko-KR" sz="2400" dirty="0">
                          <a:solidFill>
                            <a:srgbClr val="842C3B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.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-&gt;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Rix떡볶이 M" panose="02020603020101020101" pitchFamily="18" charset="-127"/>
                          <a:ea typeface="Rix떡볶이 M" panose="02020603020101020101" pitchFamily="18" charset="-127"/>
                        </a:rPr>
                        <a:t>발표준비 완료 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546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D129C63-4CD0-E195-5557-62B85052DAFD}"/>
              </a:ext>
            </a:extLst>
          </p:cNvPr>
          <p:cNvGraphicFramePr>
            <a:graphicFrameLocks noGrp="1"/>
          </p:cNvGraphicFramePr>
          <p:nvPr/>
        </p:nvGraphicFramePr>
        <p:xfrm>
          <a:off x="12385040" y="138176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917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ysDash"/>
                    </a:lnL>
                    <a:lnR w="38100" cmpd="sng">
                      <a:solidFill>
                        <a:schemeClr val="bg1"/>
                      </a:solidFill>
                      <a:prstDash val="sysDash"/>
                    </a:lnR>
                    <a:lnT w="38100" cmpd="sng">
                      <a:solidFill>
                        <a:schemeClr val="bg1"/>
                      </a:solidFill>
                      <a:prstDash val="sysDash"/>
                    </a:lnT>
                    <a:lnB w="38100" cmpd="sng">
                      <a:solidFill>
                        <a:schemeClr val="bg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7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2"/>
    </mc:Choice>
    <mc:Fallback xmlns="">
      <p:transition spd="slow" advTm="837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255</Words>
  <Application>Microsoft Office PowerPoint</Application>
  <PresentationFormat>와이드스크린</PresentationFormat>
  <Paragraphs>44</Paragraphs>
  <Slides>3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Rix떡볶이 M</vt:lpstr>
      <vt:lpstr>맑은 고딕</vt:lpstr>
      <vt:lpstr>Arial</vt:lpstr>
      <vt:lpstr>Office 테마</vt:lpstr>
      <vt:lpstr>썸녀의 이상형이  스포츠게임 잘하는 남자라니,  무리무리!(※무리가 아니었다?!)</vt:lpstr>
      <vt:lpstr>커밋통계</vt:lpstr>
      <vt:lpstr>개발계획 평균 – 40%완료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썸녀의 이상형이  스포츠게임 잘하는 남자라니,  무리무리!(※무리가 아니었다?!)</dc:title>
  <dc:creator>이세영(2022180029)</dc:creator>
  <cp:lastModifiedBy>이세영(2022180029)</cp:lastModifiedBy>
  <cp:revision>14</cp:revision>
  <dcterms:created xsi:type="dcterms:W3CDTF">2023-10-04T13:34:20Z</dcterms:created>
  <dcterms:modified xsi:type="dcterms:W3CDTF">2023-12-02T14:50:26Z</dcterms:modified>
</cp:coreProperties>
</file>