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3" r:id="rId10"/>
    <p:sldId id="265" r:id="rId11"/>
    <p:sldId id="266" r:id="rId12"/>
    <p:sldId id="284" r:id="rId13"/>
    <p:sldId id="285" r:id="rId14"/>
    <p:sldId id="286" r:id="rId15"/>
    <p:sldId id="28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9" r:id="rId31"/>
    <p:sldId id="282" r:id="rId32"/>
    <p:sldId id="283" r:id="rId33"/>
    <p:sldId id="29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r" initials="j" lastIdx="1" clrIdx="0">
    <p:extLst>
      <p:ext uri="{19B8F6BF-5375-455C-9EA6-DF929625EA0E}">
        <p15:presenceInfo xmlns:p15="http://schemas.microsoft.com/office/powerpoint/2012/main" xmlns="" userId="j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DDA2A1"/>
    <a:srgbClr val="E2B0AF"/>
    <a:srgbClr val="366FB5"/>
    <a:srgbClr val="9A9B9F"/>
    <a:srgbClr val="B9CDE5"/>
    <a:srgbClr val="D7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4293-E42E-46F6-8B30-32E7835CFF2A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D3074-E060-4964-9A98-BD638016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0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6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3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3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3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8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4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67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1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17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0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13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7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42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0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8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6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1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43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5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9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D3074-E060-4964-9A98-BD63801618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5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4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4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5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8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2BB2-0B34-4DF5-80CC-FCE89FECC488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0B32-B680-4E81-939B-8B912E71B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" y="0"/>
            <a:ext cx="9135406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79912" y="4869160"/>
            <a:ext cx="5616624" cy="175260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한컴 윤고딕 250" pitchFamily="18" charset="-127"/>
                <a:ea typeface="한컴 윤고딕 250" pitchFamily="18" charset="-127"/>
              </a:rPr>
              <a:t>         융합소프트웨어개발자 과정 </a:t>
            </a:r>
            <a:r>
              <a:rPr lang="en-US" altLang="ko-KR" sz="1800" dirty="0">
                <a:latin typeface="한컴 윤고딕 250" pitchFamily="18" charset="-127"/>
                <a:ea typeface="한컴 윤고딕 250" pitchFamily="18" charset="-127"/>
              </a:rPr>
              <a:t>1</a:t>
            </a:r>
            <a:r>
              <a:rPr lang="ko-KR" altLang="en-US" sz="1800" dirty="0">
                <a:latin typeface="한컴 윤고딕 250" pitchFamily="18" charset="-127"/>
                <a:ea typeface="한컴 윤고딕 250" pitchFamily="18" charset="-127"/>
              </a:rPr>
              <a:t>차 프로젝트</a:t>
            </a:r>
            <a:endParaRPr lang="en-US" altLang="ko-KR" sz="1800" dirty="0"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                </a:t>
            </a:r>
            <a:r>
              <a:rPr lang="ko-KR" altLang="en-US" sz="1400" dirty="0">
                <a:latin typeface="한컴 윤고딕 250" pitchFamily="18" charset="-127"/>
                <a:ea typeface="한컴 윤고딕 250" pitchFamily="18" charset="-127"/>
              </a:rPr>
              <a:t>개발 기간 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: 2018. 8. 06 ~ 2018. 8. 26 </a:t>
            </a:r>
          </a:p>
          <a:p>
            <a:r>
              <a:rPr lang="ko-KR" altLang="en-US" sz="1400" dirty="0">
                <a:latin typeface="한컴 윤고딕 250" pitchFamily="18" charset="-127"/>
                <a:ea typeface="한컴 윤고딕 250" pitchFamily="18" charset="-127"/>
              </a:rPr>
              <a:t>                                         발표일 </a:t>
            </a:r>
            <a:r>
              <a:rPr lang="en-US" altLang="ko-KR" sz="1400" dirty="0">
                <a:latin typeface="한컴 윤고딕 250" pitchFamily="18" charset="-127"/>
                <a:ea typeface="한컴 윤고딕 250" pitchFamily="18" charset="-127"/>
              </a:rPr>
              <a:t>: 2018. 08. 28</a:t>
            </a:r>
          </a:p>
          <a:p>
            <a:r>
              <a:rPr lang="ko-KR" altLang="en-US" sz="1400" dirty="0">
                <a:latin typeface="한컴 윤고딕 250" pitchFamily="18" charset="-127"/>
                <a:ea typeface="한컴 윤고딕 250" pitchFamily="18" charset="-127"/>
              </a:rPr>
              <a:t>                                                                  </a:t>
            </a:r>
            <a:r>
              <a:rPr lang="ko-KR" altLang="en-US" sz="1400" dirty="0" err="1">
                <a:latin typeface="한컴 윤고딕 250" pitchFamily="18" charset="-127"/>
                <a:ea typeface="한컴 윤고딕 250" pitchFamily="18" charset="-127"/>
              </a:rPr>
              <a:t>고종륜</a:t>
            </a:r>
            <a:r>
              <a:rPr lang="en-US" altLang="ko-KR" sz="1800" dirty="0">
                <a:latin typeface="한컴 윤고딕 250" pitchFamily="18" charset="-127"/>
                <a:ea typeface="한컴 윤고딕 250" pitchFamily="18" charset="-127"/>
              </a:rPr>
              <a:t>                           </a:t>
            </a:r>
            <a:endParaRPr lang="ko-KR" altLang="en-US" sz="1800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11560" y="1484784"/>
            <a:ext cx="7772400" cy="1470025"/>
          </a:xfrm>
        </p:spPr>
        <p:txBody>
          <a:bodyPr/>
          <a:lstStyle/>
          <a:p>
            <a:r>
              <a:rPr lang="ko-KR" altLang="en-US" b="1" dirty="0">
                <a:ln w="18000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치킨만세</a:t>
            </a:r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467544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8000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한컴 윤고딕 250" pitchFamily="18" charset="-127"/>
                <a:ea typeface="한컴 윤고딕 250" pitchFamily="18" charset="-127"/>
              </a:rPr>
              <a:t> 재고관리 프로그램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6525344"/>
            <a:ext cx="9139703" cy="0"/>
          </a:xfrm>
          <a:prstGeom prst="line">
            <a:avLst/>
          </a:prstGeom>
          <a:ln w="63500" cmpd="thinThick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4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4-3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</a:rPr>
              <a:t>ERWin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6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테이블 모델링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Logical 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3314" name="Picture 2" descr="F:\ppticon\논리적모델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3" y="1916832"/>
            <a:ext cx="7529334" cy="42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47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4-3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</a:rPr>
              <a:t>ERWin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6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테이블 모델링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Physical 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4338" name="Picture 2" descr="F:\ppticon\물리적모델링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5" y="1893276"/>
            <a:ext cx="8023269" cy="42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테이블명세서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24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관리자 테이블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F:\ppticon\관리자테이블명세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7" y="1916832"/>
            <a:ext cx="754103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테이블명세서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24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상품 테이블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0" name="Picture 2" descr="F:\ppticon\상품테이블명세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1" y="1844824"/>
            <a:ext cx="7985799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테이블명세서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16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가맹점 테이블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074" name="Picture 2" descr="F:\ppticon\가맹점테이블명세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7" y="1844824"/>
            <a:ext cx="772809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6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4-4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테이블명세서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8" y="528902"/>
            <a:ext cx="863848" cy="766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94C622A-1609-42C2-964D-1E1F155E563B}"/>
              </a:ext>
            </a:extLst>
          </p:cNvPr>
          <p:cNvSpPr txBox="1"/>
          <p:nvPr/>
        </p:nvSpPr>
        <p:spPr>
          <a:xfrm>
            <a:off x="551577" y="1386857"/>
            <a:ext cx="3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&lt;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주문 테이블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&gt;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4100" name="Picture 4" descr="F:\ppticon\주문테이블명세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63284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338169D-8359-4FDC-8228-D65CB0C41441}"/>
              </a:ext>
            </a:extLst>
          </p:cNvPr>
          <p:cNvSpPr/>
          <p:nvPr/>
        </p:nvSpPr>
        <p:spPr>
          <a:xfrm>
            <a:off x="2483768" y="1669450"/>
            <a:ext cx="6552728" cy="3703765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5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프로그램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5-1 MVC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구조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24" y="528902"/>
            <a:ext cx="863848" cy="7668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3D960F-0D3A-4D22-912F-EDAC261A0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26666"/>
            <a:ext cx="1971342" cy="4905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37D6AB-533A-4871-B7B3-C13F85999E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10057"/>
            <a:ext cx="6302433" cy="3147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565CBC-D1F8-49B4-AA84-95BF2B87626F}"/>
              </a:ext>
            </a:extLst>
          </p:cNvPr>
          <p:cNvSpPr txBox="1"/>
          <p:nvPr/>
        </p:nvSpPr>
        <p:spPr>
          <a:xfrm>
            <a:off x="5148064" y="1484784"/>
            <a:ext cx="98115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Model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338169D-8359-4FDC-8228-D65CB0C41441}"/>
              </a:ext>
            </a:extLst>
          </p:cNvPr>
          <p:cNvSpPr/>
          <p:nvPr/>
        </p:nvSpPr>
        <p:spPr>
          <a:xfrm>
            <a:off x="251520" y="1669450"/>
            <a:ext cx="8784976" cy="4347388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5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프로그램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5-1 MVC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구조</a:t>
            </a:r>
            <a:endParaRPr lang="ko-KR" altLang="en-US" sz="14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91912"/>
            <a:ext cx="863848" cy="766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B565CBC-D1F8-49B4-AA84-95BF2B87626F}"/>
              </a:ext>
            </a:extLst>
          </p:cNvPr>
          <p:cNvSpPr txBox="1"/>
          <p:nvPr/>
        </p:nvSpPr>
        <p:spPr>
          <a:xfrm>
            <a:off x="3779912" y="1484784"/>
            <a:ext cx="144016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Controller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5E5E60-7C7A-4F34-BE1F-BA512AA6D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1"/>
            <a:ext cx="8208912" cy="3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57F41B5-AFAF-4346-942C-628456317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457"/>
            <a:ext cx="4177332" cy="434930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B72968F-65F2-48FD-996B-7D5054C4D596}"/>
              </a:ext>
            </a:extLst>
          </p:cNvPr>
          <p:cNvSpPr/>
          <p:nvPr/>
        </p:nvSpPr>
        <p:spPr>
          <a:xfrm>
            <a:off x="5152980" y="3411549"/>
            <a:ext cx="1584176" cy="222554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비밀번호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일치 시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148064" y="1275457"/>
            <a:ext cx="1584176" cy="157747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사용자는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관리자 등록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후 로그인 하여 프로그램을 사용할 수 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76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6.1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로그인창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63424"/>
            <a:ext cx="505687" cy="7200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5145360" y="1287130"/>
            <a:ext cx="295652" cy="369332"/>
            <a:chOff x="6940644" y="2174384"/>
            <a:chExt cx="29565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3061462" y="4414634"/>
            <a:ext cx="1150497" cy="33885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A8F60BB-CAFE-4526-8CDB-17E9B40F16FB}"/>
              </a:ext>
            </a:extLst>
          </p:cNvPr>
          <p:cNvSpPr/>
          <p:nvPr/>
        </p:nvSpPr>
        <p:spPr>
          <a:xfrm>
            <a:off x="1885931" y="4816645"/>
            <a:ext cx="1952979" cy="56745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AA3751B-41E3-40EA-B1AF-FD24C0C91BB3}"/>
              </a:ext>
            </a:extLst>
          </p:cNvPr>
          <p:cNvGrpSpPr/>
          <p:nvPr/>
        </p:nvGrpSpPr>
        <p:grpSpPr>
          <a:xfrm>
            <a:off x="3470108" y="4912444"/>
            <a:ext cx="302550" cy="369332"/>
            <a:chOff x="6956350" y="2162923"/>
            <a:chExt cx="302550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FAD496FB-11DB-4C14-9834-2ACA27E020D5}"/>
                </a:ext>
              </a:extLst>
            </p:cNvPr>
            <p:cNvSpPr/>
            <p:nvPr/>
          </p:nvSpPr>
          <p:spPr>
            <a:xfrm>
              <a:off x="6970868" y="2203578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B11C56-8CB6-4F73-A56D-C57AA74CF556}"/>
                </a:ext>
              </a:extLst>
            </p:cNvPr>
            <p:cNvSpPr txBox="1"/>
            <p:nvPr/>
          </p:nvSpPr>
          <p:spPr>
            <a:xfrm>
              <a:off x="6956350" y="216292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3831679" y="4414634"/>
            <a:ext cx="280608" cy="354092"/>
            <a:chOff x="6940644" y="2174384"/>
            <a:chExt cx="295652" cy="3693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AA3751B-41E3-40EA-B1AF-FD24C0C91BB3}"/>
              </a:ext>
            </a:extLst>
          </p:cNvPr>
          <p:cNvGrpSpPr/>
          <p:nvPr/>
        </p:nvGrpSpPr>
        <p:grpSpPr>
          <a:xfrm>
            <a:off x="5129695" y="3411549"/>
            <a:ext cx="302550" cy="369332"/>
            <a:chOff x="6956350" y="2162923"/>
            <a:chExt cx="302550" cy="36933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AD496FB-11DB-4C14-9834-2ACA27E020D5}"/>
                </a:ext>
              </a:extLst>
            </p:cNvPr>
            <p:cNvSpPr/>
            <p:nvPr/>
          </p:nvSpPr>
          <p:spPr>
            <a:xfrm>
              <a:off x="6970868" y="2203578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8B11C56-8CB6-4F73-A56D-C57AA74CF556}"/>
                </a:ext>
              </a:extLst>
            </p:cNvPr>
            <p:cNvSpPr txBox="1"/>
            <p:nvPr/>
          </p:nvSpPr>
          <p:spPr>
            <a:xfrm>
              <a:off x="6956350" y="2162923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2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BC90433-A8F4-456F-AF18-D6FE87B3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05937"/>
            <a:ext cx="4133591" cy="473374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B72968F-65F2-48FD-996B-7D5054C4D596}"/>
              </a:ext>
            </a:extLst>
          </p:cNvPr>
          <p:cNvSpPr/>
          <p:nvPr/>
        </p:nvSpPr>
        <p:spPr>
          <a:xfrm>
            <a:off x="5076056" y="4202670"/>
            <a:ext cx="1584176" cy="116617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필수입력항목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입력 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등록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062662" y="1439530"/>
            <a:ext cx="1584176" cy="179350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관리자코드와 아이디를 입력하고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중복확인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을 거쳐야 다음 항목 입력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설명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6.2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관리자등록창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5062662" y="1439530"/>
            <a:ext cx="295652" cy="369332"/>
            <a:chOff x="6940644" y="2174384"/>
            <a:chExt cx="29565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2625397" y="2961908"/>
            <a:ext cx="1175992" cy="33885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A8F60BB-CAFE-4526-8CDB-17E9B40F16FB}"/>
              </a:ext>
            </a:extLst>
          </p:cNvPr>
          <p:cNvSpPr/>
          <p:nvPr/>
        </p:nvSpPr>
        <p:spPr>
          <a:xfrm>
            <a:off x="2134150" y="5003515"/>
            <a:ext cx="1482696" cy="39390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DAA3751B-41E3-40EA-B1AF-FD24C0C91BB3}"/>
              </a:ext>
            </a:extLst>
          </p:cNvPr>
          <p:cNvGrpSpPr/>
          <p:nvPr/>
        </p:nvGrpSpPr>
        <p:grpSpPr>
          <a:xfrm>
            <a:off x="5062662" y="4202670"/>
            <a:ext cx="295653" cy="369332"/>
            <a:chOff x="6940643" y="2164209"/>
            <a:chExt cx="295653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FAD496FB-11DB-4C14-9834-2ACA27E020D5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8B11C56-8CB6-4F73-A56D-C57AA74CF556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3472830" y="2950924"/>
            <a:ext cx="289937" cy="322719"/>
            <a:chOff x="6948264" y="2141681"/>
            <a:chExt cx="289937" cy="3693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50169" y="214168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AA3751B-41E3-40EA-B1AF-FD24C0C91BB3}"/>
              </a:ext>
            </a:extLst>
          </p:cNvPr>
          <p:cNvGrpSpPr/>
          <p:nvPr/>
        </p:nvGrpSpPr>
        <p:grpSpPr>
          <a:xfrm>
            <a:off x="3266331" y="5044870"/>
            <a:ext cx="295653" cy="328677"/>
            <a:chOff x="6940643" y="2164209"/>
            <a:chExt cx="295653" cy="36933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AD496FB-11DB-4C14-9834-2ACA27E020D5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8B11C56-8CB6-4F73-A56D-C57AA74CF556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3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fo8-14\Desktop\ppticon\목차아이콘 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2" y="323578"/>
            <a:ext cx="1021920" cy="116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30412" y="334842"/>
            <a:ext cx="109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목 차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606024" y="782120"/>
            <a:ext cx="72008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12474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1.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개발 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3848" y="175005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2.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개발 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3848" y="2323802"/>
            <a:ext cx="40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3.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개발 환경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3848" y="292574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4. DB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 구조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353477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5.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프로그램</a:t>
            </a:r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구조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3848" y="411946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6. UI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및 기능설명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3848" y="472594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7.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통계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3848" y="533651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50" pitchFamily="18" charset="-127"/>
                <a:ea typeface="한컴 윤고딕 250" pitchFamily="18" charset="-127"/>
              </a:rPr>
              <a:t>8. </a:t>
            </a:r>
            <a:r>
              <a:rPr lang="ko-KR" altLang="en-US" sz="2400" dirty="0">
                <a:latin typeface="한컴 윤고딕 250" pitchFamily="18" charset="-127"/>
                <a:ea typeface="한컴 윤고딕 250" pitchFamily="18" charset="-127"/>
              </a:rPr>
              <a:t>후기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03848" y="1586409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03848" y="2189103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03848" y="2791797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03848" y="3394491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03848" y="3997185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03848" y="4599879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203848" y="5202573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03848" y="5805264"/>
            <a:ext cx="54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lfo8-14\Desktop\ppticon\치만로고완성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52" y="525713"/>
            <a:ext cx="1388096" cy="5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69EB78-75AA-4640-B4D0-699FB6B1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93960"/>
            <a:ext cx="5184576" cy="3578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B72968F-65F2-48FD-996B-7D5054C4D596}"/>
              </a:ext>
            </a:extLst>
          </p:cNvPr>
          <p:cNvSpPr/>
          <p:nvPr/>
        </p:nvSpPr>
        <p:spPr>
          <a:xfrm>
            <a:off x="6084168" y="3996001"/>
            <a:ext cx="1584176" cy="116617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프로그램 종료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6084168" y="1653421"/>
            <a:ext cx="1584176" cy="179350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관리 리스트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버튼을 누르면 해당 화면으로 이동한다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설명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6.3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메인화면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6091789" y="1653421"/>
            <a:ext cx="295652" cy="369332"/>
            <a:chOff x="6940644" y="2174384"/>
            <a:chExt cx="29565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683568" y="1988840"/>
            <a:ext cx="4968552" cy="165618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A8F60BB-CAFE-4526-8CDB-17E9B40F16FB}"/>
              </a:ext>
            </a:extLst>
          </p:cNvPr>
          <p:cNvSpPr/>
          <p:nvPr/>
        </p:nvSpPr>
        <p:spPr>
          <a:xfrm>
            <a:off x="4860032" y="4397620"/>
            <a:ext cx="792088" cy="54313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084168" y="3995009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5289793" y="2007890"/>
            <a:ext cx="295652" cy="369332"/>
            <a:chOff x="6940644" y="2174384"/>
            <a:chExt cx="295652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297413" y="4481533"/>
            <a:ext cx="295653" cy="369332"/>
            <a:chOff x="6940643" y="2164209"/>
            <a:chExt cx="295653" cy="36933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48B560C-22FD-4FF0-809E-9A94217C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06877"/>
            <a:ext cx="6429698" cy="447629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B72968F-65F2-48FD-996B-7D5054C4D596}"/>
              </a:ext>
            </a:extLst>
          </p:cNvPr>
          <p:cNvSpPr/>
          <p:nvPr/>
        </p:nvSpPr>
        <p:spPr>
          <a:xfrm>
            <a:off x="7164288" y="2866868"/>
            <a:ext cx="1419174" cy="116617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필수 입력항목 </a:t>
            </a:r>
            <a:r>
              <a:rPr lang="ko-KR" altLang="en-US" sz="1200" dirty="0" err="1">
                <a:solidFill>
                  <a:schemeClr val="accent6"/>
                </a:solidFill>
                <a:latin typeface="+mn-ea"/>
              </a:rPr>
              <a:t>입력시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활성화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7164288" y="1419473"/>
            <a:ext cx="1419174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필수 입력 항목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설명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가맹점관리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7164288" y="1409293"/>
            <a:ext cx="295652" cy="369332"/>
            <a:chOff x="6940644" y="2174384"/>
            <a:chExt cx="29565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1093756" y="1899076"/>
            <a:ext cx="5350452" cy="76929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A8F60BB-CAFE-4526-8CDB-17E9B40F16FB}"/>
              </a:ext>
            </a:extLst>
          </p:cNvPr>
          <p:cNvSpPr/>
          <p:nvPr/>
        </p:nvSpPr>
        <p:spPr>
          <a:xfrm>
            <a:off x="5311130" y="2704526"/>
            <a:ext cx="504056" cy="24978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173918" y="2866868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7356073-1F3C-41A8-87FC-9F6DC039AF93}"/>
              </a:ext>
            </a:extLst>
          </p:cNvPr>
          <p:cNvSpPr/>
          <p:nvPr/>
        </p:nvSpPr>
        <p:spPr>
          <a:xfrm>
            <a:off x="7173813" y="4809747"/>
            <a:ext cx="1419174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테이블뷰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행 </a:t>
            </a:r>
            <a:r>
              <a:rPr lang="ko-KR" altLang="en-US" sz="1200" dirty="0" err="1">
                <a:solidFill>
                  <a:schemeClr val="accent6"/>
                </a:solidFill>
                <a:latin typeface="+mn-ea"/>
              </a:rPr>
              <a:t>선택시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 수정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  활성화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C700A39-5785-443F-8EC5-A6696AC2D919}"/>
              </a:ext>
            </a:extLst>
          </p:cNvPr>
          <p:cNvGrpSpPr/>
          <p:nvPr/>
        </p:nvGrpSpPr>
        <p:grpSpPr>
          <a:xfrm>
            <a:off x="7196491" y="4809748"/>
            <a:ext cx="295653" cy="369332"/>
            <a:chOff x="6940643" y="2164209"/>
            <a:chExt cx="295653" cy="3693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440DA801-DB96-4138-B439-71211FD07AA5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94B3F8D-8FBB-48D1-A706-1334CEE6DCF4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3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759196" y="1880195"/>
            <a:ext cx="295652" cy="369332"/>
            <a:chOff x="6940644" y="2174384"/>
            <a:chExt cx="295652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4970141" y="2666426"/>
            <a:ext cx="288032" cy="358090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8C700A39-5785-443F-8EC5-A6696AC2D919}"/>
              </a:ext>
            </a:extLst>
          </p:cNvPr>
          <p:cNvGrpSpPr/>
          <p:nvPr/>
        </p:nvGrpSpPr>
        <p:grpSpPr>
          <a:xfrm>
            <a:off x="6148555" y="3460358"/>
            <a:ext cx="295653" cy="369332"/>
            <a:chOff x="6940643" y="2164209"/>
            <a:chExt cx="295653" cy="3693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440DA801-DB96-4138-B439-71211FD07AA5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94B3F8D-8FBB-48D1-A706-1334CEE6DCF4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3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7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7069486" y="4299793"/>
            <a:ext cx="1606969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버튼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클릭시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수정 완료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E7928E2-62AD-481F-A7EC-62479A26D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4" y="1417638"/>
            <a:ext cx="2686425" cy="3972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48B560C-22FD-4FF0-809E-9A94217C3D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8" y="1435565"/>
            <a:ext cx="3997111" cy="27827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7077008" y="1281408"/>
            <a:ext cx="1599448" cy="56341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수정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모달창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UI </a:t>
            </a:r>
            <a:r>
              <a:rPr lang="ko-KR" altLang="en-US" dirty="0">
                <a:latin typeface="+mj-ea"/>
                <a:ea typeface="+mj-ea"/>
              </a:rPr>
              <a:t>설명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6.4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가맹점관리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7112124" y="1285888"/>
            <a:ext cx="295652" cy="369332"/>
            <a:chOff x="6940644" y="2174384"/>
            <a:chExt cx="29565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3178082" y="2161431"/>
            <a:ext cx="1052927" cy="29718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4601874" y="4962557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4499992" y="4920390"/>
            <a:ext cx="1224136" cy="453667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7356073-1F3C-41A8-87FC-9F6DC039AF93}"/>
              </a:ext>
            </a:extLst>
          </p:cNvPr>
          <p:cNvSpPr/>
          <p:nvPr/>
        </p:nvSpPr>
        <p:spPr>
          <a:xfrm>
            <a:off x="7077008" y="1844824"/>
            <a:ext cx="1599448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선택한 정보를 불러와 수정이 용이하도록 구현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987193E-22A3-4BEB-97C1-600902D2C394}"/>
              </a:ext>
            </a:extLst>
          </p:cNvPr>
          <p:cNvGrpSpPr/>
          <p:nvPr/>
        </p:nvGrpSpPr>
        <p:grpSpPr>
          <a:xfrm>
            <a:off x="3936675" y="2132856"/>
            <a:ext cx="275285" cy="292168"/>
            <a:chOff x="6930048" y="2096936"/>
            <a:chExt cx="306248" cy="3959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DEA49E7-D5B3-4A9A-AED6-541F6CF3EA99}"/>
                </a:ext>
              </a:extLst>
            </p:cNvPr>
            <p:cNvSpPr txBox="1"/>
            <p:nvPr/>
          </p:nvSpPr>
          <p:spPr>
            <a:xfrm>
              <a:off x="6930048" y="2096936"/>
              <a:ext cx="288032" cy="36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069487" y="4295766"/>
            <a:ext cx="295653" cy="369332"/>
            <a:chOff x="6940643" y="2164209"/>
            <a:chExt cx="295653" cy="3693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2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7356073-1F3C-41A8-87FC-9F6DC039AF93}"/>
              </a:ext>
            </a:extLst>
          </p:cNvPr>
          <p:cNvSpPr/>
          <p:nvPr/>
        </p:nvSpPr>
        <p:spPr>
          <a:xfrm>
            <a:off x="5270491" y="5106372"/>
            <a:ext cx="2469861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테이블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row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선택 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입고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삭제 버튼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활성화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37ED35-44AA-4F00-8165-E25B868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3" y="1124744"/>
            <a:ext cx="7405559" cy="385342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344514" y="5085184"/>
            <a:ext cx="1419174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필수입력항목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입력시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등록버튼 활성</a:t>
            </a:r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2598068" y="5106371"/>
            <a:ext cx="1818741" cy="105223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상품이름으로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 검색</a:t>
            </a:r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가능</a:t>
            </a:r>
            <a:endParaRPr lang="en-US" altLang="ko-KR" sz="12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6.5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상품관리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06EF2CD3-130C-4DC2-BC9A-D2E6E23BE7B3}"/>
              </a:ext>
            </a:extLst>
          </p:cNvPr>
          <p:cNvSpPr/>
          <p:nvPr/>
        </p:nvSpPr>
        <p:spPr>
          <a:xfrm>
            <a:off x="5281285" y="5138469"/>
            <a:ext cx="288032" cy="28802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E707235-37D9-4624-8E2B-AF3DB8931A57}"/>
              </a:ext>
            </a:extLst>
          </p:cNvPr>
          <p:cNvSpPr/>
          <p:nvPr/>
        </p:nvSpPr>
        <p:spPr>
          <a:xfrm>
            <a:off x="6516216" y="1615047"/>
            <a:ext cx="1368152" cy="373793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2598068" y="5097814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395536" y="1809888"/>
            <a:ext cx="1318295" cy="255521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87B774E-6799-4418-878C-A110BD49D6A0}"/>
              </a:ext>
            </a:extLst>
          </p:cNvPr>
          <p:cNvGrpSpPr/>
          <p:nvPr/>
        </p:nvGrpSpPr>
        <p:grpSpPr>
          <a:xfrm>
            <a:off x="315908" y="5075892"/>
            <a:ext cx="295652" cy="369332"/>
            <a:chOff x="6940644" y="2174384"/>
            <a:chExt cx="295652" cy="36933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11A4FC9-EFF7-435E-B367-868BED934AC9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931DDAC-49D9-43D9-92B9-6B2FFA2CF745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D3AF3CC-464A-490C-BB42-D32F02CEB3C8}"/>
              </a:ext>
            </a:extLst>
          </p:cNvPr>
          <p:cNvSpPr/>
          <p:nvPr/>
        </p:nvSpPr>
        <p:spPr>
          <a:xfrm>
            <a:off x="6542022" y="4293096"/>
            <a:ext cx="1342346" cy="37820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BB784E3-0381-4822-8896-79ACC321BFA0}"/>
              </a:ext>
            </a:extLst>
          </p:cNvPr>
          <p:cNvSpPr txBox="1"/>
          <p:nvPr/>
        </p:nvSpPr>
        <p:spPr>
          <a:xfrm>
            <a:off x="5281285" y="511200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99694"/>
                </a:solidFill>
              </a:rPr>
              <a:t>3</a:t>
            </a:r>
            <a:endParaRPr lang="ko-KR" altLang="en-US" dirty="0">
              <a:solidFill>
                <a:srgbClr val="D99694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539186" y="1628800"/>
            <a:ext cx="315969" cy="368278"/>
            <a:chOff x="6940643" y="2164209"/>
            <a:chExt cx="295653" cy="3693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06EF2CD3-130C-4DC2-BC9A-D2E6E23BE7B3}"/>
              </a:ext>
            </a:extLst>
          </p:cNvPr>
          <p:cNvSpPr/>
          <p:nvPr/>
        </p:nvSpPr>
        <p:spPr>
          <a:xfrm>
            <a:off x="7577657" y="4328434"/>
            <a:ext cx="288032" cy="28802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BB784E3-0381-4822-8896-79ACC321BFA0}"/>
              </a:ext>
            </a:extLst>
          </p:cNvPr>
          <p:cNvSpPr txBox="1"/>
          <p:nvPr/>
        </p:nvSpPr>
        <p:spPr>
          <a:xfrm>
            <a:off x="7577657" y="430196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99694"/>
                </a:solidFill>
              </a:rPr>
              <a:t>3</a:t>
            </a:r>
            <a:endParaRPr lang="ko-KR" altLang="en-US" dirty="0">
              <a:solidFill>
                <a:srgbClr val="D99694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87B774E-6799-4418-878C-A110BD49D6A0}"/>
              </a:ext>
            </a:extLst>
          </p:cNvPr>
          <p:cNvGrpSpPr/>
          <p:nvPr/>
        </p:nvGrpSpPr>
        <p:grpSpPr>
          <a:xfrm>
            <a:off x="1441094" y="1440556"/>
            <a:ext cx="295652" cy="369332"/>
            <a:chOff x="6940644" y="2174384"/>
            <a:chExt cx="295652" cy="3693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511A4FC9-EFF7-435E-B367-868BED934AC9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931DDAC-49D9-43D9-92B9-6B2FFA2CF745}"/>
                </a:ext>
              </a:extLst>
            </p:cNvPr>
            <p:cNvSpPr txBox="1"/>
            <p:nvPr/>
          </p:nvSpPr>
          <p:spPr>
            <a:xfrm>
              <a:off x="6940644" y="217438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9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ticon\테이블디스셀렉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0" y="4920977"/>
            <a:ext cx="4698334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521266-5C19-41A6-A36C-C567C868D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16826"/>
            <a:ext cx="1645934" cy="2256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37ED35-44AA-4F00-8165-E25B86857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1" y="1281408"/>
            <a:ext cx="4404027" cy="272365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7019676" y="3928042"/>
            <a:ext cx="1625211" cy="5288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     입고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모달창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7020272" y="1364682"/>
            <a:ext cx="1800200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     수정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모달창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6.5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상품관리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074371" y="1345400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4029844" y="3429001"/>
            <a:ext cx="1218522" cy="49904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7060155" y="3917029"/>
            <a:ext cx="288032" cy="369332"/>
            <a:chOff x="6088782" y="4864824"/>
            <a:chExt cx="2880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24EEAF-0D3C-4DBA-8A6F-2B7FA14455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66" y="3725402"/>
            <a:ext cx="1651548" cy="186029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7020272" y="1842679"/>
            <a:ext cx="1800200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선택한 정보를 불러와 수정에 용이하도록 구현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03A455B-B01C-4D19-B5A1-EC1AA6BB4B22}"/>
              </a:ext>
            </a:extLst>
          </p:cNvPr>
          <p:cNvSpPr/>
          <p:nvPr/>
        </p:nvSpPr>
        <p:spPr>
          <a:xfrm>
            <a:off x="7020273" y="4465968"/>
            <a:ext cx="1620554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추가 수량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입력후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계산버튼 구현하여 입력단계에서 발생할 오류 방지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4086994" y="3493856"/>
            <a:ext cx="295653" cy="369332"/>
            <a:chOff x="6940643" y="2164209"/>
            <a:chExt cx="295653" cy="3693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4879082" y="3512906"/>
            <a:ext cx="288032" cy="369332"/>
            <a:chOff x="6088782" y="4864824"/>
            <a:chExt cx="288032" cy="3693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64030" y="4419175"/>
            <a:ext cx="2451244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테이블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row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선택 해제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25867" y="4014999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3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3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ppticon\주문관리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3" y="1497176"/>
            <a:ext cx="5977203" cy="37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6660226" y="3249372"/>
            <a:ext cx="1872214" cy="5288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    버튼상태 설정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6660232" y="1487651"/>
            <a:ext cx="1872208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D99694"/>
                </a:solidFill>
                <a:latin typeface="+mn-ea"/>
              </a:rPr>
              <a:t>      </a:t>
            </a:r>
            <a:endParaRPr lang="en-US" altLang="ko-KR" sz="1200" dirty="0">
              <a:solidFill>
                <a:srgbClr val="D99694"/>
              </a:solidFill>
              <a:latin typeface="+mn-ea"/>
            </a:endParaRPr>
          </a:p>
          <a:p>
            <a:endParaRPr lang="en-US" altLang="ko-KR" sz="12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712664" y="1491251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611561" y="1675917"/>
            <a:ext cx="3960440" cy="114913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6660226" y="3269244"/>
            <a:ext cx="288032" cy="369332"/>
            <a:chOff x="6088782" y="4864824"/>
            <a:chExt cx="2880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6660232" y="1964156"/>
            <a:ext cx="1872208" cy="1073423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필수 입력항목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입력시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</a:rPr>
              <a:t>등록버튼 활성</a:t>
            </a:r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/>
              </a:solidFill>
              <a:latin typeface="+mn-ea"/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03A455B-B01C-4D19-B5A1-EC1AA6BB4B22}"/>
              </a:ext>
            </a:extLst>
          </p:cNvPr>
          <p:cNvSpPr/>
          <p:nvPr/>
        </p:nvSpPr>
        <p:spPr>
          <a:xfrm>
            <a:off x="6660232" y="3776281"/>
            <a:ext cx="1872208" cy="143006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프로그램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실행중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예외처리 되지 않도록 버튼상태 설정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3921985" y="2892545"/>
            <a:ext cx="855745" cy="34101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4225891" y="2141775"/>
            <a:ext cx="295653" cy="369332"/>
            <a:chOff x="6940643" y="2164209"/>
            <a:chExt cx="295653" cy="3693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4461123" y="2909366"/>
            <a:ext cx="288032" cy="332166"/>
            <a:chOff x="6088782" y="4864824"/>
            <a:chExt cx="288032" cy="369332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0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icon\주문관리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7" y="1501489"/>
            <a:ext cx="7451517" cy="24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4245759" y="4116151"/>
            <a:ext cx="2376270" cy="5288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콤보박스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이벤트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84782" y="4127168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84782" y="4127168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3275856" y="1660164"/>
            <a:ext cx="2161871" cy="120299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4258622" y="4187824"/>
            <a:ext cx="288032" cy="369332"/>
            <a:chOff x="6088782" y="4864824"/>
            <a:chExt cx="2880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584782" y="4594148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접속 후 상품이름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정렬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추가한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 선택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03A455B-B01C-4D19-B5A1-EC1AA6BB4B22}"/>
              </a:ext>
            </a:extLst>
          </p:cNvPr>
          <p:cNvSpPr/>
          <p:nvPr/>
        </p:nvSpPr>
        <p:spPr>
          <a:xfrm>
            <a:off x="4245765" y="4654077"/>
            <a:ext cx="2376264" cy="143006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상품에 해당하는 가격 설정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6167709" y="2001309"/>
            <a:ext cx="1860675" cy="424687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3313956" y="1674774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7702252" y="2028986"/>
            <a:ext cx="288032" cy="369332"/>
            <a:chOff x="6088782" y="4864824"/>
            <a:chExt cx="288032" cy="3693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59110" y="4480582"/>
            <a:ext cx="2016224" cy="645311"/>
            <a:chOff x="5974060" y="4476092"/>
            <a:chExt cx="2016224" cy="645311"/>
          </a:xfrm>
        </p:grpSpPr>
        <p:sp>
          <p:nvSpPr>
            <p:cNvPr id="10" name="직사각형 9"/>
            <p:cNvSpPr/>
            <p:nvPr/>
          </p:nvSpPr>
          <p:spPr>
            <a:xfrm>
              <a:off x="5974060" y="4752245"/>
              <a:ext cx="2016224" cy="3691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5119" y="4792374"/>
              <a:ext cx="1853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상품명         상품가격</a:t>
              </a:r>
            </a:p>
          </p:txBody>
        </p:sp>
        <p:cxnSp>
          <p:nvCxnSpPr>
            <p:cNvPr id="14" name="직선 연결선 13"/>
            <p:cNvCxnSpPr>
              <a:stCxn id="10" idx="0"/>
              <a:endCxn id="10" idx="2"/>
            </p:cNvCxnSpPr>
            <p:nvPr/>
          </p:nvCxnSpPr>
          <p:spPr>
            <a:xfrm>
              <a:off x="6982172" y="4752245"/>
              <a:ext cx="0" cy="369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74060" y="4476092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  key            value</a:t>
              </a:r>
              <a:endParaRPr lang="ko-KR" altLang="en-US" sz="14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4BFE292-0BEA-49BE-BD18-6B216A23F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4" y="5483984"/>
            <a:ext cx="3609288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2273DF-55A9-4B59-B59C-7981C2C1D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59" y="5474458"/>
            <a:ext cx="378262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ppticon\주문관리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11" y="1297335"/>
            <a:ext cx="7140909" cy="27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4201691" y="4127168"/>
            <a:ext cx="2376270" cy="5288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1862742" y="4127168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1862742" y="4127168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838138" y="2354174"/>
            <a:ext cx="2478100" cy="412892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4214554" y="4187824"/>
            <a:ext cx="288032" cy="369332"/>
            <a:chOff x="6088782" y="4864824"/>
            <a:chExt cx="2880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1862742" y="4594148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Listener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주문수량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oldValue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설정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03A455B-B01C-4D19-B5A1-EC1AA6BB4B22}"/>
              </a:ext>
            </a:extLst>
          </p:cNvPr>
          <p:cNvSpPr/>
          <p:nvPr/>
        </p:nvSpPr>
        <p:spPr>
          <a:xfrm>
            <a:off x="4201697" y="4654077"/>
            <a:ext cx="2376264" cy="143006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총액텍스트필드 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newValue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설정하여 주문수량 변동에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새로운 값이 생성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되도록 구현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3384704" y="2354174"/>
            <a:ext cx="2339424" cy="424687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866274" y="2366429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5365948" y="2372326"/>
            <a:ext cx="288032" cy="369332"/>
            <a:chOff x="6088782" y="4864824"/>
            <a:chExt cx="288032" cy="3693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ppticon\주문관리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7" y="1412776"/>
            <a:ext cx="6177234" cy="244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B8AEA28-2863-41FC-BF5B-6DEEDA3D742D}"/>
              </a:ext>
            </a:extLst>
          </p:cNvPr>
          <p:cNvSpPr/>
          <p:nvPr/>
        </p:nvSpPr>
        <p:spPr>
          <a:xfrm>
            <a:off x="4609315" y="3983948"/>
            <a:ext cx="2376270" cy="52880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콤보박스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이벤트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937327" y="4039032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937327" y="4039032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958467" y="2636022"/>
            <a:ext cx="2161871" cy="120299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4622178" y="4044604"/>
            <a:ext cx="288032" cy="369332"/>
            <a:chOff x="6088782" y="4864824"/>
            <a:chExt cx="288032" cy="36933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937327" y="4506012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접속 후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가맹점명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ArrayList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정렬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추가한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가맹점 선택 가능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03A455B-B01C-4D19-B5A1-EC1AA6BB4B22}"/>
              </a:ext>
            </a:extLst>
          </p:cNvPr>
          <p:cNvSpPr/>
          <p:nvPr/>
        </p:nvSpPr>
        <p:spPr>
          <a:xfrm>
            <a:off x="4609321" y="4510857"/>
            <a:ext cx="2376264" cy="143006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HashMap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&lt;S, S&gt;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정렬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가맹점에 해당하는 주소 설정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237371" y="3025173"/>
            <a:ext cx="1860675" cy="424687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996567" y="2636022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45BD414-14CD-4222-A65D-6F5EB0D132E8}"/>
              </a:ext>
            </a:extLst>
          </p:cNvPr>
          <p:cNvGrpSpPr/>
          <p:nvPr/>
        </p:nvGrpSpPr>
        <p:grpSpPr>
          <a:xfrm>
            <a:off x="6777966" y="3043012"/>
            <a:ext cx="288032" cy="406265"/>
            <a:chOff x="6088782" y="4864824"/>
            <a:chExt cx="288032" cy="3693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06EF2CD3-130C-4DC2-BC9A-D2E6E23BE7B3}"/>
                </a:ext>
              </a:extLst>
            </p:cNvPr>
            <p:cNvSpPr/>
            <p:nvPr/>
          </p:nvSpPr>
          <p:spPr>
            <a:xfrm>
              <a:off x="6088782" y="4901990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BB784E3-0381-4822-8896-79ACC321BFA0}"/>
                </a:ext>
              </a:extLst>
            </p:cNvPr>
            <p:cNvSpPr txBox="1"/>
            <p:nvPr/>
          </p:nvSpPr>
          <p:spPr>
            <a:xfrm>
              <a:off x="6088782" y="486482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22666" y="4414481"/>
            <a:ext cx="2016224" cy="645311"/>
            <a:chOff x="5974060" y="4476092"/>
            <a:chExt cx="2016224" cy="645311"/>
          </a:xfrm>
        </p:grpSpPr>
        <p:sp>
          <p:nvSpPr>
            <p:cNvPr id="10" name="직사각형 9"/>
            <p:cNvSpPr/>
            <p:nvPr/>
          </p:nvSpPr>
          <p:spPr>
            <a:xfrm>
              <a:off x="5974060" y="4752245"/>
              <a:ext cx="2016224" cy="3691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65119" y="4792374"/>
              <a:ext cx="1853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</a:t>
              </a:r>
              <a:r>
                <a:rPr lang="ko-KR" altLang="en-US" sz="1200" dirty="0" err="1"/>
                <a:t>가맹점명</a:t>
              </a:r>
              <a:r>
                <a:rPr lang="ko-KR" altLang="en-US" sz="1200" dirty="0"/>
                <a:t>          주소</a:t>
              </a:r>
            </a:p>
          </p:txBody>
        </p:sp>
        <p:cxnSp>
          <p:nvCxnSpPr>
            <p:cNvPr id="14" name="직선 연결선 13"/>
            <p:cNvCxnSpPr>
              <a:stCxn id="10" idx="0"/>
              <a:endCxn id="10" idx="2"/>
            </p:cNvCxnSpPr>
            <p:nvPr/>
          </p:nvCxnSpPr>
          <p:spPr>
            <a:xfrm>
              <a:off x="6982172" y="4752245"/>
              <a:ext cx="0" cy="369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74060" y="4476092"/>
              <a:ext cx="2016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  key            value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4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ppticon\주문등록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8297"/>
            <a:ext cx="7488832" cy="29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477543" y="4403393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rgbClr val="D99694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477543" y="4403393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5477543" y="4870373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주문은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default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값으로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‘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미처리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’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상태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로 등록된다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508104" y="1378647"/>
            <a:ext cx="973988" cy="32216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186439" y="1350072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819969" y="4371869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출고 </a:t>
            </a:r>
            <a:r>
              <a:rPr lang="ko-KR" altLang="en-US" sz="1400" dirty="0" err="1" smtClean="0">
                <a:solidFill>
                  <a:srgbClr val="C00000"/>
                </a:solidFill>
                <a:latin typeface="+mn-ea"/>
              </a:rPr>
              <a:t>쿼리문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819969" y="4371869"/>
            <a:ext cx="295653" cy="369332"/>
            <a:chOff x="6940643" y="2164209"/>
            <a:chExt cx="295653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819969" y="4838849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테이블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row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선택시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출고처리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버튼 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활성화</a:t>
            </a:r>
            <a:endParaRPr lang="en-US" altLang="ko-KR" sz="12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7308304" y="1916832"/>
            <a:ext cx="504056" cy="1296143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376501" y="2843643"/>
            <a:ext cx="295653" cy="369332"/>
            <a:chOff x="6940643" y="2164209"/>
            <a:chExt cx="295653" cy="3693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7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1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597" y="548680"/>
            <a:ext cx="226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1-1 </a:t>
            </a:r>
            <a:r>
              <a:rPr lang="ko-KR" altLang="en-US" sz="1400" dirty="0">
                <a:solidFill>
                  <a:schemeClr val="accent6"/>
                </a:solidFill>
              </a:rPr>
              <a:t>개발방향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A805AD-6AA1-4876-B982-45882C6A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3862"/>
            <a:ext cx="747366" cy="6958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A53FE04-E2B9-48FF-8D45-155EF81C6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3" y="1685261"/>
            <a:ext cx="216024" cy="27681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2618C27B-021C-443F-95B7-04C521FD907A}"/>
              </a:ext>
            </a:extLst>
          </p:cNvPr>
          <p:cNvGrpSpPr/>
          <p:nvPr/>
        </p:nvGrpSpPr>
        <p:grpSpPr>
          <a:xfrm>
            <a:off x="611560" y="4139788"/>
            <a:ext cx="7929760" cy="1593468"/>
            <a:chOff x="611560" y="4067780"/>
            <a:chExt cx="7929760" cy="15934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C33A384E-8C45-40E7-8AA5-2837985EEE11}"/>
                </a:ext>
              </a:extLst>
            </p:cNvPr>
            <p:cNvGrpSpPr/>
            <p:nvPr/>
          </p:nvGrpSpPr>
          <p:grpSpPr>
            <a:xfrm>
              <a:off x="611560" y="4067780"/>
              <a:ext cx="7929760" cy="1593468"/>
              <a:chOff x="611560" y="3990705"/>
              <a:chExt cx="7929760" cy="159346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A7E773F-87AD-4886-90FF-B8B7902D6874}"/>
                  </a:ext>
                </a:extLst>
              </p:cNvPr>
              <p:cNvSpPr txBox="1"/>
              <p:nvPr/>
            </p:nvSpPr>
            <p:spPr>
              <a:xfrm>
                <a:off x="611560" y="3990705"/>
                <a:ext cx="205222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개발 목표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2EA842B2-5583-4BCF-8743-6EC3784E8E3B}"/>
                  </a:ext>
                </a:extLst>
              </p:cNvPr>
              <p:cNvSpPr txBox="1"/>
              <p:nvPr/>
            </p:nvSpPr>
            <p:spPr>
              <a:xfrm>
                <a:off x="620438" y="4383844"/>
                <a:ext cx="7920882" cy="1200329"/>
              </a:xfrm>
              <a:prstGeom prst="rect">
                <a:avLst/>
              </a:prstGeom>
              <a:noFill/>
              <a:ln w="19050">
                <a:solidFill>
                  <a:srgbClr val="366FB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직관적이고 단순한 </a:t>
                </a:r>
                <a:r>
                  <a:rPr lang="en-US" altLang="ko-KR" dirty="0"/>
                  <a:t>UI </a:t>
                </a:r>
                <a:r>
                  <a:rPr lang="ko-KR" altLang="en-US" dirty="0"/>
                  <a:t>디자인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안정적이고 확장성이 좋은 프로그램 구조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752A6901-E656-4223-9C1E-AFD513AF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54" y="4105721"/>
              <a:ext cx="271304" cy="27469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B415A6EE-2A3E-412B-972F-3C6646672A5B}"/>
              </a:ext>
            </a:extLst>
          </p:cNvPr>
          <p:cNvGrpSpPr/>
          <p:nvPr/>
        </p:nvGrpSpPr>
        <p:grpSpPr>
          <a:xfrm>
            <a:off x="611559" y="1628800"/>
            <a:ext cx="7929760" cy="1846660"/>
            <a:chOff x="611559" y="1628800"/>
            <a:chExt cx="792976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FD9B12B6-41AF-488B-B925-51C2DC3D3B33}"/>
                </a:ext>
              </a:extLst>
            </p:cNvPr>
            <p:cNvSpPr txBox="1"/>
            <p:nvPr/>
          </p:nvSpPr>
          <p:spPr>
            <a:xfrm>
              <a:off x="611559" y="1628800"/>
              <a:ext cx="205222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/>
                <a:t>    개발 목적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E014EC2-DC7C-40F0-9B59-8F97D423BAE4}"/>
                </a:ext>
              </a:extLst>
            </p:cNvPr>
            <p:cNvSpPr txBox="1"/>
            <p:nvPr/>
          </p:nvSpPr>
          <p:spPr>
            <a:xfrm>
              <a:off x="620437" y="1998132"/>
              <a:ext cx="7920882" cy="1477328"/>
            </a:xfrm>
            <a:prstGeom prst="rect">
              <a:avLst/>
            </a:prstGeom>
            <a:noFill/>
            <a:ln w="19050">
              <a:solidFill>
                <a:srgbClr val="366FB5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r>
                <a:rPr lang="ko-KR" altLang="en-US" dirty="0"/>
                <a:t>직관적인 </a:t>
              </a:r>
              <a:r>
                <a:rPr lang="en-US" altLang="ko-KR" dirty="0"/>
                <a:t>UI</a:t>
              </a:r>
              <a:r>
                <a:rPr lang="ko-KR" altLang="en-US" dirty="0"/>
                <a:t>와 </a:t>
              </a:r>
              <a:r>
                <a:rPr lang="en-US" altLang="ko-KR" dirty="0"/>
                <a:t>DB</a:t>
              </a:r>
              <a:r>
                <a:rPr lang="ko-KR" altLang="en-US" dirty="0"/>
                <a:t>를 통해 기존의 눈으로 재고량을 확인하던 방법을 대체하여 관리자로 하여금 효율적이고 능률적인 재고관리를 가능하게 하는 수단을 제공하는 데 있다</a:t>
              </a:r>
              <a:r>
                <a:rPr lang="en-US" altLang="ko-KR" dirty="0"/>
                <a:t>. </a:t>
              </a:r>
            </a:p>
            <a:p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A147F79F-C6E8-4184-BCC6-50A30C8F92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9" y="1675059"/>
            <a:ext cx="237468" cy="30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F:\ppticon\주문등록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88297"/>
            <a:ext cx="7488832" cy="29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5477543" y="4403393"/>
            <a:ext cx="2334817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상태를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“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처리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상태로 변경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477543" y="4460543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484612" y="4034207"/>
            <a:ext cx="973988" cy="32216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31931" y="4010621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819969" y="4371869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</a:rPr>
              <a:t>출고 </a:t>
            </a:r>
            <a:r>
              <a:rPr lang="ko-KR" altLang="en-US" sz="1400" dirty="0" err="1" smtClean="0">
                <a:solidFill>
                  <a:srgbClr val="C00000"/>
                </a:solidFill>
                <a:latin typeface="+mn-ea"/>
              </a:rPr>
              <a:t>쿼리문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819969" y="4371869"/>
            <a:ext cx="295653" cy="369332"/>
            <a:chOff x="6940643" y="2164209"/>
            <a:chExt cx="295653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7308304" y="1916832"/>
            <a:ext cx="504056" cy="1296143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7376501" y="2843643"/>
            <a:ext cx="295653" cy="369332"/>
            <a:chOff x="6940643" y="2164209"/>
            <a:chExt cx="295653" cy="3693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pic>
        <p:nvPicPr>
          <p:cNvPr id="1027" name="Picture 3" descr="F:\ppticon\출고처리쿼리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24916"/>
            <a:ext cx="4509194" cy="7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ppticon\출고처리상태변경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15" y="4839153"/>
            <a:ext cx="3940547" cy="78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6500935" y="2569211"/>
            <a:ext cx="2062066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주문 테이블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6500935" y="3036191"/>
            <a:ext cx="2062066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           버튼 클릭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 상태가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‘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처리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’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상태로 바뀌며 해당 주문건은 더 이상 출고처리 할 수 없다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6506691" y="4728012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상품 테이블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6506691" y="5201260"/>
            <a:ext cx="2046785" cy="97049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출고 후 수량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173" name="Picture 5" descr="F:\ppticon\출고후상품수량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53" y="4714081"/>
            <a:ext cx="5857987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ppticon\주문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5" y="2552700"/>
            <a:ext cx="580334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:\ppticon\상품수량변경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5" y="1267222"/>
            <a:ext cx="58421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6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0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6.6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주문관리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69" y="463424"/>
            <a:ext cx="505687" cy="72008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500935" y="2607311"/>
            <a:ext cx="295653" cy="369332"/>
            <a:chOff x="6940643" y="2164209"/>
            <a:chExt cx="295653" cy="36933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621558" y="1267299"/>
            <a:ext cx="591975" cy="1009573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940152" y="2273236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6500934" y="1340768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 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상품 테이블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500934" y="1405572"/>
            <a:ext cx="295653" cy="369332"/>
            <a:chOff x="6940643" y="2164209"/>
            <a:chExt cx="295653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6516216" y="1811186"/>
            <a:ext cx="2046785" cy="58382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출고 전 수량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332844" y="3939987"/>
            <a:ext cx="864096" cy="46340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449757" y="3987024"/>
            <a:ext cx="295653" cy="369332"/>
            <a:chOff x="6940643" y="2164209"/>
            <a:chExt cx="295653" cy="3693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2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32150" y="1746150"/>
            <a:ext cx="5681383" cy="27874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F:\ppticon\출고처리버튼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28460"/>
            <a:ext cx="10287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5593773" y="4941169"/>
            <a:ext cx="610235" cy="792088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448494" y="5439069"/>
            <a:ext cx="5748446" cy="27874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6513129" y="4781908"/>
            <a:ext cx="295653" cy="369332"/>
            <a:chOff x="6940643" y="2164209"/>
            <a:chExt cx="295653" cy="3693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3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5932531" y="5717809"/>
            <a:ext cx="295653" cy="369332"/>
            <a:chOff x="6940643" y="2164209"/>
            <a:chExt cx="295653" cy="3693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0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F:\ppticon\선형그래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85" y="3596270"/>
            <a:ext cx="3024169" cy="26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F:\ppticon\총주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3505"/>
            <a:ext cx="7920880" cy="23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7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97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통계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7.1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월별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주문건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통계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32B8A57-A9CA-4541-B14E-F11CF8AD8E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85" y="463424"/>
            <a:ext cx="505687" cy="72008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C505E02-C82A-46CC-9C82-FB02F79F59D5}"/>
              </a:ext>
            </a:extLst>
          </p:cNvPr>
          <p:cNvSpPr/>
          <p:nvPr/>
        </p:nvSpPr>
        <p:spPr>
          <a:xfrm>
            <a:off x="746051" y="1127014"/>
            <a:ext cx="973988" cy="32216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1424386" y="1079843"/>
            <a:ext cx="295653" cy="369332"/>
            <a:chOff x="6940643" y="2164209"/>
            <a:chExt cx="295653" cy="36933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110BA37-924E-41EA-A960-C8EC08A7D9B1}"/>
              </a:ext>
            </a:extLst>
          </p:cNvPr>
          <p:cNvSpPr/>
          <p:nvPr/>
        </p:nvSpPr>
        <p:spPr>
          <a:xfrm>
            <a:off x="251520" y="3904889"/>
            <a:ext cx="2046785" cy="472752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C923AA43-8FDE-4B51-B9EA-17FFB71B4AC8}"/>
              </a:ext>
            </a:extLst>
          </p:cNvPr>
          <p:cNvGrpSpPr/>
          <p:nvPr/>
        </p:nvGrpSpPr>
        <p:grpSpPr>
          <a:xfrm>
            <a:off x="251520" y="3904889"/>
            <a:ext cx="295653" cy="369332"/>
            <a:chOff x="6940643" y="2164209"/>
            <a:chExt cx="295653" cy="3693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77B4D817-95B0-4519-B331-F3901A966810}"/>
                </a:ext>
              </a:extLst>
            </p:cNvPr>
            <p:cNvSpPr/>
            <p:nvPr/>
          </p:nvSpPr>
          <p:spPr>
            <a:xfrm>
              <a:off x="6948264" y="2204864"/>
              <a:ext cx="288032" cy="28802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E3504DD-4583-469F-9C89-D350EB8A49BD}"/>
                </a:ext>
              </a:extLst>
            </p:cNvPr>
            <p:cNvSpPr txBox="1"/>
            <p:nvPr/>
          </p:nvSpPr>
          <p:spPr>
            <a:xfrm>
              <a:off x="6940643" y="2164209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99694"/>
                  </a:solidFill>
                </a:rPr>
                <a:t>1</a:t>
              </a:r>
              <a:endParaRPr lang="ko-KR" altLang="en-US" dirty="0">
                <a:solidFill>
                  <a:srgbClr val="D99694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A6D8DF8-CFDD-421D-87B6-54A3C98A1BB5}"/>
              </a:ext>
            </a:extLst>
          </p:cNvPr>
          <p:cNvSpPr/>
          <p:nvPr/>
        </p:nvSpPr>
        <p:spPr>
          <a:xfrm>
            <a:off x="251520" y="4371869"/>
            <a:ext cx="2046785" cy="1489995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차트버튼 클릭 시 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월별 </a:t>
            </a:r>
            <a:r>
              <a:rPr lang="ko-KR" altLang="en-US" sz="1400" dirty="0" err="1">
                <a:solidFill>
                  <a:schemeClr val="accent6"/>
                </a:solidFill>
                <a:latin typeface="+mn-ea"/>
              </a:rPr>
              <a:t>주문건</a:t>
            </a:r>
            <a:r>
              <a:rPr lang="ko-KR" altLang="en-US" sz="1400" dirty="0">
                <a:solidFill>
                  <a:schemeClr val="accent6"/>
                </a:solidFill>
                <a:latin typeface="+mn-ea"/>
              </a:rPr>
              <a:t> 통계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확인 가능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62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581865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2886035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9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1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597" y="548680"/>
            <a:ext cx="226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 </a:t>
            </a:r>
            <a:r>
              <a:rPr lang="en-US" altLang="ko-KR" sz="1400" dirty="0">
                <a:solidFill>
                  <a:schemeClr val="accent6"/>
                </a:solidFill>
              </a:rPr>
              <a:t>1-2 </a:t>
            </a:r>
            <a:r>
              <a:rPr lang="ko-KR" altLang="en-US" sz="1400" dirty="0">
                <a:solidFill>
                  <a:schemeClr val="accent6"/>
                </a:solidFill>
              </a:rPr>
              <a:t>요구사항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A805AD-6AA1-4876-B982-45882C6A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3862"/>
            <a:ext cx="747366" cy="6958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A72F26B-D83E-41D2-A759-BE48F2E8A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4" y="3965000"/>
            <a:ext cx="595852" cy="4991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080001A-7FBC-4CCA-9CF5-218A3C0523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8" y="2775615"/>
            <a:ext cx="667860" cy="5807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56B8AA7-7ECC-444F-87A0-63557A0F26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0" y="5206613"/>
            <a:ext cx="627902" cy="5782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8DED29-AA93-4FAB-803D-DD045765D866}"/>
              </a:ext>
            </a:extLst>
          </p:cNvPr>
          <p:cNvSpPr txBox="1"/>
          <p:nvPr/>
        </p:nvSpPr>
        <p:spPr>
          <a:xfrm>
            <a:off x="1475656" y="4992712"/>
            <a:ext cx="6927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관리자는 주문을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삭제할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주문 수량에 대한 출고가 가능하다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출고한 주문 건은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추가 출고가 불가능하다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32AEF40-D6F5-4A4E-AD37-8452F324BB8E}"/>
              </a:ext>
            </a:extLst>
          </p:cNvPr>
          <p:cNvSpPr txBox="1"/>
          <p:nvPr/>
        </p:nvSpPr>
        <p:spPr>
          <a:xfrm>
            <a:off x="1475656" y="3798193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관리자는 가맹점을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삭제할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가맹점은 직영점과 가맹점으로 구분할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C98400D-835E-4B82-BDA4-2AB02FA8939D}"/>
              </a:ext>
            </a:extLst>
          </p:cNvPr>
          <p:cNvSpPr txBox="1"/>
          <p:nvPr/>
        </p:nvSpPr>
        <p:spPr>
          <a:xfrm>
            <a:off x="1475656" y="261556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관리자는 상품을 등록</a:t>
            </a:r>
            <a:r>
              <a:rPr lang="en-US" altLang="ko-KR" sz="2400" dirty="0"/>
              <a:t>, </a:t>
            </a:r>
            <a:r>
              <a:rPr lang="ko-KR" altLang="en-US" sz="2400" dirty="0"/>
              <a:t>삭제</a:t>
            </a:r>
            <a:r>
              <a:rPr lang="en-US" altLang="ko-KR" sz="2400" dirty="0"/>
              <a:t>, </a:t>
            </a:r>
            <a:r>
              <a:rPr lang="ko-KR" altLang="en-US" sz="2400" dirty="0"/>
              <a:t>수정할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해당 상품의 수량만 입고할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7CCC41CE-3CB4-4ECB-8115-CE5112E1912A}"/>
              </a:ext>
            </a:extLst>
          </p:cNvPr>
          <p:cNvCxnSpPr/>
          <p:nvPr/>
        </p:nvCxnSpPr>
        <p:spPr>
          <a:xfrm>
            <a:off x="1511660" y="6211416"/>
            <a:ext cx="66247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82E16A3F-4840-4595-9959-289E82F3CC58}"/>
              </a:ext>
            </a:extLst>
          </p:cNvPr>
          <p:cNvCxnSpPr/>
          <p:nvPr/>
        </p:nvCxnSpPr>
        <p:spPr>
          <a:xfrm>
            <a:off x="1511660" y="4719340"/>
            <a:ext cx="66247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0EB93100-5907-4F0F-AE83-664B897B3BCE}"/>
              </a:ext>
            </a:extLst>
          </p:cNvPr>
          <p:cNvCxnSpPr/>
          <p:nvPr/>
        </p:nvCxnSpPr>
        <p:spPr>
          <a:xfrm>
            <a:off x="1511660" y="3536709"/>
            <a:ext cx="66247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C98400D-835E-4B82-BDA4-2AB02FA8939D}"/>
              </a:ext>
            </a:extLst>
          </p:cNvPr>
          <p:cNvSpPr txBox="1"/>
          <p:nvPr/>
        </p:nvSpPr>
        <p:spPr>
          <a:xfrm>
            <a:off x="1474201" y="200265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프로그램은 복잡하지 않고 단순해야 한다</a:t>
            </a:r>
            <a:endParaRPr lang="ko-KR" altLang="en-US" sz="2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EB93100-5907-4F0F-AE83-664B897B3BCE}"/>
              </a:ext>
            </a:extLst>
          </p:cNvPr>
          <p:cNvCxnSpPr/>
          <p:nvPr/>
        </p:nvCxnSpPr>
        <p:spPr>
          <a:xfrm>
            <a:off x="1510205" y="2492896"/>
            <a:ext cx="66247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:\ppticon\사람모양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4" y="1974081"/>
            <a:ext cx="531164" cy="6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2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597" y="548680"/>
            <a:ext cx="11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개발일정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597" y="866446"/>
            <a:ext cx="2052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2-1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세부일정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2050" name="Picture 2" descr="C:\Users\alfo8-14\Desktop\ppticon\달력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0018"/>
            <a:ext cx="759701" cy="7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05087"/>
              </p:ext>
            </p:extLst>
          </p:nvPr>
        </p:nvGraphicFramePr>
        <p:xfrm>
          <a:off x="457200" y="1397001"/>
          <a:ext cx="8229599" cy="2320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50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12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4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  <a:ea typeface="한컴 윤고딕 250"/>
                        </a:rPr>
                        <a:t>컨텐츠 선정</a:t>
                      </a:r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ko-KR" altLang="en-US" sz="1200" dirty="0">
                          <a:latin typeface="Arial Black" panose="020B0A04020102020204" pitchFamily="34" charset="0"/>
                          <a:ea typeface="한컴 윤고딕 250"/>
                        </a:rPr>
                        <a:t>현장조사</a:t>
                      </a:r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사용자인터뷰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요구사항 작성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관련자료 수집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en-US" altLang="ko-KR" sz="11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en-US" altLang="ko-KR" sz="14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  <a:ea typeface="한컴 윤고딕 25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00" baseline="0" dirty="0">
                          <a:latin typeface="Arial Black" panose="020B0A04020102020204" pitchFamily="34" charset="0"/>
                          <a:ea typeface="한컴 윤고딕 250"/>
                        </a:rPr>
                        <a:t>요구사항분석</a:t>
                      </a:r>
                      <a:endParaRPr lang="en-US" altLang="ko-KR" sz="12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en-US" altLang="ko-KR" sz="12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spc="-100" baseline="0" dirty="0">
                          <a:latin typeface="+mn-lt"/>
                          <a:ea typeface="한컴 윤고딕 250"/>
                        </a:rPr>
                        <a:t>UI</a:t>
                      </a:r>
                      <a:r>
                        <a:rPr lang="ko-KR" altLang="en-US" sz="1200" spc="-100" baseline="0" dirty="0">
                          <a:latin typeface="Arial Black" panose="020B0A04020102020204" pitchFamily="34" charset="0"/>
                          <a:ea typeface="한컴 윤고딕 250"/>
                        </a:rPr>
                        <a:t>구조설계</a:t>
                      </a:r>
                      <a:endParaRPr lang="en-US" altLang="ko-KR" sz="12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spc="-100" baseline="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spc="-100" baseline="0" dirty="0">
                          <a:latin typeface="Arial Black" panose="020B0A04020102020204" pitchFamily="34" charset="0"/>
                          <a:ea typeface="한컴 윤고딕 250"/>
                        </a:rPr>
                        <a:t>내부 로직</a:t>
                      </a:r>
                      <a:endParaRPr lang="en-US" altLang="ko-KR" sz="10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spc="-200" baseline="0" dirty="0">
                          <a:latin typeface="Arial Black" panose="020B0A04020102020204" pitchFamily="34" charset="0"/>
                          <a:ea typeface="한컴 윤고딕 250"/>
                        </a:rPr>
                        <a:t>-  </a:t>
                      </a:r>
                      <a:r>
                        <a:rPr lang="ko-KR" altLang="en-US" sz="1000" spc="-200" baseline="0" dirty="0">
                          <a:latin typeface="Arial Black" panose="020B0A04020102020204" pitchFamily="34" charset="0"/>
                          <a:ea typeface="한컴 윤고딕 250"/>
                        </a:rPr>
                        <a:t>기능요구사항 분석</a:t>
                      </a:r>
                      <a:endParaRPr lang="en-US" altLang="ko-KR" sz="1000" spc="-2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en-US" altLang="ko-KR" sz="12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endParaRPr lang="ko-KR" altLang="en-US" sz="12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spc="-100" baseline="0" dirty="0">
                        <a:latin typeface="Arial Black" panose="020B0A04020102020204" pitchFamily="34" charset="0"/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ea typeface="한컴 윤고딕 250"/>
                        </a:rPr>
                        <a:t>UI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  <a:ea typeface="한컴 윤고딕 250"/>
                        </a:rPr>
                        <a:t>화면설계</a:t>
                      </a:r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로그인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관리자등록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메인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  <a:ea typeface="한컴 윤고딕 250"/>
                        </a:rPr>
                        <a:t> </a:t>
                      </a:r>
                      <a:endParaRPr lang="ko-KR" altLang="en-US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ea typeface="한컴 윤고딕 250"/>
                        </a:rPr>
                        <a:t>UI</a:t>
                      </a:r>
                      <a:r>
                        <a:rPr lang="ko-KR" altLang="en-US" sz="1200" dirty="0">
                          <a:latin typeface="+mn-lt"/>
                          <a:ea typeface="한컴 윤고딕 250"/>
                        </a:rPr>
                        <a:t>화면설계</a:t>
                      </a:r>
                      <a:endParaRPr lang="en-US" altLang="ko-KR" sz="1200" dirty="0">
                        <a:latin typeface="+mn-lt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lt"/>
                          <a:ea typeface="한컴 윤고딕 250"/>
                        </a:rPr>
                        <a:t> -</a:t>
                      </a:r>
                      <a:r>
                        <a:rPr lang="ko-KR" altLang="en-US" sz="1000" dirty="0">
                          <a:latin typeface="+mn-lt"/>
                          <a:ea typeface="한컴 윤고딕 250"/>
                        </a:rPr>
                        <a:t> 상품관리</a:t>
                      </a:r>
                      <a:endParaRPr lang="en-US" altLang="ko-KR" sz="1000" dirty="0">
                        <a:latin typeface="+mn-lt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lt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+mn-lt"/>
                          <a:ea typeface="한컴 윤고딕 250"/>
                        </a:rPr>
                        <a:t>주문관리</a:t>
                      </a:r>
                      <a:endParaRPr lang="en-US" altLang="ko-KR" sz="1000" dirty="0">
                        <a:latin typeface="+mn-lt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+mn-lt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+mn-lt"/>
                          <a:ea typeface="한컴 윤고딕 250"/>
                        </a:rPr>
                        <a:t>가맹점관리</a:t>
                      </a:r>
                      <a:endParaRPr lang="en-US" altLang="ko-KR" sz="1000" dirty="0">
                        <a:latin typeface="+mn-lt"/>
                        <a:ea typeface="한컴 윤고딕 250"/>
                      </a:endParaRPr>
                    </a:p>
                    <a:p>
                      <a:pPr latinLnBrk="1"/>
                      <a:endParaRPr lang="en-US" altLang="ko-KR" sz="1200" dirty="0">
                        <a:latin typeface="+mn-lt"/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ea typeface="한컴 윤고딕 250"/>
                        </a:rPr>
                        <a:t>UI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  <a:ea typeface="한컴 윤고딕 25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  <a:ea typeface="한컴 윤고딕 250"/>
                        </a:rPr>
                        <a:t>구현</a:t>
                      </a:r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로그인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관리자등록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메인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  <a:ea typeface="한컴 윤고딕 250"/>
                        </a:rPr>
                        <a:t>UI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  <a:ea typeface="한컴 윤고딕 250"/>
                        </a:rPr>
                        <a:t> 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  <a:ea typeface="한컴 윤고딕 250"/>
                        </a:rPr>
                        <a:t>구현</a:t>
                      </a:r>
                      <a:endParaRPr lang="en-US" altLang="ko-KR" sz="12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상품관리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주문관리</a:t>
                      </a:r>
                      <a:endParaRPr lang="en-US" altLang="ko-KR" sz="1000" dirty="0">
                        <a:latin typeface="Arial Black" panose="020B0A04020102020204" pitchFamily="34" charset="0"/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atin typeface="Arial Black" panose="020B0A04020102020204" pitchFamily="34" charset="0"/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latin typeface="Arial Black" panose="020B0A04020102020204" pitchFamily="34" charset="0"/>
                          <a:ea typeface="한컴 윤고딕 250"/>
                        </a:rPr>
                        <a:t>가맹점관리</a:t>
                      </a:r>
                    </a:p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  <a:ea typeface="한컴 윤고딕 25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54951"/>
              </p:ext>
            </p:extLst>
          </p:nvPr>
        </p:nvGraphicFramePr>
        <p:xfrm>
          <a:off x="457200" y="3719000"/>
          <a:ext cx="8229599" cy="2271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14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19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9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관리자등록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Login</a:t>
                      </a:r>
                    </a:p>
                    <a:p>
                      <a:pPr latinLnBrk="1"/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endParaRPr lang="ko-KR" altLang="en-US" sz="1200" dirty="0">
                        <a:ea typeface="한컴 윤고딕 25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상품등록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상품수정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상품삭제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상품입고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가맹점등록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가맹점수정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가맹점삭제</a:t>
                      </a:r>
                    </a:p>
                    <a:p>
                      <a:pPr latinLnBrk="1"/>
                      <a:endParaRPr lang="ko-KR" altLang="en-US" sz="10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주문등록</a:t>
                      </a:r>
                    </a:p>
                    <a:p>
                      <a:endParaRPr lang="ko-KR" altLang="en-US" sz="12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주문등록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주문삭제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C6575B-258B-4864-A8DF-31FDA1B97307}"/>
              </a:ext>
            </a:extLst>
          </p:cNvPr>
          <p:cNvSpPr txBox="1"/>
          <p:nvPr/>
        </p:nvSpPr>
        <p:spPr>
          <a:xfrm>
            <a:off x="2771800" y="175407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/>
              <a:t>Use Case Diagram</a:t>
            </a:r>
            <a:endParaRPr lang="ko-KR" altLang="en-US" sz="1200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9DB6F3-7FF9-401F-805B-4C45DD3BD80D}"/>
              </a:ext>
            </a:extLst>
          </p:cNvPr>
          <p:cNvSpPr txBox="1"/>
          <p:nvPr/>
        </p:nvSpPr>
        <p:spPr>
          <a:xfrm>
            <a:off x="2771800" y="2039837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/>
              <a:t>개체 관계도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5964C7F-9CFB-4C38-892D-9142F3BFC359}"/>
              </a:ext>
            </a:extLst>
          </p:cNvPr>
          <p:cNvSpPr txBox="1"/>
          <p:nvPr/>
        </p:nvSpPr>
        <p:spPr>
          <a:xfrm>
            <a:off x="2771800" y="262000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/>
              <a:t>테이블명세서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89325CD-1774-4868-BB23-5F8DABA2BBE7}"/>
              </a:ext>
            </a:extLst>
          </p:cNvPr>
          <p:cNvSpPr txBox="1"/>
          <p:nvPr/>
        </p:nvSpPr>
        <p:spPr>
          <a:xfrm>
            <a:off x="5148064" y="255722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MVC</a:t>
            </a:r>
            <a:r>
              <a:rPr lang="ko-KR" altLang="en-US" sz="1200" spc="-100" dirty="0"/>
              <a:t>설계</a:t>
            </a:r>
            <a:r>
              <a:rPr lang="en-US" altLang="ko-KR" sz="1200" spc="-100" dirty="0"/>
              <a:t>,</a:t>
            </a:r>
            <a:r>
              <a:rPr lang="ko-KR" altLang="en-US" sz="1200" spc="-100" dirty="0"/>
              <a:t>구축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52351B89-99A4-4B82-8FBE-9ACCB259EBC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74957" y="3429000"/>
            <a:ext cx="26412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A2224FE-1251-4C74-9D92-6F3DE5B92B6A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92241" y="3429000"/>
            <a:ext cx="263087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FE7041A-4DCA-478A-A8F2-799263FFCAC5}"/>
              </a:ext>
            </a:extLst>
          </p:cNvPr>
          <p:cNvSpPr txBox="1"/>
          <p:nvPr/>
        </p:nvSpPr>
        <p:spPr>
          <a:xfrm>
            <a:off x="3116177" y="329050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기 획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EAE83674-724F-426A-82D5-AF6850EF88A1}"/>
              </a:ext>
            </a:extLst>
          </p:cNvPr>
          <p:cNvCxnSpPr>
            <a:cxnSpLocks/>
          </p:cNvCxnSpPr>
          <p:nvPr/>
        </p:nvCxnSpPr>
        <p:spPr>
          <a:xfrm flipH="1">
            <a:off x="6300192" y="3567499"/>
            <a:ext cx="2386607" cy="551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53F5DD6B-9173-4291-93F1-31D644FED77C}"/>
              </a:ext>
            </a:extLst>
          </p:cNvPr>
          <p:cNvCxnSpPr>
            <a:cxnSpLocks/>
          </p:cNvCxnSpPr>
          <p:nvPr/>
        </p:nvCxnSpPr>
        <p:spPr>
          <a:xfrm>
            <a:off x="5004048" y="5805264"/>
            <a:ext cx="368275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BA0FD5DD-8629-418C-BD44-03073AA380EC}"/>
              </a:ext>
            </a:extLst>
          </p:cNvPr>
          <p:cNvCxnSpPr>
            <a:cxnSpLocks/>
          </p:cNvCxnSpPr>
          <p:nvPr/>
        </p:nvCxnSpPr>
        <p:spPr>
          <a:xfrm>
            <a:off x="457200" y="5805264"/>
            <a:ext cx="3610744" cy="0"/>
          </a:xfrm>
          <a:prstGeom prst="line">
            <a:avLst/>
          </a:prstGeom>
          <a:ln w="222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xmlns="" id="{BCD9A9D7-CC7D-45A3-9AEC-8A14D08DAA1A}"/>
              </a:ext>
            </a:extLst>
          </p:cNvPr>
          <p:cNvSpPr txBox="1"/>
          <p:nvPr/>
        </p:nvSpPr>
        <p:spPr>
          <a:xfrm>
            <a:off x="4300740" y="566026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/>
                </a:solidFill>
              </a:rPr>
              <a:t>구 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BE95543-C1AF-420B-81E8-2C4181A9C453}"/>
              </a:ext>
            </a:extLst>
          </p:cNvPr>
          <p:cNvSpPr txBox="1"/>
          <p:nvPr/>
        </p:nvSpPr>
        <p:spPr>
          <a:xfrm>
            <a:off x="2771800" y="2325598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-100" dirty="0" err="1"/>
              <a:t>ERWin</a:t>
            </a:r>
            <a:r>
              <a:rPr lang="en-US" altLang="ko-KR" sz="1200" spc="-100" dirty="0"/>
              <a:t> </a:t>
            </a:r>
            <a:endParaRPr lang="ko-KR" altLang="en-US" sz="1200" spc="-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6C26DA-15C2-4340-A286-CC7C35D05544}"/>
              </a:ext>
            </a:extLst>
          </p:cNvPr>
          <p:cNvSpPr txBox="1"/>
          <p:nvPr/>
        </p:nvSpPr>
        <p:spPr>
          <a:xfrm>
            <a:off x="3095369" y="2920167"/>
            <a:ext cx="67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/>
              <a:t>작성</a:t>
            </a:r>
            <a:r>
              <a:rPr lang="en-US" altLang="ko-KR" sz="1200" spc="-100" dirty="0"/>
              <a:t> </a:t>
            </a:r>
            <a:endParaRPr lang="ko-KR" altLang="en-US" sz="1200" spc="-100" dirty="0"/>
          </a:p>
        </p:txBody>
      </p:sp>
    </p:spTree>
    <p:extLst>
      <p:ext uri="{BB962C8B-B14F-4D97-AF65-F5344CB8AC3E}">
        <p14:creationId xmlns:p14="http://schemas.microsoft.com/office/powerpoint/2010/main" val="69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A7EDCCC-BD75-4D44-BC82-D0B4CA849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27163"/>
              </p:ext>
            </p:extLst>
          </p:nvPr>
        </p:nvGraphicFramePr>
        <p:xfrm>
          <a:off x="457200" y="1484784"/>
          <a:ext cx="8229599" cy="432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789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21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22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/ 23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11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</a:t>
                      </a:r>
                      <a:r>
                        <a:rPr lang="ko-KR" altLang="en-US" sz="1000" dirty="0">
                          <a:ea typeface="한컴 윤고딕 250"/>
                        </a:rPr>
                        <a:t>출고</a:t>
                      </a:r>
                    </a:p>
                    <a:p>
                      <a:pPr latinLnBrk="1"/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endParaRPr lang="ko-KR" altLang="en-US" sz="1200" dirty="0">
                        <a:ea typeface="한컴 윤고딕 25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</a:t>
                      </a:r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ko-KR" altLang="en-US" sz="10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출고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endParaRPr lang="en-US" altLang="ko-KR" sz="10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기능 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Excel</a:t>
                      </a:r>
                      <a:r>
                        <a:rPr lang="ko-KR" altLang="en-US" sz="1000" dirty="0">
                          <a:ea typeface="한컴 윤고딕 250"/>
                        </a:rPr>
                        <a:t>파일생성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PDF</a:t>
                      </a:r>
                      <a:r>
                        <a:rPr lang="ko-KR" altLang="en-US" sz="1000" dirty="0">
                          <a:ea typeface="한컴 윤고딕 250"/>
                        </a:rPr>
                        <a:t>파일생성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ko-KR" altLang="en-US" sz="1200" dirty="0">
                          <a:ea typeface="한컴 윤고딕 250"/>
                        </a:rPr>
                        <a:t>기타기능구현</a:t>
                      </a:r>
                      <a:endParaRPr lang="en-US" altLang="ko-KR" sz="12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 </a:t>
                      </a:r>
                      <a:r>
                        <a:rPr lang="en-US" altLang="ko-KR" sz="1000" dirty="0">
                          <a:ea typeface="한컴 윤고딕 250"/>
                        </a:rPr>
                        <a:t>- </a:t>
                      </a:r>
                      <a:r>
                        <a:rPr lang="ko-KR" altLang="en-US" sz="1000" dirty="0">
                          <a:ea typeface="한컴 윤고딕 250"/>
                        </a:rPr>
                        <a:t>버튼상태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 err="1">
                          <a:ea typeface="한컴 윤고딕 250"/>
                        </a:rPr>
                        <a:t>리스너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형식화클래스</a:t>
                      </a:r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r>
                        <a:rPr lang="en-US" altLang="ko-KR" sz="1000" dirty="0">
                          <a:ea typeface="한컴 윤고딕 250"/>
                        </a:rPr>
                        <a:t> - </a:t>
                      </a:r>
                      <a:r>
                        <a:rPr lang="ko-KR" altLang="en-US" sz="1000" dirty="0">
                          <a:ea typeface="한컴 윤고딕 250"/>
                        </a:rPr>
                        <a:t>버튼이벤트</a:t>
                      </a:r>
                    </a:p>
                    <a:p>
                      <a:pPr latinLnBrk="1"/>
                      <a:endParaRPr lang="en-US" altLang="ko-KR" sz="1000" dirty="0">
                        <a:ea typeface="한컴 윤고딕 250"/>
                      </a:endParaRPr>
                    </a:p>
                    <a:p>
                      <a:pPr latinLnBrk="1"/>
                      <a:endParaRPr lang="ko-KR" altLang="en-US" sz="10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한컴 윤고딕 250"/>
                        </a:rPr>
                        <a:t>Ppt</a:t>
                      </a:r>
                      <a:r>
                        <a:rPr lang="ko-KR" altLang="en-US" sz="1200" dirty="0">
                          <a:ea typeface="한컴 윤고딕 250"/>
                        </a:rPr>
                        <a:t> 작성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한컴 윤고딕 25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ea typeface="한컴 윤고딕 25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CE405081-D66F-4849-8991-F6E251603B3B}"/>
              </a:ext>
            </a:extLst>
          </p:cNvPr>
          <p:cNvCxnSpPr>
            <a:cxnSpLocks/>
          </p:cNvCxnSpPr>
          <p:nvPr/>
        </p:nvCxnSpPr>
        <p:spPr>
          <a:xfrm>
            <a:off x="2627784" y="5151676"/>
            <a:ext cx="136815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8F775A5-D6B5-455B-96FB-B938CE54FEB3}"/>
              </a:ext>
            </a:extLst>
          </p:cNvPr>
          <p:cNvCxnSpPr>
            <a:cxnSpLocks/>
          </p:cNvCxnSpPr>
          <p:nvPr/>
        </p:nvCxnSpPr>
        <p:spPr>
          <a:xfrm flipH="1">
            <a:off x="457200" y="5151676"/>
            <a:ext cx="148650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D26460-7A4E-4BBA-9CF1-33AD55638B67}"/>
              </a:ext>
            </a:extLst>
          </p:cNvPr>
          <p:cNvSpPr txBox="1"/>
          <p:nvPr/>
        </p:nvSpPr>
        <p:spPr>
          <a:xfrm>
            <a:off x="1978479" y="501317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/>
                </a:solidFill>
              </a:rPr>
              <a:t>구 현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2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48680"/>
            <a:ext cx="11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 개발일정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22" name="Picture 2" descr="C:\Users\alfo8-14\Desktop\ppticon\달력아이콘.png">
            <a:extLst>
              <a:ext uri="{FF2B5EF4-FFF2-40B4-BE49-F238E27FC236}">
                <a16:creationId xmlns:a16="http://schemas.microsoft.com/office/drawing/2014/main" xmlns="" id="{A595F7E2-8F81-425C-9602-158977BA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0018"/>
            <a:ext cx="759701" cy="7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515F07-E179-45E6-9705-2A9D402E0E56}"/>
              </a:ext>
            </a:extLst>
          </p:cNvPr>
          <p:cNvSpPr txBox="1"/>
          <p:nvPr/>
        </p:nvSpPr>
        <p:spPr>
          <a:xfrm>
            <a:off x="935597" y="866446"/>
            <a:ext cx="2052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2-1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세부일정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3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1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50" pitchFamily="18" charset="-127"/>
                <a:ea typeface="한컴 윤고딕 250" pitchFamily="18" charset="-127"/>
              </a:rPr>
              <a:t> 개발환경</a:t>
            </a:r>
            <a:endParaRPr lang="en-US" altLang="ko-KR" dirty="0">
              <a:latin typeface="한컴 윤고딕 250" pitchFamily="18" charset="-127"/>
              <a:ea typeface="한컴 윤고딕 250" pitchFamily="18" charset="-127"/>
            </a:endParaRP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8515F07-E179-45E6-9705-2A9D402E0E56}"/>
              </a:ext>
            </a:extLst>
          </p:cNvPr>
          <p:cNvSpPr txBox="1"/>
          <p:nvPr/>
        </p:nvSpPr>
        <p:spPr>
          <a:xfrm>
            <a:off x="935597" y="866446"/>
            <a:ext cx="205222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7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</a:t>
            </a:r>
            <a:endParaRPr lang="en-US" altLang="ko-KR" sz="1400" dirty="0">
              <a:latin typeface="한컴 윤고딕 250" pitchFamily="18" charset="-127"/>
              <a:ea typeface="한컴 윤고딕 250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37D9931-ED56-43EA-9CAA-2A5583DF8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64" y="548680"/>
            <a:ext cx="637260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383CD4-62E8-4D7D-848F-6D95B0D9CCD7}"/>
              </a:ext>
            </a:extLst>
          </p:cNvPr>
          <p:cNvSpPr txBox="1"/>
          <p:nvPr/>
        </p:nvSpPr>
        <p:spPr>
          <a:xfrm>
            <a:off x="683567" y="1340768"/>
            <a:ext cx="78488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한컴 윤고딕 250"/>
              </a:rPr>
              <a:t>                    </a:t>
            </a:r>
            <a:r>
              <a:rPr lang="en-US" altLang="ko-KR" dirty="0">
                <a:ea typeface="한컴 윤고딕 250"/>
              </a:rPr>
              <a:t>    Windows 7 Home 64bit</a:t>
            </a:r>
          </a:p>
          <a:p>
            <a:endParaRPr lang="en-US" altLang="ko-KR" dirty="0">
              <a:ea typeface="한컴 윤고딕 250"/>
            </a:endParaRPr>
          </a:p>
          <a:p>
            <a:r>
              <a:rPr lang="en-US" altLang="ko-KR" dirty="0">
                <a:ea typeface="한컴 윤고딕 250"/>
              </a:rPr>
              <a:t>                        JDK 1.8.0_172</a:t>
            </a:r>
          </a:p>
          <a:p>
            <a:r>
              <a:rPr lang="en-US" altLang="ko-KR" dirty="0">
                <a:ea typeface="한컴 윤고딕 250"/>
              </a:rPr>
              <a:t>                    </a:t>
            </a:r>
          </a:p>
          <a:p>
            <a:r>
              <a:rPr lang="en-US" altLang="ko-KR" dirty="0">
                <a:ea typeface="한컴 윤고딕 250"/>
              </a:rPr>
              <a:t>                   </a:t>
            </a:r>
          </a:p>
          <a:p>
            <a:endParaRPr lang="en-US" altLang="ko-KR" dirty="0">
              <a:ea typeface="한컴 윤고딕 250"/>
            </a:endParaRPr>
          </a:p>
          <a:p>
            <a:r>
              <a:rPr lang="en-US" altLang="ko-KR" dirty="0">
                <a:ea typeface="한컴 윤고딕 250"/>
              </a:rPr>
              <a:t>                     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r>
              <a:rPr lang="en-US" altLang="ko-KR" dirty="0">
                <a:ea typeface="한컴 윤고딕 250"/>
              </a:rPr>
              <a:t>                        Oracle 11g</a:t>
            </a:r>
          </a:p>
          <a:p>
            <a:endParaRPr lang="en-US" altLang="ko-KR" dirty="0">
              <a:ea typeface="한컴 윤고딕 250"/>
            </a:endParaRPr>
          </a:p>
          <a:p>
            <a:r>
              <a:rPr lang="en-US" altLang="ko-KR" dirty="0">
                <a:ea typeface="한컴 윤고딕 250"/>
              </a:rPr>
              <a:t>                        Oracle </a:t>
            </a:r>
            <a:r>
              <a:rPr lang="en-US" altLang="ko-KR" dirty="0" err="1">
                <a:ea typeface="한컴 윤고딕 250"/>
              </a:rPr>
              <a:t>SQLDeveloper</a:t>
            </a:r>
            <a:r>
              <a:rPr lang="en-US" altLang="ko-KR" dirty="0">
                <a:ea typeface="한컴 윤고딕 250"/>
              </a:rPr>
              <a:t> 18.2.0.183.1748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한컴 윤고딕 2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ea typeface="한컴 윤고딕 250"/>
              </a:rPr>
              <a:t>UML        :</a:t>
            </a:r>
            <a:endParaRPr lang="en-US" altLang="ko-KR" dirty="0">
              <a:ea typeface="한컴 윤고딕 2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한컴 윤고딕 2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한컴 윤고딕 25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endParaRPr lang="en-US" altLang="ko-KR" dirty="0">
              <a:ea typeface="한컴 윤고딕 250"/>
            </a:endParaRPr>
          </a:p>
          <a:p>
            <a:endParaRPr lang="ko-KR" altLang="en-US" dirty="0">
              <a:ea typeface="한컴 윤고딕 25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23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</a:t>
            </a:r>
            <a:r>
              <a:rPr lang="en-US" altLang="ko-KR" dirty="0"/>
              <a:t>OS  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7" y="1874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개발 언어</a:t>
            </a:r>
            <a:r>
              <a:rPr lang="en-US" altLang="ko-KR" dirty="0"/>
              <a:t>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6" y="296941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IDE        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7" y="43393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         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0020" y="232482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JavaFX runtime 8.0.172-b11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5272" y="29820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Eclipse 4.7.0 (Oxygen)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0020" y="351808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JavaFX Scene builder 2.0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7784" y="55079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ERWin</a:t>
            </a:r>
            <a:r>
              <a:rPr lang="en-US" altLang="ko-KR" dirty="0"/>
              <a:t> </a:t>
            </a:r>
            <a:r>
              <a:rPr lang="en-US" altLang="ko-KR" dirty="0" err="1"/>
              <a:t>DataModeler</a:t>
            </a:r>
            <a:endParaRPr lang="en-US" altLang="ko-KR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48680"/>
            <a:ext cx="241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4-1 Use Case Diagram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28902"/>
            <a:ext cx="863848" cy="766838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770C4F06-EDA9-4409-92E9-43295CF53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1315518"/>
            <a:ext cx="8208062" cy="49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8B2D9466-D168-42BC-8482-4AEEFB9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86408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000" dirty="0"/>
              <a:t>4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25F4F96-5848-4297-B0BC-E297CF137812}"/>
              </a:ext>
            </a:extLst>
          </p:cNvPr>
          <p:cNvSpPr txBox="1"/>
          <p:nvPr/>
        </p:nvSpPr>
        <p:spPr>
          <a:xfrm>
            <a:off x="935597" y="550421"/>
            <a:ext cx="118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구조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 4-2 ERD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 w="38100" cmpd="thinThick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E79FFC-53E3-45BA-8CBF-88C5D17F7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28902"/>
            <a:ext cx="863848" cy="766838"/>
          </a:xfrm>
          <a:prstGeom prst="rect">
            <a:avLst/>
          </a:prstGeom>
        </p:spPr>
      </p:pic>
      <p:pic>
        <p:nvPicPr>
          <p:cNvPr id="5122" name="Picture 2" descr="F:\ppticon\개체 관계도E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9531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9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1103</Words>
  <Application>Microsoft Office PowerPoint</Application>
  <PresentationFormat>화면 슬라이드 쇼(4:3)</PresentationFormat>
  <Paragraphs>529</Paragraphs>
  <Slides>33</Slides>
  <Notes>31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치킨만세</vt:lpstr>
      <vt:lpstr>PowerPoint 프레젠테이션</vt:lpstr>
      <vt:lpstr>1. </vt:lpstr>
      <vt:lpstr>1. </vt:lpstr>
      <vt:lpstr>2. </vt:lpstr>
      <vt:lpstr>2. </vt:lpstr>
      <vt:lpstr>3. </vt:lpstr>
      <vt:lpstr>4. </vt:lpstr>
      <vt:lpstr>4. </vt:lpstr>
      <vt:lpstr>4. </vt:lpstr>
      <vt:lpstr>4. </vt:lpstr>
      <vt:lpstr>4. </vt:lpstr>
      <vt:lpstr>4. </vt:lpstr>
      <vt:lpstr>4. </vt:lpstr>
      <vt:lpstr>4. </vt:lpstr>
      <vt:lpstr>5. </vt:lpstr>
      <vt:lpstr>5.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6. </vt:lpstr>
      <vt:lpstr>7.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alfo8-14</dc:creator>
  <cp:lastModifiedBy>alfo8-25</cp:lastModifiedBy>
  <cp:revision>136</cp:revision>
  <dcterms:created xsi:type="dcterms:W3CDTF">2018-08-24T04:25:48Z</dcterms:created>
  <dcterms:modified xsi:type="dcterms:W3CDTF">2019-01-17T06:02:09Z</dcterms:modified>
</cp:coreProperties>
</file>