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63" r:id="rId4"/>
    <p:sldId id="261" r:id="rId5"/>
    <p:sldId id="265" r:id="rId6"/>
    <p:sldId id="257" r:id="rId7"/>
    <p:sldId id="262" r:id="rId8"/>
    <p:sldId id="266" r:id="rId9"/>
    <p:sldId id="258" r:id="rId10"/>
    <p:sldId id="267" r:id="rId11"/>
    <p:sldId id="268" r:id="rId12"/>
    <p:sldId id="269" r:id="rId13"/>
    <p:sldId id="259" r:id="rId14"/>
    <p:sldId id="270" r:id="rId15"/>
    <p:sldId id="271" r:id="rId16"/>
  </p:sldIdLst>
  <p:sldSz cx="9144000" cy="6858000" type="screen4x3"/>
  <p:notesSz cx="6867525" cy="99949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456" y="60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3704456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0312" y="2636912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843" y="1600200"/>
            <a:ext cx="8698702" cy="1780108"/>
          </a:xfrm>
        </p:spPr>
        <p:txBody>
          <a:bodyPr anchor="b">
            <a:normAutofit/>
          </a:bodyPr>
          <a:lstStyle>
            <a:lvl1pPr>
              <a:defRPr sz="4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cxnSp>
        <p:nvCxnSpPr>
          <p:cNvPr id="18" name="Straight Connector 11"/>
          <p:cNvCxnSpPr/>
          <p:nvPr/>
        </p:nvCxnSpPr>
        <p:spPr>
          <a:xfrm>
            <a:off x="107505" y="6407455"/>
            <a:ext cx="892899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505" y="6597354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Arial" pitchFamily="34" charset="0"/>
              </a:rPr>
              <a:t>© 2015 ENS</a:t>
            </a:r>
            <a:endParaRPr lang="en-US" sz="800" b="0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6058" r="48813" b="9136"/>
          <a:stretch/>
        </p:blipFill>
        <p:spPr>
          <a:xfrm>
            <a:off x="8141046" y="6450234"/>
            <a:ext cx="895451" cy="39797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46756" y="6520988"/>
            <a:ext cx="4941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Global Leader of Engineering Simulation &amp; Experiment Technology</a:t>
            </a:r>
            <a:endParaRPr lang="ko-KR" altLang="en-US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65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1" descr="tit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2892425"/>
            <a:ext cx="8012112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252728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07505" y="6407455"/>
            <a:ext cx="892899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5" y="6597354"/>
            <a:ext cx="10367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Arial" pitchFamily="34" charset="0"/>
              </a:rPr>
              <a:t>© 2015 ENS</a:t>
            </a:r>
            <a:endParaRPr lang="en-US" sz="800" b="0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6058" r="48813" b="9136"/>
          <a:stretch/>
        </p:blipFill>
        <p:spPr>
          <a:xfrm>
            <a:off x="8141046" y="6450234"/>
            <a:ext cx="895451" cy="39797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907891" y="6510725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84BEDDA-72A8-4C81-B006-2E92B54E7DD3}" type="slidenum">
              <a:rPr lang="ko-KR" altLang="en-US" sz="1200" b="1" i="1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200" b="1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6756" y="6520988"/>
            <a:ext cx="4941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Global Leader of Engineering Simulation &amp; Experiment Technology</a:t>
            </a:r>
            <a:endParaRPr lang="ko-KR" altLang="en-US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228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05" y="784521"/>
            <a:ext cx="8928992" cy="55094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None/>
              <a:defRPr sz="1800" baseline="0">
                <a:solidFill>
                  <a:schemeClr val="tx1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46756" y="6520988"/>
            <a:ext cx="4941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Global Leader of Engineering Simulation &amp; Experiment Technology</a:t>
            </a:r>
            <a:endParaRPr lang="ko-KR" altLang="en-US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22" name="Straight Connector 11"/>
          <p:cNvCxnSpPr/>
          <p:nvPr/>
        </p:nvCxnSpPr>
        <p:spPr>
          <a:xfrm>
            <a:off x="107505" y="6407455"/>
            <a:ext cx="892899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7505" y="6597354"/>
            <a:ext cx="10367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Arial" pitchFamily="34" charset="0"/>
              </a:rPr>
              <a:t>© 2015 ENS</a:t>
            </a:r>
            <a:endParaRPr lang="en-US" sz="800" b="0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6058" r="48813" b="9136"/>
          <a:stretch/>
        </p:blipFill>
        <p:spPr>
          <a:xfrm>
            <a:off x="8141046" y="6450234"/>
            <a:ext cx="895451" cy="397978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107505" y="188640"/>
            <a:ext cx="8928992" cy="504056"/>
          </a:xfrm>
          <a:prstGeom prst="roundRect">
            <a:avLst/>
          </a:prstGeom>
          <a:gradFill>
            <a:lin ang="10800000" scaled="0"/>
          </a:gradFill>
          <a:ln>
            <a:noFill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2400" b="1" baseline="0" dirty="0">
              <a:solidFill>
                <a:schemeClr val="bg1">
                  <a:lumMod val="9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itle 21"/>
          <p:cNvSpPr>
            <a:spLocks noGrp="1"/>
          </p:cNvSpPr>
          <p:nvPr>
            <p:ph type="title"/>
          </p:nvPr>
        </p:nvSpPr>
        <p:spPr>
          <a:xfrm>
            <a:off x="107505" y="188640"/>
            <a:ext cx="8928992" cy="482348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07891" y="6510725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84BEDDA-72A8-4C81-B006-2E92B54E7DD3}" type="slidenum">
              <a:rPr lang="ko-KR" altLang="en-US" sz="1200" b="1" i="1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200" b="1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167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1283-86D4-4EC1-8393-6FFCD6378B43}" type="datetimeFigureOut">
              <a:rPr lang="ko-KR" altLang="en-US" smtClean="0"/>
              <a:pPr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1EBF-8AF2-4B95-85B1-258E06994D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0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30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3" y="6250167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8C51283-86D4-4EC1-8393-6FFCD6378B43}" type="datetimeFigureOut">
              <a:rPr lang="ko-KR" altLang="en-US" smtClean="0"/>
              <a:pPr/>
              <a:t>2016-08-09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0" y="6250167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9" y="6250166"/>
            <a:ext cx="11618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9CC1EBF-8AF2-4B95-85B1-258E06994D1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9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5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 baseline="0">
          <a:solidFill>
            <a:srgbClr val="FFFFFF"/>
          </a:solidFill>
          <a:latin typeface="Arial Unicode MS" panose="020B0604020202020204" pitchFamily="50" charset="-127"/>
          <a:ea typeface="맑은 고딕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Leveller</a:t>
            </a:r>
            <a:r>
              <a:rPr lang="en-US" altLang="ko-KR" dirty="0" smtClean="0"/>
              <a:t> Update Ver3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11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2D </a:t>
            </a:r>
            <a:r>
              <a:rPr lang="ko-KR" altLang="en-US" dirty="0"/>
              <a:t>교정기 </a:t>
            </a:r>
            <a:r>
              <a:rPr lang="ko-KR" altLang="en-US" dirty="0" smtClean="0"/>
              <a:t>해석 </a:t>
            </a:r>
            <a:r>
              <a:rPr lang="en-US" altLang="ko-KR" dirty="0" smtClean="0"/>
              <a:t>: UI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7905" y="1199082"/>
            <a:ext cx="7778741" cy="504027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96800" y="1872000"/>
            <a:ext cx="1821600" cy="15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1. </a:t>
            </a:r>
            <a:r>
              <a:rPr lang="en-US" altLang="ko-KR" sz="900" dirty="0">
                <a:solidFill>
                  <a:schemeClr val="tx1"/>
                </a:solidFill>
              </a:rPr>
              <a:t>F</a:t>
            </a:r>
            <a:r>
              <a:rPr lang="en-US" altLang="ko-KR" sz="900" dirty="0" smtClean="0">
                <a:solidFill>
                  <a:schemeClr val="tx1"/>
                </a:solidFill>
              </a:rPr>
              <a:t>lat, 2.Wave, 3.Curl </a:t>
            </a:r>
            <a:r>
              <a:rPr lang="ko-KR" altLang="en-US" sz="900" dirty="0" smtClean="0">
                <a:solidFill>
                  <a:schemeClr val="tx1"/>
                </a:solidFill>
              </a:rPr>
              <a:t>세 종류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8326" y="4021760"/>
            <a:ext cx="2168074" cy="126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18400" y="4057760"/>
            <a:ext cx="2462400" cy="126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66800" y="915516"/>
            <a:ext cx="1821600" cy="3732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1. Flat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56800" y="2002159"/>
            <a:ext cx="1260000" cy="126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194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718" y="725011"/>
            <a:ext cx="8651763" cy="556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2D </a:t>
            </a:r>
            <a:r>
              <a:rPr lang="ko-KR" altLang="en-US" dirty="0"/>
              <a:t>교정기 </a:t>
            </a:r>
            <a:r>
              <a:rPr lang="ko-KR" altLang="en-US" dirty="0" smtClean="0"/>
              <a:t>해석</a:t>
            </a:r>
            <a:r>
              <a:rPr lang="ko-KR" altLang="en-US" dirty="0"/>
              <a:t> </a:t>
            </a:r>
            <a:r>
              <a:rPr lang="en-US" altLang="ko-KR" dirty="0"/>
              <a:t>: UI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5200" y="1479305"/>
            <a:ext cx="1821600" cy="15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1. </a:t>
            </a:r>
            <a:r>
              <a:rPr lang="en-US" altLang="ko-KR" sz="900" dirty="0">
                <a:solidFill>
                  <a:schemeClr val="tx1"/>
                </a:solidFill>
              </a:rPr>
              <a:t>F</a:t>
            </a:r>
            <a:r>
              <a:rPr lang="en-US" altLang="ko-KR" sz="900" dirty="0" smtClean="0">
                <a:solidFill>
                  <a:schemeClr val="tx1"/>
                </a:solidFill>
              </a:rPr>
              <a:t>lat, 2.Wave, 3.Curl </a:t>
            </a:r>
            <a:r>
              <a:rPr lang="ko-KR" altLang="en-US" sz="900" dirty="0" smtClean="0">
                <a:solidFill>
                  <a:schemeClr val="tx1"/>
                </a:solidFill>
              </a:rPr>
              <a:t>세 종류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1126" y="2269398"/>
            <a:ext cx="2168074" cy="15860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18400" y="3891991"/>
            <a:ext cx="2462400" cy="126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66800" y="915516"/>
            <a:ext cx="1821600" cy="3732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2. Wave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1126" y="2582698"/>
            <a:ext cx="2168074" cy="15860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6652" y="2908391"/>
            <a:ext cx="2168074" cy="15860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6652" y="3860585"/>
            <a:ext cx="2440148" cy="14261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402895"/>
              </p:ext>
            </p:extLst>
          </p:nvPr>
        </p:nvGraphicFramePr>
        <p:xfrm>
          <a:off x="2940496" y="2274992"/>
          <a:ext cx="2740304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152"/>
                <a:gridCol w="1370152"/>
              </a:tblGrid>
              <a:tr h="2205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Wave Pitch(mm)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05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Wave Height(mm)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05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Wave Phase(deg.)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오른쪽 화살표 14"/>
          <p:cNvSpPr/>
          <p:nvPr/>
        </p:nvSpPr>
        <p:spPr>
          <a:xfrm>
            <a:off x="2714400" y="2505600"/>
            <a:ext cx="152400" cy="235699"/>
          </a:xfrm>
          <a:prstGeom prst="rightArrow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64800" y="1620559"/>
            <a:ext cx="1260000" cy="126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317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718" y="725011"/>
            <a:ext cx="8651763" cy="556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2D </a:t>
            </a:r>
            <a:r>
              <a:rPr lang="ko-KR" altLang="en-US" dirty="0"/>
              <a:t>교정기 </a:t>
            </a:r>
            <a:r>
              <a:rPr lang="ko-KR" altLang="en-US" dirty="0" smtClean="0"/>
              <a:t>해석</a:t>
            </a:r>
            <a:r>
              <a:rPr lang="ko-KR" altLang="en-US" dirty="0"/>
              <a:t> </a:t>
            </a:r>
            <a:r>
              <a:rPr lang="en-US" altLang="ko-KR" dirty="0"/>
              <a:t>: UI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5200" y="1479305"/>
            <a:ext cx="1821600" cy="15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1. </a:t>
            </a:r>
            <a:r>
              <a:rPr lang="en-US" altLang="ko-KR" sz="900" dirty="0">
                <a:solidFill>
                  <a:schemeClr val="tx1"/>
                </a:solidFill>
              </a:rPr>
              <a:t>F</a:t>
            </a:r>
            <a:r>
              <a:rPr lang="en-US" altLang="ko-KR" sz="900" dirty="0" smtClean="0">
                <a:solidFill>
                  <a:schemeClr val="tx1"/>
                </a:solidFill>
              </a:rPr>
              <a:t>lat, 2.Wave, 3.Curl </a:t>
            </a:r>
            <a:r>
              <a:rPr lang="ko-KR" altLang="en-US" sz="900" dirty="0" smtClean="0">
                <a:solidFill>
                  <a:schemeClr val="tx1"/>
                </a:solidFill>
              </a:rPr>
              <a:t>세 종류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218399" y="3913779"/>
            <a:ext cx="2462400" cy="126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61201" y="725011"/>
            <a:ext cx="1821600" cy="3732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en-US" altLang="ko-KR" sz="1400" dirty="0" smtClean="0">
                <a:solidFill>
                  <a:schemeClr val="tx1"/>
                </a:solidFill>
              </a:rPr>
              <a:t>. CURL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6652" y="3860585"/>
            <a:ext cx="2440148" cy="14261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59262"/>
              </p:ext>
            </p:extLst>
          </p:nvPr>
        </p:nvGraphicFramePr>
        <p:xfrm>
          <a:off x="426652" y="2138192"/>
          <a:ext cx="24401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148"/>
                <a:gridCol w="534000"/>
              </a:tblGrid>
              <a:tr h="2205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Front Curl Height (mm)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05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Front Curl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Length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(mm)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05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Rear Curl Height (mm)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05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Rear Curl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Length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(mm)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557600" y="1620559"/>
            <a:ext cx="1260000" cy="126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633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4-1. Roll </a:t>
            </a:r>
            <a:r>
              <a:rPr lang="ko-KR" altLang="en-US" sz="1600" dirty="0" smtClean="0">
                <a:solidFill>
                  <a:srgbClr val="FF0000"/>
                </a:solidFill>
              </a:rPr>
              <a:t>길이 지정 </a:t>
            </a:r>
            <a:r>
              <a:rPr lang="en-US" altLang="ko-KR" sz="1600" dirty="0" smtClean="0">
                <a:solidFill>
                  <a:srgbClr val="FF0000"/>
                </a:solidFill>
              </a:rPr>
              <a:t>??? </a:t>
            </a:r>
            <a:r>
              <a:rPr lang="ko-KR" altLang="en-US" sz="1600" dirty="0" smtClean="0">
                <a:solidFill>
                  <a:srgbClr val="FF0000"/>
                </a:solidFill>
              </a:rPr>
              <a:t>혹은 </a:t>
            </a:r>
            <a:r>
              <a:rPr lang="en-US" altLang="ko-KR" sz="1600" dirty="0" smtClean="0">
                <a:solidFill>
                  <a:srgbClr val="FF0000"/>
                </a:solidFill>
              </a:rPr>
              <a:t>Visual </a:t>
            </a:r>
            <a:r>
              <a:rPr lang="ko-KR" altLang="en-US" sz="1600" dirty="0" smtClean="0">
                <a:solidFill>
                  <a:srgbClr val="FF0000"/>
                </a:solidFill>
              </a:rPr>
              <a:t>을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좋게 변경 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일단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 a2_roll_gen.proc </a:t>
            </a:r>
            <a:r>
              <a:rPr lang="ko-KR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를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변경해서 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Roll Table </a:t>
            </a:r>
            <a:r>
              <a:rPr lang="ko-KR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보다 양쪽으로 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1000 mm </a:t>
            </a:r>
            <a:r>
              <a:rPr lang="ko-KR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씩 크게 변경함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  </a:t>
            </a:r>
            <a:r>
              <a:rPr lang="en-US" altLang="ko-KR" sz="16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roll_crown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의 변경도 필요함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4-2. Roll</a:t>
            </a:r>
            <a:r>
              <a:rPr lang="ko-KR" altLang="en-US" sz="1600" dirty="0" smtClean="0"/>
              <a:t>과</a:t>
            </a:r>
            <a:r>
              <a:rPr lang="en-US" altLang="ko-KR" sz="1600" dirty="0" smtClean="0"/>
              <a:t> Plate Center </a:t>
            </a:r>
            <a:r>
              <a:rPr lang="ko-KR" altLang="en-US" sz="1600" dirty="0" smtClean="0"/>
              <a:t>일치</a:t>
            </a:r>
            <a:endParaRPr lang="en-US" altLang="ko-KR" sz="1600" dirty="0" smtClean="0"/>
          </a:p>
          <a:p>
            <a:pPr marL="449263" indent="-17780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입측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Roll </a:t>
            </a:r>
            <a:r>
              <a:rPr lang="ko-KR" altLang="en-US" sz="1600" dirty="0" smtClean="0"/>
              <a:t>조건에 따라서</a:t>
            </a:r>
            <a:endParaRPr lang="en-US" altLang="ko-KR" sz="1600" dirty="0" smtClean="0"/>
          </a:p>
          <a:p>
            <a:pPr marL="449263" indent="-1778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449263" indent="-17780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449263" indent="-1778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449263" indent="-17780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449263" indent="-1778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r>
              <a:rPr lang="en-US" altLang="ko-KR" sz="1600" dirty="0" smtClean="0"/>
              <a:t>4-3. Initial Velocity </a:t>
            </a:r>
            <a:r>
              <a:rPr lang="ko-KR" altLang="en-US" sz="1600" dirty="0" smtClean="0"/>
              <a:t>변경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전체로 확대 적용했음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 a5_conditions.proc</a:t>
            </a:r>
            <a:r>
              <a:rPr lang="ko-KR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  <a:endParaRPr lang="en-US" altLang="ko-KR" sz="16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4-4. Single Gutter &amp; Double Gutter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(-)</a:t>
            </a:r>
            <a:r>
              <a:rPr lang="ko-KR" altLang="en-US" sz="1600" dirty="0" smtClean="0"/>
              <a:t>값이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입력되도록 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    Double Gutter ‘0’</a:t>
            </a:r>
            <a:r>
              <a:rPr lang="ko-KR" altLang="en-US" sz="1600" dirty="0" smtClean="0"/>
              <a:t>을 입력 시 </a:t>
            </a:r>
            <a:r>
              <a:rPr lang="en-US" altLang="ko-KR" sz="1600" dirty="0" smtClean="0"/>
              <a:t>Modeling </a:t>
            </a:r>
            <a:r>
              <a:rPr lang="ko-KR" altLang="en-US" sz="1600" dirty="0" smtClean="0"/>
              <a:t>문제가 있다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4-5. Curl</a:t>
            </a:r>
            <a:r>
              <a:rPr lang="ko-KR" altLang="en-US" sz="1600" dirty="0" smtClean="0"/>
              <a:t>의 경우 고려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4-6. </a:t>
            </a:r>
            <a:r>
              <a:rPr lang="ko-KR" altLang="en-US" sz="1600" dirty="0" smtClean="0"/>
              <a:t>수렴이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안됐을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강제 취입하는 </a:t>
            </a:r>
            <a:r>
              <a:rPr lang="en-US" altLang="ko-KR" sz="1600" dirty="0" smtClean="0"/>
              <a:t>Routine </a:t>
            </a:r>
            <a:r>
              <a:rPr lang="ko-KR" altLang="en-US" sz="1600" dirty="0" smtClean="0"/>
              <a:t>을 적용할 수 있을 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4-7. Roll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Crown </a:t>
            </a:r>
            <a:r>
              <a:rPr lang="ko-KR" altLang="en-US" sz="1600" dirty="0" smtClean="0">
                <a:solidFill>
                  <a:srgbClr val="FF0000"/>
                </a:solidFill>
              </a:rPr>
              <a:t>이 상하가 구분할 수 있을 것 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Python </a:t>
            </a:r>
            <a:r>
              <a:rPr lang="ko-KR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작업 완료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기타  </a:t>
            </a:r>
            <a:r>
              <a:rPr lang="en-US" altLang="ko-KR" dirty="0" smtClean="0">
                <a:sym typeface="Wingdings" panose="05000000000000000000" pitchFamily="2" charset="2"/>
              </a:rPr>
              <a:t> Procedure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Debuging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필요 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156941" y="1696146"/>
            <a:ext cx="3789030" cy="1539957"/>
            <a:chOff x="336103" y="1984334"/>
            <a:chExt cx="3789030" cy="1539957"/>
          </a:xfrm>
        </p:grpSpPr>
        <p:sp>
          <p:nvSpPr>
            <p:cNvPr id="4" name="타원 3"/>
            <p:cNvSpPr/>
            <p:nvPr/>
          </p:nvSpPr>
          <p:spPr>
            <a:xfrm>
              <a:off x="1210733" y="2074334"/>
              <a:ext cx="540000" cy="54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2074333" y="2254334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757933" y="2254334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441533" y="2254334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714333" y="2772000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2397933" y="2772000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3081533" y="2772000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765133" y="2774800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336103" y="2772000"/>
              <a:ext cx="72000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477447" y="1984334"/>
              <a:ext cx="0" cy="144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216668" y="2617468"/>
              <a:ext cx="2700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2400000">
              <a:off x="992935" y="2945553"/>
              <a:ext cx="54000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056103" y="2712468"/>
              <a:ext cx="0" cy="72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1065699" y="3188527"/>
              <a:ext cx="39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118463" y="3216514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P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9127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Roll Crown 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upper / lower </a:t>
            </a:r>
            <a:r>
              <a:rPr lang="ko-KR" altLang="en-US" dirty="0" smtClean="0"/>
              <a:t>둘로 </a:t>
            </a:r>
            <a:r>
              <a:rPr lang="ko-KR" altLang="en-US" dirty="0" err="1" smtClean="0"/>
              <a:t>나눴을경우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A4_contact.proc </a:t>
            </a:r>
            <a:r>
              <a:rPr lang="ko-KR" altLang="en-US" dirty="0" smtClean="0"/>
              <a:t>안에서 </a:t>
            </a:r>
            <a:r>
              <a:rPr lang="en-US" altLang="ko-KR" dirty="0" smtClean="0"/>
              <a:t>Roll Crown </a:t>
            </a:r>
            <a:r>
              <a:rPr lang="ko-KR" altLang="en-US" dirty="0" smtClean="0"/>
              <a:t>값의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크기에 따라 </a:t>
            </a:r>
            <a:endParaRPr lang="en-US" altLang="ko-KR" dirty="0" smtClean="0"/>
          </a:p>
          <a:p>
            <a:r>
              <a:rPr lang="en-US" altLang="ko-KR" dirty="0" smtClean="0"/>
              <a:t>0 </a:t>
            </a:r>
            <a:r>
              <a:rPr lang="ko-KR" altLang="en-US" dirty="0" smtClean="0"/>
              <a:t>보다 클 경우 </a:t>
            </a:r>
            <a:r>
              <a:rPr lang="en-US" altLang="ko-KR" dirty="0" smtClean="0"/>
              <a:t>flip surface </a:t>
            </a:r>
            <a:r>
              <a:rPr lang="en-US" altLang="ko-KR" dirty="0" err="1" smtClean="0"/>
              <a:t>positiveNum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 smtClean="0"/>
              <a:t>0 </a:t>
            </a:r>
            <a:r>
              <a:rPr lang="ko-KR" altLang="en-US" dirty="0" smtClean="0"/>
              <a:t>보다 작을 경우 </a:t>
            </a:r>
            <a:r>
              <a:rPr lang="en-US" altLang="ko-KR" dirty="0" smtClean="0"/>
              <a:t>flip surfaces </a:t>
            </a:r>
            <a:r>
              <a:rPr lang="ko-KR" altLang="en-US" dirty="0" smtClean="0"/>
              <a:t>값을 사용 하는데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이부분이</a:t>
            </a:r>
            <a:r>
              <a:rPr lang="ko-KR" altLang="en-US" dirty="0" smtClean="0"/>
              <a:t> 수정 되여야 함 </a:t>
            </a:r>
            <a:endParaRPr lang="en-US" altLang="ko-KR" dirty="0" smtClean="0"/>
          </a:p>
          <a:p>
            <a:pPr>
              <a:buFont typeface="Symbol"/>
              <a:buChar char="Þ"/>
            </a:pPr>
            <a:r>
              <a:rPr lang="en-US" altLang="ko-KR" dirty="0" smtClean="0"/>
              <a:t>Proc 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파싱하는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프로시져임</a:t>
            </a:r>
            <a:r>
              <a:rPr lang="en-US" altLang="ko-KR" dirty="0" smtClean="0"/>
              <a:t>!!!!</a:t>
            </a:r>
            <a:br>
              <a:rPr lang="en-US" altLang="ko-KR" dirty="0" smtClean="0"/>
            </a:br>
            <a:r>
              <a:rPr lang="ko-KR" altLang="en-US" dirty="0" smtClean="0"/>
              <a:t>현재는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보다 클때 항목을 쓰고 있음</a:t>
            </a:r>
            <a:r>
              <a:rPr lang="en-US" altLang="ko-KR" dirty="0" smtClean="0"/>
              <a:t>!!!!!!!!!!!!!!</a:t>
            </a:r>
          </a:p>
          <a:p>
            <a:pPr>
              <a:buFont typeface="Symbol"/>
              <a:buChar char="Þ"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292991"/>
            <a:ext cx="6419850" cy="449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0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r>
              <a:rPr lang="en-US" altLang="ko-KR" dirty="0" smtClean="0"/>
              <a:t>. Roll</a:t>
            </a:r>
            <a:r>
              <a:rPr lang="ko-KR" altLang="en-US" dirty="0" smtClean="0"/>
              <a:t> </a:t>
            </a:r>
            <a:r>
              <a:rPr lang="en-US" altLang="ko-KR" dirty="0" smtClean="0"/>
              <a:t>gen.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 smtClean="0"/>
              <a:t>현재 </a:t>
            </a:r>
            <a:r>
              <a:rPr lang="en-US" altLang="ko-KR" sz="1400" dirty="0" smtClean="0"/>
              <a:t>Roll </a:t>
            </a:r>
            <a:r>
              <a:rPr lang="ko-KR" altLang="en-US" sz="1400" dirty="0" smtClean="0"/>
              <a:t>생성은 </a:t>
            </a:r>
            <a:r>
              <a:rPr lang="en-US" altLang="ko-KR" sz="1400" dirty="0" smtClean="0">
                <a:solidFill>
                  <a:srgbClr val="FF0000"/>
                </a:solidFill>
              </a:rPr>
              <a:t>a2_roll_gen.proc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와 </a:t>
            </a:r>
            <a:r>
              <a:rPr lang="en-US" altLang="ko-KR" sz="1400" dirty="0" smtClean="0">
                <a:solidFill>
                  <a:srgbClr val="FF0000"/>
                </a:solidFill>
              </a:rPr>
              <a:t>a4_contact.proc </a:t>
            </a:r>
            <a:r>
              <a:rPr lang="ko-KR" altLang="en-US" sz="1400" dirty="0" smtClean="0"/>
              <a:t>내에 </a:t>
            </a:r>
            <a:r>
              <a:rPr lang="en-US" altLang="ko-KR" sz="1400" dirty="0" smtClean="0"/>
              <a:t>UI 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Roll </a:t>
            </a:r>
            <a:r>
              <a:rPr lang="ko-KR" altLang="en-US" sz="1400" dirty="0" smtClean="0"/>
              <a:t>정보들을 이용하여 직접 생성하도록 하였는데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이것을 </a:t>
            </a:r>
            <a:r>
              <a:rPr lang="en-US" altLang="ko-KR" sz="1400" dirty="0" smtClean="0"/>
              <a:t>python </a:t>
            </a:r>
            <a:r>
              <a:rPr lang="ko-KR" altLang="en-US" sz="1400" dirty="0" smtClean="0"/>
              <a:t>으로 </a:t>
            </a:r>
            <a:r>
              <a:rPr lang="en-US" altLang="ko-KR" sz="1400" dirty="0" smtClean="0"/>
              <a:t>ENS 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Handling </a:t>
            </a:r>
            <a:r>
              <a:rPr lang="ko-KR" altLang="en-US" sz="1400" dirty="0" smtClean="0"/>
              <a:t>하도록 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대신 </a:t>
            </a:r>
            <a:r>
              <a:rPr lang="en-US" altLang="ko-KR" sz="1400" dirty="0" smtClean="0"/>
              <a:t>Roll </a:t>
            </a:r>
            <a:r>
              <a:rPr lang="ko-KR" altLang="en-US" sz="1400" dirty="0" smtClean="0"/>
              <a:t>에 관련된 정보를 아래와 같이 </a:t>
            </a:r>
            <a:r>
              <a:rPr lang="en-US" altLang="ko-KR" sz="1400" dirty="0" smtClean="0">
                <a:solidFill>
                  <a:srgbClr val="FF0000"/>
                </a:solidFill>
              </a:rPr>
              <a:t>00_define_parameters.proc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에 저장했으면 함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UI  </a:t>
            </a:r>
            <a:r>
              <a:rPr lang="ko-KR" altLang="en-US" sz="1400" dirty="0" smtClean="0"/>
              <a:t>에서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별도의 작업은 필요 없음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745" y="2521609"/>
            <a:ext cx="3693275" cy="257670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2617" y="2521608"/>
            <a:ext cx="4416498" cy="17139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텍스트 개체 틀 2"/>
          <p:cNvSpPr txBox="1">
            <a:spLocks/>
          </p:cNvSpPr>
          <p:nvPr/>
        </p:nvSpPr>
        <p:spPr>
          <a:xfrm>
            <a:off x="4185921" y="4379202"/>
            <a:ext cx="4493194" cy="1831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ClrTx/>
              <a:buSzPct val="100000"/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ClrTx/>
              <a:buSzPct val="100000"/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ClrTx/>
              <a:buSzPct val="100000"/>
              <a:buFont typeface="Arial" panose="020B0604020202020204" pitchFamily="34" charset="0"/>
              <a:buNone/>
              <a:defRPr sz="900" kern="1200" baseline="0">
                <a:solidFill>
                  <a:schemeClr val="tx1"/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ClrTx/>
              <a:buSzPct val="100000"/>
              <a:buFont typeface="Arial" panose="020B0604020202020204" pitchFamily="34" charset="0"/>
              <a:buNone/>
              <a:defRPr sz="900" kern="1200" baseline="0">
                <a:solidFill>
                  <a:schemeClr val="tx1"/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/>
              <a:t>위와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같이 </a:t>
            </a:r>
            <a:r>
              <a:rPr lang="en-US" altLang="ko-KR" sz="1400" dirty="0" smtClean="0"/>
              <a:t>Upper Roll </a:t>
            </a:r>
            <a:r>
              <a:rPr lang="ko-KR" altLang="en-US" sz="1400" dirty="0" smtClean="0"/>
              <a:t>과</a:t>
            </a:r>
            <a:r>
              <a:rPr lang="en-US" altLang="ko-KR" sz="1400" dirty="0" smtClean="0"/>
              <a:t> lower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Roll 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정보를 </a:t>
            </a:r>
            <a:r>
              <a:rPr lang="en-US" altLang="ko-KR" sz="1400" dirty="0">
                <a:solidFill>
                  <a:srgbClr val="FF0000"/>
                </a:solidFill>
              </a:rPr>
              <a:t>00_define_parameters.proc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에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저장해 주면 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이것은 </a:t>
            </a:r>
            <a:r>
              <a:rPr lang="en-US" altLang="ko-KR" sz="1400" dirty="0" smtClean="0"/>
              <a:t>1 </a:t>
            </a:r>
            <a:r>
              <a:rPr lang="ko-KR" altLang="en-US" sz="1400" dirty="0" smtClean="0"/>
              <a:t>장과 </a:t>
            </a:r>
            <a:r>
              <a:rPr lang="en-US" altLang="ko-KR" sz="1400" dirty="0" smtClean="0"/>
              <a:t>2 </a:t>
            </a:r>
            <a:r>
              <a:rPr lang="ko-KR" altLang="en-US" sz="1400" dirty="0" smtClean="0"/>
              <a:t>장의 수정 내용에서 변수가 추가될 예정이므로 이 정보까지 저장해야 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2546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텍스트 개체 틀 36"/>
          <p:cNvSpPr>
            <a:spLocks noGrp="1"/>
          </p:cNvSpPr>
          <p:nvPr>
            <p:ph type="body" sz="half" idx="2"/>
          </p:nvPr>
        </p:nvSpPr>
        <p:spPr>
          <a:xfrm>
            <a:off x="107505" y="3428999"/>
            <a:ext cx="8928992" cy="286492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상부</a:t>
            </a:r>
            <a:r>
              <a:rPr lang="en-US" altLang="ko-KR" dirty="0" smtClean="0"/>
              <a:t>/</a:t>
            </a:r>
            <a:r>
              <a:rPr lang="ko-KR" altLang="en-US" dirty="0" smtClean="0"/>
              <a:t>하부 </a:t>
            </a:r>
            <a:r>
              <a:rPr lang="en-US" altLang="ko-KR" dirty="0" smtClean="0"/>
              <a:t>Hold</a:t>
            </a:r>
            <a:r>
              <a:rPr lang="ko-KR" altLang="en-US" dirty="0" smtClean="0"/>
              <a:t> </a:t>
            </a:r>
            <a:r>
              <a:rPr lang="en-US" altLang="ko-KR" dirty="0" smtClean="0"/>
              <a:t>Down Roll 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Roll </a:t>
            </a:r>
            <a:r>
              <a:rPr lang="ko-KR" altLang="en-US" dirty="0" smtClean="0"/>
              <a:t>경</a:t>
            </a:r>
            <a:r>
              <a:rPr lang="en-US" altLang="ko-KR" dirty="0" smtClean="0"/>
              <a:t>, Pitch </a:t>
            </a:r>
            <a:r>
              <a:rPr lang="ko-KR" altLang="en-US" dirty="0" smtClean="0"/>
              <a:t>사용자 입력</a:t>
            </a:r>
            <a:r>
              <a:rPr lang="en-US" altLang="ko-KR" dirty="0" smtClean="0"/>
              <a:t> 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Vertical</a:t>
            </a:r>
            <a:r>
              <a:rPr lang="ko-KR" altLang="en-US" dirty="0" smtClean="0"/>
              <a:t> </a:t>
            </a:r>
            <a:r>
              <a:rPr lang="en-US" altLang="ko-KR" dirty="0" smtClean="0"/>
              <a:t>Position </a:t>
            </a:r>
            <a:r>
              <a:rPr lang="ko-KR" altLang="en-US" dirty="0" smtClean="0"/>
              <a:t>사용자 입력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적용 </a:t>
            </a:r>
            <a:r>
              <a:rPr lang="ko-KR" altLang="en-US" dirty="0"/>
              <a:t>여부 </a:t>
            </a:r>
            <a:r>
              <a:rPr lang="en-US" altLang="ko-KR" dirty="0" smtClean="0"/>
              <a:t>Toggle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Front </a:t>
            </a:r>
            <a:r>
              <a:rPr lang="en-US" altLang="ko-KR" dirty="0"/>
              <a:t>&amp; Rear </a:t>
            </a:r>
            <a:r>
              <a:rPr lang="ko-KR" altLang="en-US" dirty="0"/>
              <a:t>에 적용</a:t>
            </a: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위 조건들을 입력할 수 있도록 </a:t>
            </a:r>
            <a:r>
              <a:rPr lang="en-US" altLang="ko-KR" dirty="0" smtClean="0">
                <a:sym typeface="Wingdings" panose="05000000000000000000" pitchFamily="2" charset="2"/>
              </a:rPr>
              <a:t>UI </a:t>
            </a:r>
            <a:r>
              <a:rPr lang="ko-KR" altLang="en-US" dirty="0" smtClean="0">
                <a:sym typeface="Wingdings" panose="05000000000000000000" pitchFamily="2" charset="2"/>
              </a:rPr>
              <a:t>수정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위 조건들에 맞춰서 </a:t>
            </a:r>
            <a:r>
              <a:rPr lang="en-US" altLang="ko-KR" dirty="0" smtClean="0">
                <a:sym typeface="Wingdings" panose="05000000000000000000" pitchFamily="2" charset="2"/>
              </a:rPr>
              <a:t>Module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Procedure </a:t>
            </a:r>
            <a:r>
              <a:rPr lang="ko-KR" altLang="en-US" dirty="0" smtClean="0">
                <a:sym typeface="Wingdings" panose="05000000000000000000" pitchFamily="2" charset="2"/>
              </a:rPr>
              <a:t>변경 예정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Hold Down Roll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107505" y="1315496"/>
            <a:ext cx="5454360" cy="1890606"/>
            <a:chOff x="1844820" y="1072727"/>
            <a:chExt cx="5454360" cy="1890606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2619180" y="2372454"/>
              <a:ext cx="4680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/>
            <p:cNvSpPr/>
            <p:nvPr/>
          </p:nvSpPr>
          <p:spPr>
            <a:xfrm>
              <a:off x="2709713" y="1652454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404909" y="1652454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903512" y="2012454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737311" y="2012454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571110" y="2012454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488982" y="2603333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4322781" y="2603333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5156580" y="2603333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5990379" y="2603333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2619180" y="2192454"/>
              <a:ext cx="4680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2709713" y="1475367"/>
              <a:ext cx="720000" cy="720000"/>
            </a:xfrm>
            <a:prstGeom prst="ellipse">
              <a:avLst/>
            </a:prstGeom>
            <a:noFill/>
            <a:ln>
              <a:solidFill>
                <a:srgbClr val="7030A0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404909" y="1475367"/>
              <a:ext cx="720000" cy="720000"/>
            </a:xfrm>
            <a:prstGeom prst="ellipse">
              <a:avLst/>
            </a:prstGeom>
            <a:noFill/>
            <a:ln>
              <a:solidFill>
                <a:srgbClr val="7030A0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3069180" y="1318720"/>
              <a:ext cx="0" cy="126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3411180" y="2603333"/>
              <a:ext cx="3060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4095180" y="1339192"/>
              <a:ext cx="0" cy="108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V="1">
              <a:off x="3066007" y="1374112"/>
              <a:ext cx="10339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290273" y="1072727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Pitch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2678966" y="2196712"/>
              <a:ext cx="0" cy="18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44820" y="2132823"/>
              <a:ext cx="822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Position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6756442" y="1318720"/>
              <a:ext cx="0" cy="126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4239201" y="2372679"/>
              <a:ext cx="0" cy="23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251106" y="233579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Gap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99412" y="692489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t>Priority-</a:t>
            </a:r>
            <a:r>
              <a:rPr lang="ko-KR" altLang="en-US" sz="20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t>②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742722" y="944431"/>
            <a:ext cx="3293776" cy="22159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추가 </a:t>
            </a:r>
            <a:r>
              <a:rPr lang="en-US" altLang="ko-KR" dirty="0" smtClean="0"/>
              <a:t>Variables :</a:t>
            </a:r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Hold Down Roll </a:t>
            </a:r>
            <a:r>
              <a:rPr lang="ko-KR" altLang="en-US" dirty="0" smtClean="0"/>
              <a:t>생성여부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Front Hold Down Roll Diameter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Front </a:t>
            </a:r>
            <a:r>
              <a:rPr lang="en-US" altLang="ko-KR" sz="1400" dirty="0" smtClean="0"/>
              <a:t>Hold </a:t>
            </a:r>
            <a:r>
              <a:rPr lang="en-US" altLang="ko-KR" sz="1400" dirty="0"/>
              <a:t>Down Roll </a:t>
            </a:r>
            <a:r>
              <a:rPr lang="en-US" altLang="ko-KR" sz="1400" dirty="0" smtClean="0"/>
              <a:t>Pitch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Front </a:t>
            </a:r>
            <a:r>
              <a:rPr lang="en-US" altLang="ko-KR" sz="1400" dirty="0" smtClean="0"/>
              <a:t>Hold </a:t>
            </a:r>
            <a:r>
              <a:rPr lang="en-US" altLang="ko-KR" sz="1400" dirty="0"/>
              <a:t>Down </a:t>
            </a:r>
            <a:r>
              <a:rPr lang="en-US" altLang="ko-KR" sz="1400" dirty="0" smtClean="0"/>
              <a:t>Roll Ver. Position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Rear </a:t>
            </a:r>
            <a:r>
              <a:rPr lang="en-US" altLang="ko-KR" sz="1400" dirty="0"/>
              <a:t>Hold Down Roll Diameter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Rear </a:t>
            </a:r>
            <a:r>
              <a:rPr lang="en-US" altLang="ko-KR" sz="1400" dirty="0"/>
              <a:t>Hold Down Roll Pitch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Rear Hold </a:t>
            </a:r>
            <a:r>
              <a:rPr lang="en-US" altLang="ko-KR" sz="1400" dirty="0"/>
              <a:t>Down Roll Ver. </a:t>
            </a:r>
            <a:r>
              <a:rPr lang="en-US" altLang="ko-KR" sz="1400" dirty="0" smtClean="0"/>
              <a:t>Position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240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07505" y="162761"/>
            <a:ext cx="8928992" cy="482348"/>
          </a:xfrm>
        </p:spPr>
        <p:txBody>
          <a:bodyPr/>
          <a:lstStyle/>
          <a:p>
            <a:r>
              <a:rPr lang="en-US" altLang="ko-KR" dirty="0" smtClean="0"/>
              <a:t>1. Hold Down Roll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905607"/>
            <a:ext cx="8649633" cy="547929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061500" y="1845076"/>
            <a:ext cx="5791308" cy="37133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Hold Down Roll Information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04945" y="2747103"/>
            <a:ext cx="27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Front Roll </a:t>
            </a:r>
            <a:r>
              <a:rPr lang="ko-KR" altLang="en-US" sz="1100" dirty="0" smtClean="0">
                <a:solidFill>
                  <a:schemeClr val="tx1"/>
                </a:solidFill>
              </a:rPr>
              <a:t>배치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917263" y="2464085"/>
            <a:ext cx="905608" cy="1582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Upper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957154" y="2464085"/>
            <a:ext cx="905608" cy="1582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Lower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899674" y="2464085"/>
            <a:ext cx="158262" cy="158262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928381" y="2464085"/>
            <a:ext cx="158262" cy="15826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04945" y="3018898"/>
            <a:ext cx="27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Front </a:t>
            </a:r>
            <a:r>
              <a:rPr lang="en-US" altLang="ko-KR" sz="1100" dirty="0" smtClean="0">
                <a:solidFill>
                  <a:schemeClr val="tx1"/>
                </a:solidFill>
              </a:rPr>
              <a:t>H/D Roll Dia. (mm) 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857007" y="3018898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100.0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07876" y="3276802"/>
            <a:ext cx="27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Front </a:t>
            </a:r>
            <a:r>
              <a:rPr lang="en-US" altLang="ko-KR" sz="1100" dirty="0" smtClean="0">
                <a:solidFill>
                  <a:schemeClr val="tx1"/>
                </a:solidFill>
              </a:rPr>
              <a:t>H/D Roll Pitch(mm) 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859938" y="3276802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250.0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402014" y="3543502"/>
            <a:ext cx="27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Front </a:t>
            </a:r>
            <a:r>
              <a:rPr lang="en-US" altLang="ko-KR" sz="1100" dirty="0" smtClean="0">
                <a:solidFill>
                  <a:schemeClr val="tx1"/>
                </a:solidFill>
              </a:rPr>
              <a:t>H/D Roll Vertical. Pos. </a:t>
            </a:r>
            <a:r>
              <a:rPr lang="en-US" altLang="ko-KR" sz="1100" dirty="0">
                <a:solidFill>
                  <a:schemeClr val="tx1"/>
                </a:solidFill>
              </a:rPr>
              <a:t>(mm)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854076" y="3543502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300.0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410700" y="3960553"/>
            <a:ext cx="27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Rear Roll </a:t>
            </a:r>
            <a:r>
              <a:rPr lang="ko-KR" altLang="en-US" sz="1100" dirty="0" smtClean="0">
                <a:solidFill>
                  <a:schemeClr val="tx1"/>
                </a:solidFill>
              </a:rPr>
              <a:t>배치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410700" y="4232348"/>
            <a:ext cx="27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Rear H/D Roll Dia.</a:t>
            </a:r>
            <a:r>
              <a:rPr lang="en-US" altLang="ko-KR" sz="1100" dirty="0">
                <a:solidFill>
                  <a:schemeClr val="tx1"/>
                </a:solidFill>
              </a:rPr>
              <a:t> (mm</a:t>
            </a:r>
            <a:r>
              <a:rPr lang="en-US" altLang="ko-KR" sz="1100" dirty="0" smtClean="0">
                <a:solidFill>
                  <a:schemeClr val="tx1"/>
                </a:solidFill>
              </a:rPr>
              <a:t>) 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862762" y="4232348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100.0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413631" y="4490252"/>
            <a:ext cx="27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Rear H/D Roll Pitch</a:t>
            </a:r>
            <a:r>
              <a:rPr lang="en-US" altLang="ko-KR" sz="1100" dirty="0">
                <a:solidFill>
                  <a:schemeClr val="tx1"/>
                </a:solidFill>
              </a:rPr>
              <a:t>(mm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865693" y="4490252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250.0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407769" y="4756952"/>
            <a:ext cx="27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Rear H/D Roll Vertical Pos.</a:t>
            </a:r>
            <a:r>
              <a:rPr lang="en-US" altLang="ko-KR" sz="1100" dirty="0">
                <a:solidFill>
                  <a:schemeClr val="tx1"/>
                </a:solidFill>
              </a:rPr>
              <a:t> (mm</a:t>
            </a:r>
            <a:r>
              <a:rPr lang="en-US" altLang="ko-KR" sz="1100" dirty="0" smtClean="0">
                <a:solidFill>
                  <a:schemeClr val="tx1"/>
                </a:solidFill>
              </a:rPr>
              <a:t>) 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859831" y="4756952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300.0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915448" y="2464085"/>
            <a:ext cx="905608" cy="1582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None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886675" y="2464085"/>
            <a:ext cx="158262" cy="15826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39473" y="2236495"/>
            <a:ext cx="2517681" cy="1613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Hold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Down Roll Generation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99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Hold Down Roll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39100" y="1636277"/>
            <a:ext cx="4332900" cy="3223724"/>
            <a:chOff x="239100" y="1643477"/>
            <a:chExt cx="4332900" cy="3223724"/>
          </a:xfrm>
        </p:grpSpPr>
        <p:sp>
          <p:nvSpPr>
            <p:cNvPr id="4" name="직사각형 3"/>
            <p:cNvSpPr/>
            <p:nvPr/>
          </p:nvSpPr>
          <p:spPr>
            <a:xfrm>
              <a:off x="239100" y="1643477"/>
              <a:ext cx="4332900" cy="32237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Hold Down Roll Information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82545" y="2545503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Front Roll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배치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94863" y="2262485"/>
              <a:ext cx="905608" cy="1582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Upper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34754" y="2262485"/>
              <a:ext cx="905608" cy="1582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Lower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077274" y="2262485"/>
              <a:ext cx="158262" cy="15826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105981" y="2262485"/>
              <a:ext cx="158262" cy="158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82545" y="2817298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Front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H/D Roll Dia. (mm)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361402" y="2817298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85476" y="307520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Front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H/D Roll Pitch(mm)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364333" y="307520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250.0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79614" y="334190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Front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H/D Roll Vertical. Pos. </a:t>
              </a:r>
              <a:r>
                <a:rPr lang="en-US" altLang="ko-KR" sz="1100" dirty="0">
                  <a:solidFill>
                    <a:schemeClr val="tx1"/>
                  </a:solidFill>
                </a:rPr>
                <a:t>(mm)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358471" y="334190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300.0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88300" y="3758953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Roll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배치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8300" y="4030748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H/D Roll Dia.</a:t>
              </a:r>
              <a:r>
                <a:rPr lang="en-US" altLang="ko-KR" sz="1100" dirty="0">
                  <a:solidFill>
                    <a:schemeClr val="tx1"/>
                  </a:solidFill>
                </a:rPr>
                <a:t> (mm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67157" y="4030748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91231" y="428865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H/D Roll Pitch</a:t>
              </a:r>
              <a:r>
                <a:rPr lang="en-US" altLang="ko-KR" sz="1100" dirty="0">
                  <a:solidFill>
                    <a:schemeClr val="tx1"/>
                  </a:solidFill>
                </a:rPr>
                <a:t>(mm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370088" y="428865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250.0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85369" y="455535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H/D Roll Vertical Pos.</a:t>
              </a:r>
              <a:r>
                <a:rPr lang="en-US" altLang="ko-KR" sz="1100" dirty="0">
                  <a:solidFill>
                    <a:schemeClr val="tx1"/>
                  </a:solidFill>
                </a:rPr>
                <a:t> (mm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364226" y="455535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300.0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93048" y="2262485"/>
              <a:ext cx="905608" cy="1582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None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064275" y="2262485"/>
              <a:ext cx="158262" cy="158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17073" y="2034895"/>
              <a:ext cx="2517681" cy="16133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Hold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Down Roll Generation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53600" y="1964105"/>
            <a:ext cx="3952800" cy="519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89297" y="902910"/>
            <a:ext cx="3852000" cy="157331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Hold Down Roll </a:t>
            </a:r>
            <a:r>
              <a:rPr lang="ko-KR" altLang="en-US" sz="1400" dirty="0" smtClean="0">
                <a:solidFill>
                  <a:schemeClr val="tx1"/>
                </a:solidFill>
              </a:rPr>
              <a:t>의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생성 여부를 사용자가 선택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Radio Button </a:t>
            </a:r>
            <a:r>
              <a:rPr lang="ko-KR" altLang="en-US" sz="1400" dirty="0" smtClean="0">
                <a:solidFill>
                  <a:schemeClr val="tx1"/>
                </a:solidFill>
              </a:rPr>
              <a:t>은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세개</a:t>
            </a:r>
            <a:r>
              <a:rPr lang="ko-KR" altLang="en-US" sz="1400" dirty="0" smtClean="0">
                <a:solidFill>
                  <a:schemeClr val="tx1"/>
                </a:solidFill>
              </a:rPr>
              <a:t> 중 하나만 선택 후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00_define_parameters.proc </a:t>
            </a:r>
            <a:r>
              <a:rPr lang="ko-KR" altLang="en-US" sz="1400" dirty="0" smtClean="0">
                <a:solidFill>
                  <a:schemeClr val="tx1"/>
                </a:solidFill>
              </a:rPr>
              <a:t>내의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hd_roll_loc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에 </a:t>
            </a:r>
            <a:r>
              <a:rPr lang="en-US" altLang="ko-KR" sz="1400" dirty="0" smtClean="0">
                <a:solidFill>
                  <a:schemeClr val="tx1"/>
                </a:solidFill>
              </a:rPr>
              <a:t>“none”, “upper”, “lower” </a:t>
            </a:r>
            <a:r>
              <a:rPr lang="ko-KR" altLang="en-US" sz="1400" dirty="0" smtClean="0">
                <a:solidFill>
                  <a:schemeClr val="tx1"/>
                </a:solidFill>
              </a:rPr>
              <a:t>를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입력함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사용자가  </a:t>
            </a:r>
            <a:r>
              <a:rPr lang="en-US" altLang="ko-KR" sz="1400" dirty="0" smtClean="0">
                <a:solidFill>
                  <a:schemeClr val="tx1"/>
                </a:solidFill>
              </a:rPr>
              <a:t>None </a:t>
            </a:r>
            <a:r>
              <a:rPr lang="ko-KR" altLang="en-US" sz="1400" dirty="0" smtClean="0">
                <a:solidFill>
                  <a:schemeClr val="tx1"/>
                </a:solidFill>
              </a:rPr>
              <a:t>을 선택하면 아래 창이 비활성화 됨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0" name="꺾인 연결선 29"/>
          <p:cNvCxnSpPr>
            <a:stCxn id="27" idx="3"/>
            <a:endCxn id="28" idx="1"/>
          </p:cNvCxnSpPr>
          <p:nvPr/>
        </p:nvCxnSpPr>
        <p:spPr>
          <a:xfrm flipV="1">
            <a:off x="4406400" y="1689568"/>
            <a:ext cx="482897" cy="534485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5426" y="2611154"/>
            <a:ext cx="3634875" cy="24870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직사각형 35"/>
          <p:cNvSpPr/>
          <p:nvPr/>
        </p:nvSpPr>
        <p:spPr>
          <a:xfrm>
            <a:off x="4995362" y="5407201"/>
            <a:ext cx="3852000" cy="85867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각각의 변수를 사용자가 입력한 값으로 정의</a:t>
            </a:r>
          </a:p>
        </p:txBody>
      </p:sp>
      <p:cxnSp>
        <p:nvCxnSpPr>
          <p:cNvPr id="37" name="꺾인 연결선 36"/>
          <p:cNvCxnSpPr>
            <a:stCxn id="40" idx="2"/>
            <a:endCxn id="36" idx="1"/>
          </p:cNvCxnSpPr>
          <p:nvPr/>
        </p:nvCxnSpPr>
        <p:spPr>
          <a:xfrm rot="16200000" flipH="1">
            <a:off x="3885049" y="4726226"/>
            <a:ext cx="1062941" cy="115768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319353" y="2753580"/>
            <a:ext cx="1036648" cy="2020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874324" y="3793441"/>
            <a:ext cx="3600075" cy="1301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43" name="꺾인 연결선 42"/>
          <p:cNvCxnSpPr>
            <a:stCxn id="35" idx="2"/>
            <a:endCxn id="36" idx="0"/>
          </p:cNvCxnSpPr>
          <p:nvPr/>
        </p:nvCxnSpPr>
        <p:spPr>
          <a:xfrm rot="16200000" flipH="1">
            <a:off x="6677600" y="5163438"/>
            <a:ext cx="309027" cy="1784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49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" name="텍스트 개체 틀 46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07505" y="3396987"/>
                <a:ext cx="8928992" cy="2538775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+mj-ea"/>
                  <a:buAutoNum type="circleNumDb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𝑈𝑀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𝑛𝑡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,</a:t>
                </a:r>
                <a:r>
                  <a:rPr lang="ko-KR" altLang="en-US" sz="1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𝑥𝑖𝑡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𝑒𝑛𝑡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𝑒𝑥𝑖𝑡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solidFill>
                      <a:srgbClr val="FF0000"/>
                    </a:solidFill>
                  </a:rPr>
                  <a:t>가 변함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ko-KR" altLang="en-US" sz="1400" dirty="0" smtClean="0"/>
                  <a:t>나머지 </a:t>
                </a:r>
                <a:r>
                  <a:rPr lang="en-US" altLang="ko-KR" sz="1400" dirty="0" smtClean="0"/>
                  <a:t>Upper/Lower Roll</a:t>
                </a:r>
                <a:r>
                  <a:rPr lang="ko-KR" altLang="en-US" sz="1400" dirty="0" smtClean="0"/>
                  <a:t>들도 동일한 비율로 변경됨</a:t>
                </a:r>
                <a:r>
                  <a:rPr lang="en-US" altLang="ko-KR" sz="1400" dirty="0" smtClean="0"/>
                  <a:t/>
                </a:r>
                <a:br>
                  <a:rPr lang="en-US" altLang="ko-KR" sz="14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𝑈𝑀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𝑒𝑛𝑡</m:t>
                            </m:r>
                          </m:sub>
                          <m:sup>
                            <m: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𝑈𝑀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𝑒𝑛𝑡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𝑈𝑀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𝑒𝑥𝑖𝑡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sz="140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altLang="ko-KR" sz="140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𝑅𝑜𝑙𝑙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altLang="ko-KR" sz="1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𝑡𝑜𝑡𝑎𝑙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𝑢𝑝𝑝𝑒𝑟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𝑟𝑜𝑙𝑙𝑠</m:t>
                    </m:r>
                  </m:oMath>
                </a14:m>
                <a:endParaRPr lang="en-US" altLang="ko-KR" sz="1400" dirty="0" smtClean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ko-KR" sz="1400" dirty="0" smtClean="0"/>
                  <a:t>Hold Down Roll</a:t>
                </a:r>
                <a:r>
                  <a:rPr lang="ko-KR" altLang="en-US" sz="1400" dirty="0" smtClean="0"/>
                  <a:t>도 같이 움직여야 한다</a:t>
                </a:r>
                <a:r>
                  <a:rPr lang="en-US" altLang="ko-KR" sz="1400" dirty="0" smtClean="0"/>
                  <a:t>. </a:t>
                </a:r>
                <a:r>
                  <a:rPr lang="ko-KR" altLang="en-US" sz="1400" dirty="0" smtClean="0"/>
                  <a:t>즉</a:t>
                </a:r>
                <a:r>
                  <a:rPr lang="en-US" altLang="ko-KR" sz="1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𝑒𝑛𝑡</m:t>
                        </m:r>
                      </m:sub>
                    </m:sSub>
                  </m:oMath>
                </a14:m>
                <a:r>
                  <a:rPr lang="ko-KR" altLang="en-US" sz="1400" dirty="0" smtClean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𝑒𝑥𝑖𝑡</m:t>
                        </m:r>
                      </m:sub>
                    </m:sSub>
                  </m:oMath>
                </a14:m>
                <a:r>
                  <a:rPr lang="ko-KR" altLang="en-US" sz="1400" dirty="0" smtClean="0"/>
                  <a:t>와 같이 움직임</a:t>
                </a:r>
                <a:r>
                  <a:rPr lang="en-US" altLang="ko-KR" sz="1400" dirty="0" smtClean="0"/>
                  <a:t> </a:t>
                </a:r>
              </a:p>
              <a:p>
                <a:r>
                  <a:rPr lang="en-US" altLang="ko-KR" sz="1400" dirty="0" smtClean="0">
                    <a:sym typeface="Wingdings" panose="05000000000000000000" pitchFamily="2" charset="2"/>
                  </a:rPr>
                  <a:t> </a:t>
                </a:r>
                <a:r>
                  <a:rPr lang="ko-KR" altLang="en-US" sz="1400" dirty="0">
                    <a:sym typeface="Wingdings" panose="05000000000000000000" pitchFamily="2" charset="2"/>
                  </a:rPr>
                  <a:t>위 조건들을 입력할 수 있도록 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UI </a:t>
                </a:r>
                <a:r>
                  <a:rPr lang="ko-KR" altLang="en-US" sz="1400" dirty="0">
                    <a:sym typeface="Wingdings" panose="05000000000000000000" pitchFamily="2" charset="2"/>
                  </a:rPr>
                  <a:t>수정 </a:t>
                </a:r>
                <a:endParaRPr lang="en-US" altLang="ko-KR" sz="1400" dirty="0">
                  <a:sym typeface="Wingdings" panose="05000000000000000000" pitchFamily="2" charset="2"/>
                </a:endParaRPr>
              </a:p>
              <a:p>
                <a:r>
                  <a:rPr lang="en-US" altLang="ko-KR" sz="1400" dirty="0">
                    <a:sym typeface="Wingdings" panose="05000000000000000000" pitchFamily="2" charset="2"/>
                  </a:rPr>
                  <a:t> </a:t>
                </a:r>
                <a:r>
                  <a:rPr lang="ko-KR" altLang="en-US" sz="1400" dirty="0">
                    <a:sym typeface="Wingdings" panose="05000000000000000000" pitchFamily="2" charset="2"/>
                  </a:rPr>
                  <a:t>위 조건들에 맞춰서 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Module </a:t>
                </a:r>
                <a:r>
                  <a:rPr lang="ko-KR" altLang="en-US" sz="1400" dirty="0">
                    <a:sym typeface="Wingdings" panose="05000000000000000000" pitchFamily="2" charset="2"/>
                  </a:rPr>
                  <a:t>의 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Procedure </a:t>
                </a:r>
                <a:r>
                  <a:rPr lang="ko-KR" altLang="en-US" sz="1400" dirty="0">
                    <a:sym typeface="Wingdings" panose="05000000000000000000" pitchFamily="2" charset="2"/>
                  </a:rPr>
                  <a:t>변경 예정</a:t>
                </a:r>
                <a:endParaRPr lang="ko-KR" altLang="en-US" sz="1400" dirty="0"/>
              </a:p>
              <a:p>
                <a:pPr marL="342900" indent="-342900">
                  <a:buFont typeface="+mj-ea"/>
                  <a:buAutoNum type="circleNumDbPlain"/>
                </a:pPr>
                <a:endParaRPr lang="ko-KR" altLang="en-US" sz="1400" dirty="0"/>
              </a:p>
            </p:txBody>
          </p:sp>
        </mc:Choice>
        <mc:Fallback xmlns="">
          <p:sp>
            <p:nvSpPr>
              <p:cNvPr id="47" name="텍스트 개체 틀 4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07505" y="3396987"/>
                <a:ext cx="8928992" cy="2538775"/>
              </a:xfrm>
              <a:blipFill rotWithShape="0">
                <a:blip r:embed="rId2" cstate="print"/>
                <a:stretch>
                  <a:fillRect l="-342" t="-16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Changable</a:t>
            </a:r>
            <a:r>
              <a:rPr lang="en-US" altLang="ko-KR" dirty="0" smtClean="0"/>
              <a:t> Roll Gap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471792" y="1364827"/>
            <a:ext cx="2858767" cy="1340056"/>
            <a:chOff x="359903" y="921333"/>
            <a:chExt cx="3960097" cy="2161467"/>
          </a:xfrm>
        </p:grpSpPr>
        <p:sp>
          <p:nvSpPr>
            <p:cNvPr id="4" name="타원 3"/>
            <p:cNvSpPr/>
            <p:nvPr/>
          </p:nvSpPr>
          <p:spPr>
            <a:xfrm>
              <a:off x="360000" y="2541333"/>
              <a:ext cx="540000" cy="54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1440000" y="2542800"/>
              <a:ext cx="540000" cy="54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520000" y="2541333"/>
              <a:ext cx="540000" cy="54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600000" y="2541333"/>
              <a:ext cx="540000" cy="54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900000" y="1461333"/>
              <a:ext cx="540000" cy="54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980000" y="1189378"/>
              <a:ext cx="540000" cy="54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3060000" y="921333"/>
              <a:ext cx="540000" cy="54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360000" y="2541333"/>
              <a:ext cx="3960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-840000" flipV="1">
              <a:off x="754018" y="1713114"/>
              <a:ext cx="3240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1195183" y="2004347"/>
              <a:ext cx="0" cy="54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112850" y="2040500"/>
                  <a:ext cx="864417" cy="5460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𝑒𝑛𝑡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850" y="2040500"/>
                  <a:ext cx="840423" cy="461665"/>
                </a:xfrm>
                <a:prstGeom prst="rect">
                  <a:avLst/>
                </a:prstGeom>
                <a:blipFill rotWithShape="0">
                  <a:blip r:embed="rId3" cstate="print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직선 화살표 연결선 16"/>
            <p:cNvCxnSpPr/>
            <p:nvPr/>
          </p:nvCxnSpPr>
          <p:spPr>
            <a:xfrm flipH="1">
              <a:off x="3381910" y="1464732"/>
              <a:ext cx="0" cy="108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300999" y="1770501"/>
                  <a:ext cx="924372" cy="5460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𝑒𝑥𝑖𝑡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0999" y="1770500"/>
                  <a:ext cx="906145" cy="461665"/>
                </a:xfrm>
                <a:prstGeom prst="rect">
                  <a:avLst/>
                </a:prstGeom>
                <a:blipFill rotWithShape="0">
                  <a:blip r:embed="rId4" cstate="print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927596" y="1533712"/>
                  <a:ext cx="542526" cy="446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597" y="1533712"/>
                  <a:ext cx="494302" cy="369332"/>
                </a:xfrm>
                <a:prstGeom prst="rect">
                  <a:avLst/>
                </a:prstGeom>
                <a:blipFill rotWithShape="0">
                  <a:blip r:embed="rId5" cstate="print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005401" y="1252046"/>
                  <a:ext cx="547499" cy="446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5401" y="1252047"/>
                  <a:ext cx="499624" cy="369332"/>
                </a:xfrm>
                <a:prstGeom prst="rect">
                  <a:avLst/>
                </a:prstGeom>
                <a:blipFill rotWithShape="0">
                  <a:blip r:embed="rId6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081296" y="991286"/>
                  <a:ext cx="547499" cy="446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1296" y="991286"/>
                  <a:ext cx="499624" cy="369332"/>
                </a:xfrm>
                <a:prstGeom prst="rect">
                  <a:avLst/>
                </a:prstGeom>
                <a:blipFill rotWithShape="0">
                  <a:blip r:embed="rId7" cstate="print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59903" y="2599797"/>
                  <a:ext cx="631882" cy="446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𝐿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903" y="2599797"/>
                  <a:ext cx="590996" cy="369332"/>
                </a:xfrm>
                <a:prstGeom prst="rect">
                  <a:avLst/>
                </a:prstGeom>
                <a:blipFill rotWithShape="0">
                  <a:blip r:embed="rId8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439735" y="2599797"/>
                  <a:ext cx="631882" cy="446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𝐿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734" y="2599797"/>
                  <a:ext cx="590996" cy="369332"/>
                </a:xfrm>
                <a:prstGeom prst="rect">
                  <a:avLst/>
                </a:prstGeom>
                <a:blipFill rotWithShape="0">
                  <a:blip r:embed="rId9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519903" y="2599797"/>
                  <a:ext cx="631882" cy="446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𝐿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903" y="2599797"/>
                  <a:ext cx="590996" cy="369332"/>
                </a:xfrm>
                <a:prstGeom prst="rect">
                  <a:avLst/>
                </a:prstGeom>
                <a:blipFill rotWithShape="0">
                  <a:blip r:embed="rId10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600072" y="2599797"/>
                  <a:ext cx="631882" cy="446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𝐿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0072" y="2599797"/>
                  <a:ext cx="590996" cy="369332"/>
                </a:xfrm>
                <a:prstGeom prst="rect">
                  <a:avLst/>
                </a:prstGeom>
                <a:blipFill rotWithShape="0">
                  <a:blip r:embed="rId11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그룹 1"/>
          <p:cNvGrpSpPr/>
          <p:nvPr/>
        </p:nvGrpSpPr>
        <p:grpSpPr>
          <a:xfrm>
            <a:off x="3521693" y="1246078"/>
            <a:ext cx="1943000" cy="1459251"/>
            <a:chOff x="5292000" y="1024871"/>
            <a:chExt cx="3240000" cy="2472083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5292000" y="2966800"/>
              <a:ext cx="3240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H="1" flipV="1">
              <a:off x="5400000" y="1024871"/>
              <a:ext cx="0" cy="216000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061369" y="1883280"/>
                  <a:ext cx="1073067" cy="4692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𝑠𝑡𝑎𝑟𝑡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1369" y="1883280"/>
                  <a:ext cx="1073067" cy="469258"/>
                </a:xfrm>
                <a:prstGeom prst="rect">
                  <a:avLst/>
                </a:prstGeom>
                <a:blipFill rotWithShape="0">
                  <a:blip r:embed="rId1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/>
            <p:cNvSpPr txBox="1"/>
            <p:nvPr/>
          </p:nvSpPr>
          <p:spPr>
            <a:xfrm>
              <a:off x="8250250" y="2973734"/>
              <a:ext cx="2568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CommercialScript BT" panose="03030803040807090C04" pitchFamily="66" charset="0"/>
                  <a:ea typeface="맑은 고딕" panose="020B0503020000020004" pitchFamily="50" charset="-127"/>
                </a:rPr>
                <a:t>t</a:t>
              </a:r>
              <a:endParaRPr lang="ko-KR" altLang="en-US" sz="2800" dirty="0" smtClean="0">
                <a:latin typeface="CommercialScript BT" panose="03030803040807090C04" pitchFamily="66" charset="0"/>
                <a:ea typeface="맑은 고딕" panose="020B0503020000020004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659018" y="3118535"/>
                  <a:ext cx="3819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𝑐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9018" y="3118535"/>
                  <a:ext cx="381963" cy="307777"/>
                </a:xfrm>
                <a:prstGeom prst="rect">
                  <a:avLst/>
                </a:prstGeom>
                <a:blipFill rotWithShape="0">
                  <a:blip r:embed="rId13" cstate="print"/>
                  <a:stretch>
                    <a:fillRect l="-11111" r="-4762" b="-1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6475354" y="3118516"/>
                  <a:ext cx="3819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𝑐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354" y="3118516"/>
                  <a:ext cx="381964" cy="307777"/>
                </a:xfrm>
                <a:prstGeom prst="rect">
                  <a:avLst/>
                </a:prstGeom>
                <a:blipFill rotWithShape="0">
                  <a:blip r:embed="rId14" cstate="print"/>
                  <a:stretch>
                    <a:fillRect l="-11111" r="-6349" b="-1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직선 연결선 39"/>
            <p:cNvCxnSpPr/>
            <p:nvPr/>
          </p:nvCxnSpPr>
          <p:spPr>
            <a:xfrm>
              <a:off x="5400000" y="1745868"/>
              <a:ext cx="90000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rot="2400000">
              <a:off x="6193035" y="2033015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7000471" y="2326898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H="1" flipV="1">
              <a:off x="6303600" y="1420871"/>
              <a:ext cx="0" cy="180000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flipH="1" flipV="1">
              <a:off x="6999538" y="1996608"/>
              <a:ext cx="0" cy="126000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H="1">
              <a:off x="5412176" y="3104599"/>
              <a:ext cx="9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 flipH="1">
              <a:off x="6318112" y="3104598"/>
              <a:ext cx="68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499412" y="692489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t>Priority-</a:t>
            </a:r>
            <a:r>
              <a:rPr lang="ko-KR" altLang="en-US" sz="20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t>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/>
              <p:cNvSpPr/>
              <p:nvPr/>
            </p:nvSpPr>
            <p:spPr>
              <a:xfrm>
                <a:off x="5742722" y="944431"/>
                <a:ext cx="3293776" cy="206210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 smtClean="0"/>
                  <a:t>추가</a:t>
                </a:r>
                <a:r>
                  <a:rPr lang="en-US" altLang="ko-KR" sz="1600" dirty="0" smtClean="0"/>
                  <a:t> Variables :</a:t>
                </a:r>
              </a:p>
              <a:p>
                <a:endParaRPr lang="en-US" altLang="ko-KR" sz="1600" dirty="0" smtClean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𝑈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𝑀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𝑒𝑛𝑡</m:t>
                        </m:r>
                      </m:sub>
                    </m:sSub>
                  </m:oMath>
                </a14:m>
                <a:r>
                  <a:rPr lang="en-US" altLang="ko-KR" sz="1200" dirty="0" smtClean="0">
                    <a:ea typeface="맑은 고딕" panose="020B0503020000020004" pitchFamily="50" charset="-127"/>
                  </a:rPr>
                  <a:t> : Upper Entry </a:t>
                </a:r>
                <a:r>
                  <a:rPr lang="en-US" altLang="ko-KR" sz="1200" dirty="0" smtClean="0"/>
                  <a:t>Roll Gap Movement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𝑈𝑀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𝑥𝑖𝑡</m:t>
                        </m:r>
                      </m:sub>
                    </m:sSub>
                  </m:oMath>
                </a14:m>
                <a:r>
                  <a:rPr lang="en-US" altLang="ko-KR" sz="1200" dirty="0">
                    <a:ea typeface="맑은 고딕" panose="020B0503020000020004" pitchFamily="50" charset="-127"/>
                  </a:rPr>
                  <a:t> : Upper Entry </a:t>
                </a:r>
                <a:r>
                  <a:rPr lang="en-US" altLang="ko-KR" sz="1200" dirty="0"/>
                  <a:t>Roll Gap </a:t>
                </a:r>
                <a:r>
                  <a:rPr lang="en-US" altLang="ko-KR" sz="1200" dirty="0" smtClean="0"/>
                  <a:t>Movement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𝑢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𝑐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 smtClean="0">
                    <a:ea typeface="맑은 고딕" panose="020B0503020000020004" pitchFamily="50" charset="-127"/>
                  </a:rPr>
                  <a:t> : Upper </a:t>
                </a:r>
                <a:r>
                  <a:rPr lang="en-US" altLang="ko-KR" sz="1200" dirty="0" smtClean="0"/>
                  <a:t>Roll </a:t>
                </a:r>
                <a:r>
                  <a:rPr lang="en-US" altLang="ko-KR" sz="1200" dirty="0"/>
                  <a:t>Gap </a:t>
                </a:r>
                <a:r>
                  <a:rPr lang="en-US" altLang="ko-KR" sz="1200" dirty="0" smtClean="0"/>
                  <a:t>Staying time</a:t>
                </a:r>
                <a:endParaRPr lang="en-US" altLang="ko-KR" sz="12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𝑢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𝑐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dirty="0">
                    <a:ea typeface="맑은 고딕" panose="020B0503020000020004" pitchFamily="50" charset="-127"/>
                  </a:rPr>
                  <a:t> : Upper </a:t>
                </a:r>
                <a:r>
                  <a:rPr lang="en-US" altLang="ko-KR" sz="1200" dirty="0"/>
                  <a:t>Roll Gap </a:t>
                </a:r>
                <a:r>
                  <a:rPr lang="en-US" altLang="ko-KR" sz="1200" dirty="0" smtClean="0"/>
                  <a:t>Moving </a:t>
                </a:r>
                <a:r>
                  <a:rPr lang="en-US" altLang="ko-KR" sz="1200" dirty="0"/>
                  <a:t>time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𝑈𝑀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𝑒𝑛𝑡</m:t>
                        </m:r>
                      </m:sub>
                    </m:sSub>
                  </m:oMath>
                </a14:m>
                <a:r>
                  <a:rPr lang="en-US" altLang="ko-KR" sz="1200" dirty="0">
                    <a:ea typeface="맑은 고딕" panose="020B0503020000020004" pitchFamily="50" charset="-127"/>
                  </a:rPr>
                  <a:t> : Upper Entry </a:t>
                </a:r>
                <a:r>
                  <a:rPr lang="en-US" altLang="ko-KR" sz="1200" dirty="0"/>
                  <a:t>Roll Gap Movement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𝑈𝑀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𝑒𝑥𝑖𝑡</m:t>
                        </m:r>
                      </m:sub>
                    </m:sSub>
                  </m:oMath>
                </a14:m>
                <a:r>
                  <a:rPr lang="en-US" altLang="ko-KR" sz="1200" dirty="0">
                    <a:ea typeface="맑은 고딕" panose="020B0503020000020004" pitchFamily="50" charset="-127"/>
                  </a:rPr>
                  <a:t> : Upper Entry </a:t>
                </a:r>
                <a:r>
                  <a:rPr lang="en-US" altLang="ko-KR" sz="1200" dirty="0"/>
                  <a:t>Roll Gap Movement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𝑙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𝑐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>
                    <a:ea typeface="맑은 고딕" panose="020B0503020000020004" pitchFamily="50" charset="-127"/>
                  </a:rPr>
                  <a:t> : </a:t>
                </a:r>
                <a:r>
                  <a:rPr lang="en-US" altLang="ko-KR" sz="1200" dirty="0" smtClean="0">
                    <a:ea typeface="맑은 고딕" panose="020B0503020000020004" pitchFamily="50" charset="-127"/>
                  </a:rPr>
                  <a:t>Lower </a:t>
                </a:r>
                <a:r>
                  <a:rPr lang="en-US" altLang="ko-KR" sz="1200" dirty="0"/>
                  <a:t>Roll Gap Staying time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𝑙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𝑐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dirty="0">
                    <a:ea typeface="맑은 고딕" panose="020B0503020000020004" pitchFamily="50" charset="-127"/>
                  </a:rPr>
                  <a:t> : </a:t>
                </a:r>
                <a:r>
                  <a:rPr lang="en-US" altLang="ko-KR" sz="1200" dirty="0" smtClean="0">
                    <a:ea typeface="맑은 고딕" panose="020B0503020000020004" pitchFamily="50" charset="-127"/>
                  </a:rPr>
                  <a:t>Lower </a:t>
                </a:r>
                <a:r>
                  <a:rPr lang="en-US" altLang="ko-KR" sz="1200" dirty="0"/>
                  <a:t>Roll Gap Moving time</a:t>
                </a:r>
              </a:p>
            </p:txBody>
          </p:sp>
        </mc:Choice>
        <mc:Fallback xmlns="">
          <p:sp>
            <p:nvSpPr>
              <p:cNvPr id="50" name="직사각형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722" y="944431"/>
                <a:ext cx="3293776" cy="2062103"/>
              </a:xfrm>
              <a:prstGeom prst="rect">
                <a:avLst/>
              </a:prstGeom>
              <a:blipFill rotWithShape="0">
                <a:blip r:embed="rId15" cstate="print"/>
                <a:stretch>
                  <a:fillRect l="-738" t="-882" b="-11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6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Changable</a:t>
            </a:r>
            <a:r>
              <a:rPr lang="en-US" altLang="ko-KR" dirty="0"/>
              <a:t> Roll Gap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375" y="1299350"/>
            <a:ext cx="3303917" cy="88912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1" name="꺾인 연결선 10"/>
          <p:cNvCxnSpPr>
            <a:stCxn id="7" idx="2"/>
            <a:endCxn id="33" idx="1"/>
          </p:cNvCxnSpPr>
          <p:nvPr/>
        </p:nvCxnSpPr>
        <p:spPr>
          <a:xfrm rot="16200000" flipH="1">
            <a:off x="1547095" y="2936716"/>
            <a:ext cx="2051392" cy="55491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321766" y="1187450"/>
            <a:ext cx="4090217" cy="64948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UI </a:t>
            </a:r>
            <a:r>
              <a:rPr lang="ko-KR" altLang="en-US" sz="1600" dirty="0" smtClean="0">
                <a:solidFill>
                  <a:schemeClr val="tx1"/>
                </a:solidFill>
              </a:rPr>
              <a:t>에 </a:t>
            </a:r>
            <a:r>
              <a:rPr lang="en-US" altLang="ko-KR" sz="1600" dirty="0" smtClean="0">
                <a:solidFill>
                  <a:schemeClr val="tx1"/>
                </a:solidFill>
              </a:rPr>
              <a:t>Parameter</a:t>
            </a:r>
            <a:r>
              <a:rPr lang="ko-KR" altLang="en-US" sz="1600" dirty="0" smtClean="0">
                <a:solidFill>
                  <a:schemeClr val="tx1"/>
                </a:solidFill>
              </a:rPr>
              <a:t> 가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너무 많아서 일부는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PullDown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smtClean="0">
                <a:solidFill>
                  <a:schemeClr val="tx1"/>
                </a:solidFill>
              </a:rPr>
              <a:t>형식으로 변경 예정임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" name="덧셈 기호 5"/>
          <p:cNvSpPr/>
          <p:nvPr/>
        </p:nvSpPr>
        <p:spPr>
          <a:xfrm>
            <a:off x="1881333" y="2665141"/>
            <a:ext cx="828000" cy="828000"/>
          </a:xfrm>
          <a:prstGeom prst="mathPlus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850249" y="2665141"/>
            <a:ext cx="4547991" cy="31494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Roll Gap Movement Information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169964" y="3351675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Upper Entry Roll Gap Movement (mm)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121007" y="3351675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72895" y="3609579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Upper </a:t>
            </a:r>
            <a:r>
              <a:rPr lang="en-US" altLang="ko-KR" sz="1100" dirty="0" smtClean="0">
                <a:solidFill>
                  <a:schemeClr val="tx1"/>
                </a:solidFill>
              </a:rPr>
              <a:t>Exit </a:t>
            </a:r>
            <a:r>
              <a:rPr lang="en-US" altLang="ko-KR" sz="1100" dirty="0">
                <a:solidFill>
                  <a:schemeClr val="tx1"/>
                </a:solidFill>
              </a:rPr>
              <a:t>Roll Gap </a:t>
            </a:r>
            <a:r>
              <a:rPr lang="en-US" altLang="ko-KR" sz="1100" dirty="0" smtClean="0">
                <a:solidFill>
                  <a:schemeClr val="tx1"/>
                </a:solidFill>
              </a:rPr>
              <a:t>Movement (mm)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123938" y="3609579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15.0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175717" y="3900889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Upper Roll Gap Staying Time (sec.)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26760" y="3900889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178648" y="4158793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Upper </a:t>
            </a:r>
            <a:r>
              <a:rPr lang="en-US" altLang="ko-KR" sz="1100" dirty="0">
                <a:solidFill>
                  <a:schemeClr val="tx1"/>
                </a:solidFill>
              </a:rPr>
              <a:t>Roll </a:t>
            </a:r>
            <a:r>
              <a:rPr lang="en-US" altLang="ko-KR" sz="1100" dirty="0" smtClean="0">
                <a:solidFill>
                  <a:schemeClr val="tx1"/>
                </a:solidFill>
              </a:rPr>
              <a:t>Moving </a:t>
            </a:r>
            <a:r>
              <a:rPr lang="en-US" altLang="ko-KR" sz="1100" dirty="0">
                <a:solidFill>
                  <a:schemeClr val="tx1"/>
                </a:solidFill>
              </a:rPr>
              <a:t>Time (sec</a:t>
            </a:r>
            <a:r>
              <a:rPr lang="en-US" altLang="ko-KR" sz="1100" dirty="0" smtClean="0">
                <a:solidFill>
                  <a:schemeClr val="tx1"/>
                </a:solidFill>
              </a:rPr>
              <a:t>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129691" y="4158793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178648" y="4730749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Entry Lower Roll Gap Movement (mm)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129691" y="4730749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181579" y="4988653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Entry Lower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Roll </a:t>
            </a:r>
            <a:r>
              <a:rPr lang="en-US" altLang="ko-KR" sz="1100" dirty="0" smtClean="0">
                <a:solidFill>
                  <a:schemeClr val="tx1"/>
                </a:solidFill>
              </a:rPr>
              <a:t>Gap Movement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smtClean="0">
                <a:solidFill>
                  <a:schemeClr val="tx1"/>
                </a:solidFill>
              </a:rPr>
              <a:t>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132622" y="4988653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15.0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184401" y="5279963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Lower Roll Gap Staying Time (sec.)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135444" y="5279963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187332" y="5537867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Lower </a:t>
            </a:r>
            <a:r>
              <a:rPr lang="en-US" altLang="ko-KR" sz="1100" dirty="0">
                <a:solidFill>
                  <a:schemeClr val="tx1"/>
                </a:solidFill>
              </a:rPr>
              <a:t>Roll </a:t>
            </a:r>
            <a:r>
              <a:rPr lang="en-US" altLang="ko-KR" sz="1100" dirty="0" smtClean="0">
                <a:solidFill>
                  <a:schemeClr val="tx1"/>
                </a:solidFill>
              </a:rPr>
              <a:t>Gap Moving </a:t>
            </a:r>
            <a:r>
              <a:rPr lang="en-US" altLang="ko-KR" sz="1100" dirty="0">
                <a:solidFill>
                  <a:schemeClr val="tx1"/>
                </a:solidFill>
              </a:rPr>
              <a:t>Time (sec</a:t>
            </a:r>
            <a:r>
              <a:rPr lang="en-US" altLang="ko-KR" sz="1100" dirty="0" smtClean="0">
                <a:solidFill>
                  <a:schemeClr val="tx1"/>
                </a:solidFill>
              </a:rPr>
              <a:t>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138375" y="5537867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2.5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28630" y="3004038"/>
            <a:ext cx="3397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Upper Roll Gap Movement</a:t>
            </a:r>
            <a:endParaRPr lang="ko-KR" altLang="en-US" sz="1400" dirty="0" smtClean="0"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28630" y="4406336"/>
            <a:ext cx="3397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Lower Roll Gap Movement</a:t>
            </a:r>
            <a:endParaRPr lang="ko-KR" altLang="en-US" sz="1400" dirty="0" smtClean="0"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15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Changable</a:t>
            </a:r>
            <a:r>
              <a:rPr lang="en-US" altLang="ko-KR" dirty="0"/>
              <a:t> Roll Gap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5449" y="1060040"/>
            <a:ext cx="4547991" cy="31494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Roll Gap Movement Information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85164" y="1746574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Upper Entry Roll Gap Movement (mm)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536207" y="1746574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-10.0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88095" y="2004478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Upper </a:t>
            </a:r>
            <a:r>
              <a:rPr lang="en-US" altLang="ko-KR" sz="1100" dirty="0" smtClean="0">
                <a:solidFill>
                  <a:schemeClr val="tx1"/>
                </a:solidFill>
              </a:rPr>
              <a:t>Exit </a:t>
            </a:r>
            <a:r>
              <a:rPr lang="en-US" altLang="ko-KR" sz="1100" dirty="0">
                <a:solidFill>
                  <a:schemeClr val="tx1"/>
                </a:solidFill>
              </a:rPr>
              <a:t>Roll Gap </a:t>
            </a:r>
            <a:r>
              <a:rPr lang="en-US" altLang="ko-KR" sz="1100" dirty="0" smtClean="0">
                <a:solidFill>
                  <a:schemeClr val="tx1"/>
                </a:solidFill>
              </a:rPr>
              <a:t>Movement (mm)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39138" y="2004478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-5.0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90917" y="2295788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Upper Roll Gap Staying Time (sec.)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541960" y="2295788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93848" y="2553692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Upper </a:t>
            </a:r>
            <a:r>
              <a:rPr lang="en-US" altLang="ko-KR" sz="1100" dirty="0">
                <a:solidFill>
                  <a:schemeClr val="tx1"/>
                </a:solidFill>
              </a:rPr>
              <a:t>Roll </a:t>
            </a:r>
            <a:r>
              <a:rPr lang="en-US" altLang="ko-KR" sz="1100" dirty="0" smtClean="0">
                <a:solidFill>
                  <a:schemeClr val="tx1"/>
                </a:solidFill>
              </a:rPr>
              <a:t>Moving </a:t>
            </a:r>
            <a:r>
              <a:rPr lang="en-US" altLang="ko-KR" sz="1100" dirty="0">
                <a:solidFill>
                  <a:schemeClr val="tx1"/>
                </a:solidFill>
              </a:rPr>
              <a:t>Time (sec</a:t>
            </a:r>
            <a:r>
              <a:rPr lang="en-US" altLang="ko-KR" sz="1100" dirty="0" smtClean="0">
                <a:solidFill>
                  <a:schemeClr val="tx1"/>
                </a:solidFill>
              </a:rPr>
              <a:t>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44891" y="2553692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93848" y="3125648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Entry Lower Roll Gap Movement (mm)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44891" y="3125648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-10.0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96779" y="3383552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Entry Lower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Roll </a:t>
            </a:r>
            <a:r>
              <a:rPr lang="en-US" altLang="ko-KR" sz="1100" dirty="0" smtClean="0">
                <a:solidFill>
                  <a:schemeClr val="tx1"/>
                </a:solidFill>
              </a:rPr>
              <a:t>Gap Movement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smtClean="0">
                <a:solidFill>
                  <a:schemeClr val="tx1"/>
                </a:solidFill>
              </a:rPr>
              <a:t>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547822" y="3383552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-5.0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99601" y="3674862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Lower Roll Gap Staying Time (sec.)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550644" y="3674862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02532" y="3932766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Lower </a:t>
            </a:r>
            <a:r>
              <a:rPr lang="en-US" altLang="ko-KR" sz="1100" dirty="0">
                <a:solidFill>
                  <a:schemeClr val="tx1"/>
                </a:solidFill>
              </a:rPr>
              <a:t>Roll </a:t>
            </a:r>
            <a:r>
              <a:rPr lang="en-US" altLang="ko-KR" sz="1100" dirty="0" smtClean="0">
                <a:solidFill>
                  <a:schemeClr val="tx1"/>
                </a:solidFill>
              </a:rPr>
              <a:t>Gap Moving </a:t>
            </a:r>
            <a:r>
              <a:rPr lang="en-US" altLang="ko-KR" sz="1100" dirty="0">
                <a:solidFill>
                  <a:schemeClr val="tx1"/>
                </a:solidFill>
              </a:rPr>
              <a:t>Time (sec</a:t>
            </a:r>
            <a:r>
              <a:rPr lang="en-US" altLang="ko-KR" sz="1100" dirty="0" smtClean="0">
                <a:solidFill>
                  <a:schemeClr val="tx1"/>
                </a:solidFill>
              </a:rPr>
              <a:t>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53575" y="3932766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3830" y="1398937"/>
            <a:ext cx="3397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Upper Roll Gap Movement</a:t>
            </a:r>
            <a:endParaRPr lang="ko-KR" altLang="en-US" sz="1400" dirty="0" smtClean="0"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3830" y="2801235"/>
            <a:ext cx="3397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Lower Roll Gap Movement</a:t>
            </a:r>
            <a:endParaRPr lang="ko-KR" altLang="en-US" sz="1400" dirty="0" smtClean="0"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28133" y="4483490"/>
            <a:ext cx="4617468" cy="152594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7" name="꺾인 연결선 26"/>
          <p:cNvCxnSpPr>
            <a:stCxn id="5" idx="3"/>
            <a:endCxn id="3" idx="0"/>
          </p:cNvCxnSpPr>
          <p:nvPr/>
        </p:nvCxnSpPr>
        <p:spPr>
          <a:xfrm>
            <a:off x="4813440" y="2634769"/>
            <a:ext cx="1323427" cy="184872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151825" y="1904836"/>
            <a:ext cx="3293776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00_define_parameters.proc 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UI </a:t>
            </a:r>
            <a:r>
              <a:rPr lang="ko-KR" altLang="en-US" sz="1600" dirty="0" smtClean="0"/>
              <a:t>입력되는 </a:t>
            </a:r>
            <a:r>
              <a:rPr lang="ko-KR" altLang="en-US" sz="1600" smtClean="0"/>
              <a:t>값들을 적용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7730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107505" y="1114099"/>
            <a:ext cx="8928992" cy="230788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3D</a:t>
            </a:r>
            <a:r>
              <a:rPr lang="ko-KR" altLang="en-US" dirty="0" smtClean="0"/>
              <a:t>와 동일한 조건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Roll Crown </a:t>
            </a:r>
            <a:r>
              <a:rPr lang="ko-KR" altLang="en-US" dirty="0" smtClean="0"/>
              <a:t>배제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Plate </a:t>
            </a:r>
            <a:r>
              <a:rPr lang="ko-KR" altLang="en-US" dirty="0" smtClean="0"/>
              <a:t>형상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Flat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Wave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선</a:t>
            </a:r>
            <a:r>
              <a:rPr lang="en-US" altLang="ko-KR" dirty="0" smtClean="0"/>
              <a:t>·</a:t>
            </a:r>
            <a:r>
              <a:rPr lang="ko-KR" altLang="en-US" dirty="0" smtClean="0"/>
              <a:t>후 </a:t>
            </a:r>
            <a:r>
              <a:rPr lang="ko-KR" altLang="en-US" dirty="0" err="1" smtClean="0"/>
              <a:t>단부</a:t>
            </a:r>
            <a:r>
              <a:rPr lang="ko-KR" altLang="en-US" dirty="0" smtClean="0"/>
              <a:t> 들림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변경 사안들은 협의 후 결정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2D </a:t>
            </a:r>
            <a:r>
              <a:rPr lang="ko-KR" altLang="en-US" dirty="0" smtClean="0"/>
              <a:t>교정기 해석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9412" y="692489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t>Priority-</a:t>
            </a:r>
            <a:r>
              <a:rPr lang="ko-KR" altLang="en-US" sz="20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t>③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4353868" y="1669016"/>
            <a:ext cx="3926132" cy="1533287"/>
            <a:chOff x="312685" y="3563996"/>
            <a:chExt cx="3926132" cy="1533287"/>
          </a:xfrm>
        </p:grpSpPr>
        <p:sp>
          <p:nvSpPr>
            <p:cNvPr id="6" name="직사각형 5"/>
            <p:cNvSpPr/>
            <p:nvPr/>
          </p:nvSpPr>
          <p:spPr>
            <a:xfrm>
              <a:off x="1080000" y="4320000"/>
              <a:ext cx="2520000" cy="108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620000" y="3780000"/>
              <a:ext cx="0" cy="828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060000" y="3780000"/>
              <a:ext cx="0" cy="828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/>
            <p:cNvGrpSpPr/>
            <p:nvPr/>
          </p:nvGrpSpPr>
          <p:grpSpPr>
            <a:xfrm flipH="1">
              <a:off x="2522280" y="3563996"/>
              <a:ext cx="1090078" cy="864002"/>
              <a:chOff x="1033463" y="3563996"/>
              <a:chExt cx="1145915" cy="864002"/>
            </a:xfrm>
          </p:grpSpPr>
          <p:sp>
            <p:nvSpPr>
              <p:cNvPr id="11" name="원호 10"/>
              <p:cNvSpPr/>
              <p:nvPr/>
            </p:nvSpPr>
            <p:spPr>
              <a:xfrm rot="10800000">
                <a:off x="1033463" y="3624887"/>
                <a:ext cx="1118758" cy="803111"/>
              </a:xfrm>
              <a:prstGeom prst="arc">
                <a:avLst>
                  <a:gd name="adj1" fmla="val 16200000"/>
                  <a:gd name="adj2" fmla="val 20631675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원호 11"/>
              <p:cNvSpPr/>
              <p:nvPr/>
            </p:nvSpPr>
            <p:spPr>
              <a:xfrm rot="10800000">
                <a:off x="1045378" y="3563996"/>
                <a:ext cx="1134000" cy="756000"/>
              </a:xfrm>
              <a:prstGeom prst="arc">
                <a:avLst>
                  <a:gd name="adj1" fmla="val 16200000"/>
                  <a:gd name="adj2" fmla="val 20808396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1073949" y="4052880"/>
                <a:ext cx="0" cy="1260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/>
            <p:cNvGrpSpPr/>
            <p:nvPr/>
          </p:nvGrpSpPr>
          <p:grpSpPr>
            <a:xfrm>
              <a:off x="1057547" y="3564688"/>
              <a:ext cx="1090800" cy="864002"/>
              <a:chOff x="1033463" y="3563996"/>
              <a:chExt cx="1145915" cy="864002"/>
            </a:xfrm>
          </p:grpSpPr>
          <p:sp>
            <p:nvSpPr>
              <p:cNvPr id="17" name="원호 16"/>
              <p:cNvSpPr/>
              <p:nvPr/>
            </p:nvSpPr>
            <p:spPr>
              <a:xfrm rot="10800000">
                <a:off x="1033463" y="3624887"/>
                <a:ext cx="1118758" cy="803111"/>
              </a:xfrm>
              <a:prstGeom prst="arc">
                <a:avLst>
                  <a:gd name="adj1" fmla="val 16200000"/>
                  <a:gd name="adj2" fmla="val 20631675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원호 17"/>
              <p:cNvSpPr/>
              <p:nvPr/>
            </p:nvSpPr>
            <p:spPr>
              <a:xfrm rot="10800000">
                <a:off x="1045378" y="3563996"/>
                <a:ext cx="1134000" cy="756000"/>
              </a:xfrm>
              <a:prstGeom prst="arc">
                <a:avLst>
                  <a:gd name="adj1" fmla="val 16200000"/>
                  <a:gd name="adj2" fmla="val 20808396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1073949" y="4052880"/>
                <a:ext cx="0" cy="1260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직선 연결선 19"/>
            <p:cNvCxnSpPr/>
            <p:nvPr/>
          </p:nvCxnSpPr>
          <p:spPr>
            <a:xfrm>
              <a:off x="554847" y="4432064"/>
              <a:ext cx="540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554847" y="4178880"/>
              <a:ext cx="540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704266" y="4178880"/>
              <a:ext cx="0" cy="2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12685" y="4153407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P₁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4894" y="3871983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Pitch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096125" y="3780000"/>
              <a:ext cx="0" cy="36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573845" y="3780000"/>
              <a:ext cx="0" cy="36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3874615" y="4181275"/>
              <a:ext cx="0" cy="2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874615" y="415270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P₂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3584722" y="4431173"/>
              <a:ext cx="540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3584722" y="4177989"/>
              <a:ext cx="540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1094847" y="3852000"/>
              <a:ext cx="52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3062722" y="3852000"/>
              <a:ext cx="52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190700" y="3588335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L₁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39433" y="3588335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L₂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6" name="직선 화살표 연결선 35"/>
            <p:cNvCxnSpPr>
              <a:endCxn id="38" idx="0"/>
            </p:cNvCxnSpPr>
            <p:nvPr/>
          </p:nvCxnSpPr>
          <p:spPr>
            <a:xfrm flipH="1">
              <a:off x="868247" y="4357035"/>
              <a:ext cx="424698" cy="4324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85958" y="4789506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ARC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1" name="직선 화살표 연결선 40"/>
            <p:cNvCxnSpPr>
              <a:endCxn id="42" idx="0"/>
            </p:cNvCxnSpPr>
            <p:nvPr/>
          </p:nvCxnSpPr>
          <p:spPr>
            <a:xfrm>
              <a:off x="3375025" y="4357035"/>
              <a:ext cx="310911" cy="4294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403647" y="4786465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ARC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936822" y="5767592"/>
            <a:ext cx="410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Static Menu + Tab </a:t>
            </a:r>
            <a:r>
              <a:rPr lang="ko-KR" altLang="en-US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방식으로</a:t>
            </a:r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진행 예정</a:t>
            </a:r>
          </a:p>
        </p:txBody>
      </p:sp>
      <p:sp>
        <p:nvSpPr>
          <p:cNvPr id="67" name="오른쪽 화살표 66"/>
          <p:cNvSpPr/>
          <p:nvPr/>
        </p:nvSpPr>
        <p:spPr>
          <a:xfrm rot="21227303">
            <a:off x="2232006" y="2432910"/>
            <a:ext cx="1976554" cy="289572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0" name="한쪽 모서리가 잘린 사각형 59"/>
          <p:cNvSpPr/>
          <p:nvPr/>
        </p:nvSpPr>
        <p:spPr>
          <a:xfrm>
            <a:off x="3519973" y="3703410"/>
            <a:ext cx="936104" cy="288032"/>
          </a:xfrm>
          <a:prstGeom prst="snip1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2D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2" name="한쪽 모서리가 잘린 사각형 61"/>
          <p:cNvSpPr/>
          <p:nvPr/>
        </p:nvSpPr>
        <p:spPr>
          <a:xfrm>
            <a:off x="2625293" y="3703410"/>
            <a:ext cx="936104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3D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9761" y="3989651"/>
            <a:ext cx="2690035" cy="170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88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ENS">
      <a:majorFont>
        <a:latin typeface="Arial Unicode MS"/>
        <a:ea typeface="맑은 고딕"/>
        <a:cs typeface=""/>
      </a:majorFont>
      <a:minorFont>
        <a:latin typeface="Arial Unicode MS"/>
        <a:ea typeface="맑은 고딕"/>
        <a:cs typeface="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spDef>
      <a:spPr>
        <a:noFill/>
        <a:ln>
          <a:solidFill>
            <a:schemeClr val="tx1">
              <a:lumMod val="95000"/>
              <a:lumOff val="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 Unicode MS" panose="020B06040202020202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테마1" id="{C3ED2316-A292-48A6-88C5-FB5D2734D3AB}" vid="{9DCB084A-53F9-403A-941F-70983B32F8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5644</TotalTime>
  <Words>895</Words>
  <Application>Microsoft Office PowerPoint</Application>
  <PresentationFormat>화면 슬라이드 쇼(4:3)</PresentationFormat>
  <Paragraphs>206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Arial Unicode MS</vt:lpstr>
      <vt:lpstr>CommercialScript BT</vt:lpstr>
      <vt:lpstr>맑은 고딕</vt:lpstr>
      <vt:lpstr>Arial</vt:lpstr>
      <vt:lpstr>Cambria Math</vt:lpstr>
      <vt:lpstr>Candara</vt:lpstr>
      <vt:lpstr>Symbol</vt:lpstr>
      <vt:lpstr>Wingdings</vt:lpstr>
      <vt:lpstr>테마1</vt:lpstr>
      <vt:lpstr>Leveller Update Ver3</vt:lpstr>
      <vt:lpstr>0. Roll gen. 구조 변경</vt:lpstr>
      <vt:lpstr>1. Hold Down Roll</vt:lpstr>
      <vt:lpstr>1. Hold Down Roll</vt:lpstr>
      <vt:lpstr>1. Hold Down Roll</vt:lpstr>
      <vt:lpstr>2. Changable Roll Gap</vt:lpstr>
      <vt:lpstr>2. Changable Roll Gap</vt:lpstr>
      <vt:lpstr>2. Changable Roll Gap</vt:lpstr>
      <vt:lpstr>3. 2D 교정기 해석</vt:lpstr>
      <vt:lpstr>3. 2D 교정기 해석 : UI</vt:lpstr>
      <vt:lpstr>3. 2D 교정기 해석 : UI</vt:lpstr>
      <vt:lpstr>3. 2D 교정기 해석 : UI</vt:lpstr>
      <vt:lpstr>4. 기타   Procedure Debuging 필요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Hold Down Roll</dc:title>
  <dc:creator>ENS_Jun</dc:creator>
  <cp:lastModifiedBy>Jong Seo Lee</cp:lastModifiedBy>
  <cp:revision>71</cp:revision>
  <cp:lastPrinted>2016-08-04T06:56:45Z</cp:lastPrinted>
  <dcterms:created xsi:type="dcterms:W3CDTF">2016-05-25T14:08:30Z</dcterms:created>
  <dcterms:modified xsi:type="dcterms:W3CDTF">2016-08-09T09:13:50Z</dcterms:modified>
</cp:coreProperties>
</file>