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57" r:id="rId5"/>
    <p:sldId id="263" r:id="rId6"/>
    <p:sldId id="271" r:id="rId7"/>
    <p:sldId id="273" r:id="rId8"/>
    <p:sldId id="258" r:id="rId9"/>
    <p:sldId id="265" r:id="rId10"/>
    <p:sldId id="259" r:id="rId11"/>
    <p:sldId id="268" r:id="rId12"/>
    <p:sldId id="260" r:id="rId13"/>
    <p:sldId id="269" r:id="rId14"/>
    <p:sldId id="27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E449-18F1-4D80-AC82-DC8A8BADA3D2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704FC-C24E-4FEB-BF51-C120FFFAD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324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E449-18F1-4D80-AC82-DC8A8BADA3D2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704FC-C24E-4FEB-BF51-C120FFFAD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553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E449-18F1-4D80-AC82-DC8A8BADA3D2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704FC-C24E-4FEB-BF51-C120FFFAD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16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E449-18F1-4D80-AC82-DC8A8BADA3D2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704FC-C24E-4FEB-BF51-C120FFFAD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092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E449-18F1-4D80-AC82-DC8A8BADA3D2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704FC-C24E-4FEB-BF51-C120FFFAD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068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E449-18F1-4D80-AC82-DC8A8BADA3D2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704FC-C24E-4FEB-BF51-C120FFFAD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388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E449-18F1-4D80-AC82-DC8A8BADA3D2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704FC-C24E-4FEB-BF51-C120FFFAD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186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E449-18F1-4D80-AC82-DC8A8BADA3D2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704FC-C24E-4FEB-BF51-C120FFFAD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03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E449-18F1-4D80-AC82-DC8A8BADA3D2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704FC-C24E-4FEB-BF51-C120FFFAD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169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E449-18F1-4D80-AC82-DC8A8BADA3D2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704FC-C24E-4FEB-BF51-C120FFFAD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16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E449-18F1-4D80-AC82-DC8A8BADA3D2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704FC-C24E-4FEB-BF51-C120FFFAD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52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CE449-18F1-4D80-AC82-DC8A8BADA3D2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704FC-C24E-4FEB-BF51-C120FFFAD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430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요구사항분석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2017.07.24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JSLee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9069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587" y="166977"/>
            <a:ext cx="4962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UI Process step –Simulation and Export result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70"/>
          <a:stretch/>
        </p:blipFill>
        <p:spPr>
          <a:xfrm>
            <a:off x="230587" y="660891"/>
            <a:ext cx="6770421" cy="608647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372928" y="3942272"/>
            <a:ext cx="2363638" cy="526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Read</a:t>
            </a:r>
            <a:r>
              <a:rPr lang="ko-KR" altLang="en-US" dirty="0" smtClean="0"/>
              <a:t> </a:t>
            </a:r>
            <a:r>
              <a:rPr lang="en-US" altLang="ko-KR" dirty="0" smtClean="0"/>
              <a:t>Log 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변경 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4160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4584"/>
          </a:xfrm>
        </p:spPr>
        <p:txBody>
          <a:bodyPr>
            <a:noAutofit/>
          </a:bodyPr>
          <a:lstStyle/>
          <a:p>
            <a:r>
              <a:rPr lang="ko-KR" altLang="en-US" sz="1800" b="1" dirty="0" smtClean="0"/>
              <a:t>추가 사항 기록 </a:t>
            </a:r>
            <a:r>
              <a:rPr lang="en-US" altLang="ko-KR" sz="1800" b="1" dirty="0" smtClean="0"/>
              <a:t>– Process step. Simulation and Export result</a:t>
            </a:r>
            <a:r>
              <a:rPr lang="ko-KR" altLang="en-US" sz="1800" b="1" dirty="0" smtClean="0"/>
              <a:t> </a:t>
            </a:r>
            <a:endParaRPr lang="ko-KR" altLang="en-US" sz="1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64524"/>
            <a:ext cx="10515600" cy="5312438"/>
          </a:xfrm>
        </p:spPr>
        <p:txBody>
          <a:bodyPr>
            <a:normAutofit/>
          </a:bodyPr>
          <a:lstStyle/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69262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587" y="166977"/>
            <a:ext cx="3290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UI Process step – Show result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01"/>
          <a:stretch/>
        </p:blipFill>
        <p:spPr>
          <a:xfrm>
            <a:off x="230587" y="660892"/>
            <a:ext cx="6771938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210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4584"/>
          </a:xfrm>
        </p:spPr>
        <p:txBody>
          <a:bodyPr>
            <a:noAutofit/>
          </a:bodyPr>
          <a:lstStyle/>
          <a:p>
            <a:r>
              <a:rPr lang="ko-KR" altLang="en-US" sz="1800" b="1" dirty="0" smtClean="0"/>
              <a:t>추가 사항 기록 </a:t>
            </a:r>
            <a:r>
              <a:rPr lang="en-US" altLang="ko-KR" sz="1800" b="1" dirty="0" smtClean="0"/>
              <a:t>– Process step. Show Result</a:t>
            </a:r>
            <a:endParaRPr lang="ko-KR" altLang="en-US" sz="1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64524"/>
            <a:ext cx="10515600" cy="5312438"/>
          </a:xfrm>
        </p:spPr>
        <p:txBody>
          <a:bodyPr>
            <a:normAutofit/>
          </a:bodyPr>
          <a:lstStyle/>
          <a:p>
            <a:r>
              <a:rPr lang="ko-KR" altLang="en-US" sz="1400" dirty="0" smtClean="0"/>
              <a:t>결과 데이터 종류는 추가 될 수 있음</a:t>
            </a:r>
            <a:endParaRPr lang="en-US" altLang="ko-KR" sz="1400" dirty="0" smtClean="0"/>
          </a:p>
          <a:p>
            <a:r>
              <a:rPr lang="en-US" altLang="ko-KR" sz="1400" dirty="0" smtClean="0"/>
              <a:t>Show Result </a:t>
            </a:r>
            <a:r>
              <a:rPr lang="ko-KR" altLang="en-US" sz="1400" dirty="0" smtClean="0"/>
              <a:t>그래프 모듈 개발 시 결과 데이터 분류 진행 </a:t>
            </a:r>
            <a:endParaRPr lang="en-US" altLang="ko-KR" sz="1400" dirty="0" smtClean="0"/>
          </a:p>
          <a:p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676999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4584"/>
          </a:xfrm>
        </p:spPr>
        <p:txBody>
          <a:bodyPr>
            <a:noAutofit/>
          </a:bodyPr>
          <a:lstStyle/>
          <a:p>
            <a:r>
              <a:rPr lang="ko-KR" altLang="en-US" sz="1800" b="1" dirty="0" smtClean="0"/>
              <a:t>환경 설정 파일 및 데이터 베이스 파일</a:t>
            </a:r>
            <a:r>
              <a:rPr lang="en-US" altLang="ko-KR" sz="1800" b="1" dirty="0" smtClean="0"/>
              <a:t>, </a:t>
            </a:r>
            <a:r>
              <a:rPr lang="ko-KR" altLang="en-US" sz="1800" b="1" dirty="0" smtClean="0"/>
              <a:t>결과 폴더 구성 </a:t>
            </a:r>
            <a:endParaRPr lang="ko-KR" altLang="en-US" sz="1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64524"/>
            <a:ext cx="10515600" cy="5312438"/>
          </a:xfrm>
        </p:spPr>
        <p:txBody>
          <a:bodyPr>
            <a:normAutofit/>
          </a:bodyPr>
          <a:lstStyle/>
          <a:p>
            <a:r>
              <a:rPr lang="ko-KR" altLang="en-US" sz="1400" dirty="0" smtClean="0"/>
              <a:t>환경 설정 파일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 </a:t>
            </a:r>
            <a:r>
              <a:rPr lang="ko-KR" altLang="en-US" sz="1400" dirty="0" smtClean="0"/>
              <a:t>초기값 정의 파일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 </a:t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endParaRPr lang="en-US" altLang="ko-KR" sz="1400" dirty="0" smtClean="0"/>
          </a:p>
          <a:p>
            <a:r>
              <a:rPr lang="ko-KR" altLang="en-US" sz="1400" dirty="0" smtClean="0"/>
              <a:t>데이터 베이스 파일 구성 </a:t>
            </a: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결과 폴더 구성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481209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순서도: 대체 처리 18"/>
          <p:cNvSpPr/>
          <p:nvPr/>
        </p:nvSpPr>
        <p:spPr>
          <a:xfrm>
            <a:off x="4895570" y="1047721"/>
            <a:ext cx="720080" cy="360040"/>
          </a:xfrm>
          <a:prstGeom prst="flowChartAlternateProces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Action</a:t>
            </a:r>
            <a:endParaRPr lang="ko-KR" altLang="en-US" sz="36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5789409" y="1088373"/>
            <a:ext cx="72008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Data</a:t>
            </a:r>
            <a:endParaRPr lang="ko-KR" altLang="en-US" sz="36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08083" y="2097505"/>
            <a:ext cx="1224136" cy="910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Designed Coil Data</a:t>
            </a:r>
            <a:b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</a:br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(coil.csv)</a:t>
            </a:r>
          </a:p>
        </p:txBody>
      </p:sp>
      <p:sp>
        <p:nvSpPr>
          <p:cNvPr id="22" name="순서도: 대체 처리 21"/>
          <p:cNvSpPr/>
          <p:nvPr/>
        </p:nvSpPr>
        <p:spPr>
          <a:xfrm>
            <a:off x="2196366" y="2144742"/>
            <a:ext cx="985399" cy="605097"/>
          </a:xfrm>
          <a:prstGeom prst="flowChartAlternateProces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Generate Setting Model</a:t>
            </a:r>
            <a:endParaRPr lang="ko-KR" altLang="en-US" sz="32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36075" y="3140388"/>
            <a:ext cx="1368152" cy="671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Setting Process Data</a:t>
            </a:r>
            <a:endParaRPr lang="ko-KR" altLang="en-US" sz="32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24" name="꺾인 연결선 23"/>
          <p:cNvCxnSpPr>
            <a:stCxn id="21" idx="6"/>
            <a:endCxn id="22" idx="1"/>
          </p:cNvCxnSpPr>
          <p:nvPr/>
        </p:nvCxnSpPr>
        <p:spPr>
          <a:xfrm flipV="1">
            <a:off x="1532219" y="2447291"/>
            <a:ext cx="664147" cy="105553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23" idx="6"/>
            <a:endCxn id="22" idx="1"/>
          </p:cNvCxnSpPr>
          <p:nvPr/>
        </p:nvCxnSpPr>
        <p:spPr>
          <a:xfrm flipV="1">
            <a:off x="1604227" y="2447291"/>
            <a:ext cx="592139" cy="102894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3569583" y="2111444"/>
            <a:ext cx="1183167" cy="671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Setting Model</a:t>
            </a:r>
            <a:b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</a:br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set.mud</a:t>
            </a:r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</a:t>
            </a:r>
            <a:endParaRPr lang="ko-KR" altLang="en-US" sz="32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36075" y="3889397"/>
            <a:ext cx="1368152" cy="671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Seat</a:t>
            </a:r>
            <a:b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</a:br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Data</a:t>
            </a:r>
            <a:endParaRPr lang="ko-KR" altLang="en-US" sz="32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236075" y="4724564"/>
            <a:ext cx="1368152" cy="671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Initial Conditioner</a:t>
            </a:r>
            <a:endParaRPr lang="ko-KR" altLang="en-US" sz="32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29" name="꺾인 연결선 28"/>
          <p:cNvCxnSpPr>
            <a:stCxn id="27" idx="6"/>
            <a:endCxn id="22" idx="1"/>
          </p:cNvCxnSpPr>
          <p:nvPr/>
        </p:nvCxnSpPr>
        <p:spPr>
          <a:xfrm flipV="1">
            <a:off x="1604227" y="2447291"/>
            <a:ext cx="592139" cy="177795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28" idx="6"/>
            <a:endCxn id="22" idx="1"/>
          </p:cNvCxnSpPr>
          <p:nvPr/>
        </p:nvCxnSpPr>
        <p:spPr>
          <a:xfrm flipV="1">
            <a:off x="1604227" y="2447291"/>
            <a:ext cx="592139" cy="261312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22" idx="3"/>
            <a:endCxn id="26" idx="2"/>
          </p:cNvCxnSpPr>
          <p:nvPr/>
        </p:nvCxnSpPr>
        <p:spPr>
          <a:xfrm>
            <a:off x="3181765" y="2447291"/>
            <a:ext cx="387818" cy="1270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대체 처리 31"/>
          <p:cNvSpPr/>
          <p:nvPr/>
        </p:nvSpPr>
        <p:spPr>
          <a:xfrm>
            <a:off x="5035142" y="1971755"/>
            <a:ext cx="929843" cy="936104"/>
          </a:xfrm>
          <a:prstGeom prst="flowChartAlternateProces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Setting Simulation</a:t>
            </a:r>
            <a:endParaRPr lang="ko-KR" altLang="en-US" sz="32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33" name="꺾인 연결선 32"/>
          <p:cNvCxnSpPr>
            <a:stCxn id="26" idx="6"/>
            <a:endCxn id="32" idx="1"/>
          </p:cNvCxnSpPr>
          <p:nvPr/>
        </p:nvCxnSpPr>
        <p:spPr>
          <a:xfrm flipV="1">
            <a:off x="4752750" y="2439807"/>
            <a:ext cx="282392" cy="748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6352803" y="2097505"/>
            <a:ext cx="919031" cy="671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Setting Shape</a:t>
            </a:r>
            <a:endParaRPr lang="ko-KR" altLang="en-US" sz="32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35" name="꺾인 연결선 34"/>
          <p:cNvCxnSpPr>
            <a:stCxn id="32" idx="3"/>
            <a:endCxn id="34" idx="2"/>
          </p:cNvCxnSpPr>
          <p:nvPr/>
        </p:nvCxnSpPr>
        <p:spPr>
          <a:xfrm flipV="1">
            <a:off x="5964985" y="2433352"/>
            <a:ext cx="387818" cy="645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다이아몬드 35"/>
          <p:cNvSpPr/>
          <p:nvPr/>
        </p:nvSpPr>
        <p:spPr>
          <a:xfrm>
            <a:off x="6660133" y="1093358"/>
            <a:ext cx="1073491" cy="360040"/>
          </a:xfrm>
          <a:prstGeom prst="diamond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Check</a:t>
            </a:r>
            <a:endParaRPr lang="ko-KR" altLang="en-US" sz="36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7" name="다이아몬드 36"/>
          <p:cNvSpPr/>
          <p:nvPr/>
        </p:nvSpPr>
        <p:spPr>
          <a:xfrm>
            <a:off x="6352803" y="3135337"/>
            <a:ext cx="1870762" cy="915470"/>
          </a:xfrm>
          <a:prstGeom prst="diamond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Compare Design &amp; Set</a:t>
            </a:r>
            <a:endParaRPr lang="ko-KR" altLang="en-US" sz="36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38" name="꺾인 연결선 37"/>
          <p:cNvCxnSpPr>
            <a:stCxn id="34" idx="4"/>
            <a:endCxn id="37" idx="0"/>
          </p:cNvCxnSpPr>
          <p:nvPr/>
        </p:nvCxnSpPr>
        <p:spPr>
          <a:xfrm rot="16200000" flipH="1">
            <a:off x="6867182" y="2714335"/>
            <a:ext cx="366138" cy="47586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37" idx="2"/>
            <a:endCxn id="45" idx="0"/>
          </p:cNvCxnSpPr>
          <p:nvPr/>
        </p:nvCxnSpPr>
        <p:spPr>
          <a:xfrm rot="5400000">
            <a:off x="7128016" y="4195307"/>
            <a:ext cx="304669" cy="1566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순서도: 대체 처리 39"/>
          <p:cNvSpPr/>
          <p:nvPr/>
        </p:nvSpPr>
        <p:spPr>
          <a:xfrm>
            <a:off x="4554488" y="3330727"/>
            <a:ext cx="929843" cy="524690"/>
          </a:xfrm>
          <a:prstGeom prst="flowChartAlternateProces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Calculate Adjust</a:t>
            </a:r>
            <a:endParaRPr lang="ko-KR" altLang="en-US" sz="32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41" name="꺾인 연결선 40"/>
          <p:cNvCxnSpPr>
            <a:stCxn id="37" idx="1"/>
            <a:endCxn id="40" idx="3"/>
          </p:cNvCxnSpPr>
          <p:nvPr/>
        </p:nvCxnSpPr>
        <p:spPr>
          <a:xfrm rot="10800000">
            <a:off x="5484331" y="3593072"/>
            <a:ext cx="868472" cy="1270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3022052" y="3241855"/>
            <a:ext cx="1171672" cy="671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Adjusted Conditioner</a:t>
            </a:r>
            <a:endParaRPr lang="ko-KR" altLang="en-US" sz="32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43" name="꺾인 연결선 42"/>
          <p:cNvCxnSpPr>
            <a:stCxn id="40" idx="1"/>
            <a:endCxn id="42" idx="6"/>
          </p:cNvCxnSpPr>
          <p:nvPr/>
        </p:nvCxnSpPr>
        <p:spPr>
          <a:xfrm rot="10800000">
            <a:off x="4193724" y="3577702"/>
            <a:ext cx="360764" cy="1537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42" idx="2"/>
            <a:endCxn id="22" idx="2"/>
          </p:cNvCxnSpPr>
          <p:nvPr/>
        </p:nvCxnSpPr>
        <p:spPr>
          <a:xfrm rot="10800000">
            <a:off x="2689066" y="2749840"/>
            <a:ext cx="332986" cy="82786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/>
          <p:cNvSpPr/>
          <p:nvPr/>
        </p:nvSpPr>
        <p:spPr>
          <a:xfrm>
            <a:off x="6686679" y="4355476"/>
            <a:ext cx="1171672" cy="671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Formed Coil Data</a:t>
            </a:r>
            <a:endParaRPr lang="ko-KR" altLang="en-US" sz="32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540731" y="4143449"/>
            <a:ext cx="471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OK</a:t>
            </a:r>
            <a:endParaRPr lang="ko-KR" altLang="en-US" sz="14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662791" y="3263680"/>
            <a:ext cx="471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NG</a:t>
            </a:r>
            <a:endParaRPr lang="ko-KR" altLang="en-US" sz="14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48" name="꺾인 연결선 47"/>
          <p:cNvCxnSpPr>
            <a:stCxn id="45" idx="2"/>
            <a:endCxn id="49" idx="3"/>
          </p:cNvCxnSpPr>
          <p:nvPr/>
        </p:nvCxnSpPr>
        <p:spPr>
          <a:xfrm rot="10800000" flipV="1">
            <a:off x="6128475" y="4691323"/>
            <a:ext cx="558204" cy="2224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순서도: 대체 처리 48"/>
          <p:cNvSpPr/>
          <p:nvPr/>
        </p:nvSpPr>
        <p:spPr>
          <a:xfrm>
            <a:off x="5198632" y="4451226"/>
            <a:ext cx="929843" cy="524690"/>
          </a:xfrm>
          <a:prstGeom prst="flowChartAlternateProces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Export/Save post files</a:t>
            </a:r>
            <a:endParaRPr lang="ko-KR" altLang="en-US" sz="32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4110342" y="4502559"/>
            <a:ext cx="662361" cy="422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*.csv</a:t>
            </a:r>
            <a:endParaRPr lang="ko-KR" altLang="en-US" sz="32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51" name="꺾인 연결선 50"/>
          <p:cNvCxnSpPr>
            <a:stCxn id="49" idx="1"/>
            <a:endCxn id="50" idx="6"/>
          </p:cNvCxnSpPr>
          <p:nvPr/>
        </p:nvCxnSpPr>
        <p:spPr>
          <a:xfrm rot="10800000">
            <a:off x="4772704" y="4713571"/>
            <a:ext cx="425929" cy="1270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2087258" y="1582470"/>
            <a:ext cx="6336704" cy="364109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자동화</a:t>
            </a:r>
            <a:r>
              <a:rPr lang="en-US" altLang="ko-KR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Script Action</a:t>
            </a:r>
            <a:endParaRPr lang="ko-KR" altLang="en-US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53" name="꺾인 연결선 52"/>
          <p:cNvCxnSpPr>
            <a:stCxn id="50" idx="4"/>
            <a:endCxn id="54" idx="0"/>
          </p:cNvCxnSpPr>
          <p:nvPr/>
        </p:nvCxnSpPr>
        <p:spPr>
          <a:xfrm rot="16200000" flipH="1">
            <a:off x="4136551" y="5229554"/>
            <a:ext cx="634833" cy="2488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대체 처리 53"/>
          <p:cNvSpPr/>
          <p:nvPr/>
        </p:nvSpPr>
        <p:spPr>
          <a:xfrm>
            <a:off x="4001490" y="5559416"/>
            <a:ext cx="929843" cy="524690"/>
          </a:xfrm>
          <a:prstGeom prst="flowChartAlternateProces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Display Results</a:t>
            </a:r>
            <a:endParaRPr lang="ko-KR" altLang="en-US" sz="32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79001" y="3544217"/>
            <a:ext cx="305205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b="1" dirty="0" smtClean="0"/>
              <a:t>Python script </a:t>
            </a:r>
            <a:r>
              <a:rPr lang="ko-KR" altLang="en-US" b="1" dirty="0" smtClean="0"/>
              <a:t>로 모두 처리</a:t>
            </a:r>
            <a:endParaRPr lang="ko-KR" altLang="en-US" b="1" dirty="0"/>
          </a:p>
        </p:txBody>
      </p:sp>
      <p:cxnSp>
        <p:nvCxnSpPr>
          <p:cNvPr id="6" name="직선 화살표 연결선 5"/>
          <p:cNvCxnSpPr>
            <a:stCxn id="4" idx="1"/>
            <a:endCxn id="52" idx="3"/>
          </p:cNvCxnSpPr>
          <p:nvPr/>
        </p:nvCxnSpPr>
        <p:spPr>
          <a:xfrm flipH="1" flipV="1">
            <a:off x="8423962" y="3403020"/>
            <a:ext cx="555039" cy="3258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808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6120822" y="4839832"/>
            <a:ext cx="5989320" cy="1698128"/>
          </a:xfrm>
          <a:prstGeom prst="rect">
            <a:avLst/>
          </a:prstGeom>
          <a:solidFill>
            <a:schemeClr val="accent6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6120822" y="311285"/>
            <a:ext cx="5989320" cy="4476846"/>
          </a:xfrm>
          <a:prstGeom prst="rect">
            <a:avLst/>
          </a:prstGeom>
          <a:solidFill>
            <a:schemeClr val="accent4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87284" y="311285"/>
            <a:ext cx="5989320" cy="5515084"/>
          </a:xfrm>
          <a:prstGeom prst="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247004" y="954115"/>
            <a:ext cx="5747556" cy="4766803"/>
            <a:chOff x="258389" y="1045880"/>
            <a:chExt cx="6591301" cy="4766803"/>
          </a:xfrm>
        </p:grpSpPr>
        <p:sp>
          <p:nvSpPr>
            <p:cNvPr id="4" name="직사각형 3"/>
            <p:cNvSpPr/>
            <p:nvPr/>
          </p:nvSpPr>
          <p:spPr>
            <a:xfrm>
              <a:off x="258389" y="1045880"/>
              <a:ext cx="3368049" cy="100811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1. Coil Data </a:t>
              </a:r>
              <a:r>
                <a:rPr lang="ko-KR" altLang="en-US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선택</a:t>
              </a:r>
              <a:endParaRPr lang="en-US" altLang="ko-KR" sz="105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- Coil Data File </a:t>
              </a:r>
              <a:r>
                <a:rPr lang="ko-KR" altLang="en-US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선택 후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Table </a:t>
              </a:r>
              <a:r>
                <a:rPr lang="ko-KR" altLang="en-US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형식으로 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Display </a:t>
              </a:r>
              <a:endParaRPr lang="ko-KR" altLang="en-US" sz="1050" dirty="0" err="1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63147" y="4812000"/>
              <a:ext cx="3368049" cy="9864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4. Initial</a:t>
              </a:r>
              <a:r>
                <a:rPr lang="ko-KR" altLang="en-US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Conditioner </a:t>
              </a:r>
              <a:r>
                <a:rPr lang="ko-KR" altLang="en-US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선택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/>
              </a:r>
              <a:b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</a:b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  - DB </a:t>
              </a:r>
              <a:r>
                <a:rPr lang="ko-KR" altLang="en-US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에서 선택 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/>
              </a:r>
              <a:b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</a:b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  - IC Model </a:t>
              </a:r>
              <a:r>
                <a:rPr lang="ko-KR" altLang="en-US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선택</a:t>
              </a:r>
              <a:endParaRPr lang="en-US" altLang="ko-KR" sz="105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58389" y="2270016"/>
              <a:ext cx="3368049" cy="10801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2. Setting</a:t>
              </a:r>
              <a:r>
                <a:rPr lang="ko-KR" altLang="en-US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공정 조건 선택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/>
              </a:r>
              <a:b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</a:b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- Setting </a:t>
              </a:r>
              <a:r>
                <a:rPr lang="ko-KR" altLang="en-US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온도</a:t>
              </a:r>
              <a:endParaRPr lang="en-US" altLang="ko-KR" sz="105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  <a:p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- Setting Stroke</a:t>
              </a:r>
              <a:endParaRPr lang="ko-KR" altLang="en-US" sz="105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58389" y="3613016"/>
              <a:ext cx="3368049" cy="9361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3. Seat Data </a:t>
              </a:r>
              <a:r>
                <a:rPr lang="ko-KR" altLang="en-US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선택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/>
              </a:r>
              <a:b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</a:b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 - DB </a:t>
              </a:r>
              <a:r>
                <a:rPr lang="ko-KR" altLang="en-US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에서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</a:t>
              </a:r>
              <a:r>
                <a:rPr lang="ko-KR" altLang="en-US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선택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/>
              </a:r>
              <a:b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</a:b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 - Coil</a:t>
              </a:r>
              <a:r>
                <a:rPr lang="ko-KR" altLang="en-US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data</a:t>
              </a:r>
              <a:r>
                <a:rPr lang="ko-KR" altLang="en-US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로 자동 생성</a:t>
              </a:r>
            </a:p>
          </p:txBody>
        </p:sp>
        <p:sp>
          <p:nvSpPr>
            <p:cNvPr id="8" name="한쪽 모서리가 잘린 사각형 7"/>
            <p:cNvSpPr/>
            <p:nvPr/>
          </p:nvSpPr>
          <p:spPr>
            <a:xfrm>
              <a:off x="4022935" y="1045880"/>
              <a:ext cx="2826755" cy="1004397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사용자가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Coil Data(*.csv)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를 선택한다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, coil data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는 선택된 규칙으로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작성되어야 한다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.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</a:t>
              </a:r>
            </a:p>
          </p:txBody>
        </p:sp>
        <p:cxnSp>
          <p:nvCxnSpPr>
            <p:cNvPr id="9" name="직선 화살표 연결선 8"/>
            <p:cNvCxnSpPr>
              <a:stCxn id="4" idx="2"/>
              <a:endCxn id="6" idx="0"/>
            </p:cNvCxnSpPr>
            <p:nvPr/>
          </p:nvCxnSpPr>
          <p:spPr>
            <a:xfrm>
              <a:off x="1942414" y="2053992"/>
              <a:ext cx="0" cy="21602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>
              <a:stCxn id="6" idx="2"/>
              <a:endCxn id="7" idx="0"/>
            </p:cNvCxnSpPr>
            <p:nvPr/>
          </p:nvCxnSpPr>
          <p:spPr>
            <a:xfrm>
              <a:off x="1942414" y="3350136"/>
              <a:ext cx="0" cy="26288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>
              <a:stCxn id="7" idx="2"/>
              <a:endCxn id="5" idx="0"/>
            </p:cNvCxnSpPr>
            <p:nvPr/>
          </p:nvCxnSpPr>
          <p:spPr>
            <a:xfrm>
              <a:off x="1942414" y="4549120"/>
              <a:ext cx="4758" cy="26288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4" idx="3"/>
              <a:endCxn id="8" idx="2"/>
            </p:cNvCxnSpPr>
            <p:nvPr/>
          </p:nvCxnSpPr>
          <p:spPr>
            <a:xfrm flipV="1">
              <a:off x="3626438" y="1548079"/>
              <a:ext cx="396497" cy="185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한쪽 모서리가 잘린 사각형 12"/>
            <p:cNvSpPr/>
            <p:nvPr/>
          </p:nvSpPr>
          <p:spPr>
            <a:xfrm>
              <a:off x="4022935" y="2304164"/>
              <a:ext cx="2826755" cy="1004397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Setting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 공정 정보를 입력한다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.</a:t>
              </a:r>
              <a:endParaRPr lang="ko-KR" altLang="en-US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cxnSp>
          <p:nvCxnSpPr>
            <p:cNvPr id="14" name="직선 화살표 연결선 13"/>
            <p:cNvCxnSpPr>
              <a:stCxn id="6" idx="3"/>
              <a:endCxn id="13" idx="2"/>
            </p:cNvCxnSpPr>
            <p:nvPr/>
          </p:nvCxnSpPr>
          <p:spPr>
            <a:xfrm flipV="1">
              <a:off x="3626438" y="2806363"/>
              <a:ext cx="396497" cy="371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한쪽 모서리가 잘린 사각형 14"/>
            <p:cNvSpPr/>
            <p:nvPr/>
          </p:nvSpPr>
          <p:spPr>
            <a:xfrm>
              <a:off x="4022935" y="3609302"/>
              <a:ext cx="2826755" cy="1004397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Seat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Data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는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DWKU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에서 제공한 기준으로 자동 생성한다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.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혹은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DB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에서 선택할 수 있으나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, Coil Data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와의 정합성을 점검하기가 쉽지 않음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.</a:t>
              </a:r>
              <a:endParaRPr lang="ko-KR" altLang="en-US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cxnSp>
          <p:nvCxnSpPr>
            <p:cNvPr id="16" name="직선 화살표 연결선 15"/>
            <p:cNvCxnSpPr>
              <a:stCxn id="7" idx="3"/>
              <a:endCxn id="15" idx="2"/>
            </p:cNvCxnSpPr>
            <p:nvPr/>
          </p:nvCxnSpPr>
          <p:spPr>
            <a:xfrm>
              <a:off x="3626438" y="4081068"/>
              <a:ext cx="396497" cy="3043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한쪽 모서리가 잘린 사각형 16"/>
            <p:cNvSpPr/>
            <p:nvPr/>
          </p:nvSpPr>
          <p:spPr>
            <a:xfrm>
              <a:off x="4022935" y="4808286"/>
              <a:ext cx="2826755" cy="1004397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Initial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Conditioner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를 선택한다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.</a:t>
              </a:r>
              <a:endParaRPr lang="ko-KR" altLang="en-US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cxnSp>
          <p:nvCxnSpPr>
            <p:cNvPr id="18" name="직선 화살표 연결선 17"/>
            <p:cNvCxnSpPr>
              <a:stCxn id="5" idx="3"/>
              <a:endCxn id="17" idx="2"/>
            </p:cNvCxnSpPr>
            <p:nvPr/>
          </p:nvCxnSpPr>
          <p:spPr>
            <a:xfrm>
              <a:off x="3631196" y="5305204"/>
              <a:ext cx="391739" cy="528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/>
          <p:cNvGrpSpPr/>
          <p:nvPr/>
        </p:nvGrpSpPr>
        <p:grpSpPr>
          <a:xfrm>
            <a:off x="6256022" y="954115"/>
            <a:ext cx="5552207" cy="5054921"/>
            <a:chOff x="632462" y="908720"/>
            <a:chExt cx="8188157" cy="5054921"/>
          </a:xfrm>
        </p:grpSpPr>
        <p:sp>
          <p:nvSpPr>
            <p:cNvPr id="26" name="직사각형 25"/>
            <p:cNvSpPr/>
            <p:nvPr/>
          </p:nvSpPr>
          <p:spPr>
            <a:xfrm>
              <a:off x="632462" y="908720"/>
              <a:ext cx="4032448" cy="100811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5. </a:t>
              </a:r>
              <a:r>
                <a:rPr lang="ko-KR" altLang="en-US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해석 시작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</a:t>
              </a:r>
              <a:b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</a:b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 - Error Tolerance</a:t>
              </a:r>
              <a:b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</a:b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 - iteration</a:t>
              </a:r>
              <a:r>
                <a:rPr lang="ko-KR" altLang="en-US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No. </a:t>
              </a:r>
              <a:endParaRPr lang="ko-KR" altLang="en-US" sz="1050" dirty="0" err="1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32462" y="2132856"/>
              <a:ext cx="4032448" cy="10801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6. </a:t>
              </a:r>
              <a:r>
                <a:rPr lang="ko-KR" altLang="en-US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해석 결과 확인 및 재계산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/>
              </a:r>
              <a:b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</a:b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 - </a:t>
              </a:r>
              <a:r>
                <a:rPr lang="ko-KR" altLang="en-US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성형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Coil</a:t>
              </a:r>
              <a:r>
                <a:rPr lang="ko-KR" altLang="en-US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Data</a:t>
              </a:r>
              <a:r>
                <a:rPr lang="ko-KR" altLang="en-US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.vs. </a:t>
              </a:r>
              <a:r>
                <a:rPr lang="ko-KR" altLang="en-US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설계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Coil Data</a:t>
              </a:r>
            </a:p>
            <a:p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 - </a:t>
              </a:r>
              <a:r>
                <a:rPr lang="ko-KR" altLang="en-US" sz="1050" dirty="0" err="1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세팅</a:t>
              </a:r>
              <a:r>
                <a:rPr lang="en-US" altLang="ko-KR" sz="1050" dirty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Coil Data .vs. </a:t>
              </a:r>
              <a:r>
                <a:rPr lang="ko-KR" altLang="en-US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설계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Coil Data</a:t>
              </a:r>
              <a:endParaRPr lang="ko-KR" altLang="en-US" sz="105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32462" y="3475856"/>
              <a:ext cx="4032448" cy="11052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dirty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7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. Export</a:t>
              </a:r>
              <a:r>
                <a:rPr lang="ko-KR" altLang="en-US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Coil Data</a:t>
              </a:r>
              <a:b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</a:b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 - </a:t>
              </a:r>
              <a:r>
                <a:rPr lang="en-US" altLang="ko-KR" sz="1050" dirty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</a:t>
              </a:r>
              <a:r>
                <a:rPr lang="ko-KR" altLang="en-US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성형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</a:t>
              </a:r>
              <a:r>
                <a:rPr lang="en-US" altLang="ko-KR" sz="1050" dirty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Coil</a:t>
              </a:r>
              <a:r>
                <a:rPr lang="ko-KR" altLang="en-US" sz="1050" dirty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</a:t>
              </a:r>
              <a:r>
                <a:rPr lang="en-US" altLang="ko-KR" sz="1050" dirty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Data</a:t>
              </a:r>
              <a:r>
                <a:rPr lang="ko-KR" altLang="en-US" sz="1050" dirty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</a:t>
              </a:r>
              <a:endParaRPr lang="en-US" altLang="ko-KR" sz="105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-  </a:t>
              </a:r>
              <a:r>
                <a:rPr lang="ko-KR" altLang="en-US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설계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</a:t>
              </a:r>
              <a:r>
                <a:rPr lang="en-US" altLang="ko-KR" sz="1050" dirty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Coil Data</a:t>
              </a:r>
            </a:p>
            <a:p>
              <a:r>
                <a:rPr lang="en-US" altLang="ko-KR" sz="1050" dirty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 - 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</a:t>
              </a:r>
              <a:r>
                <a:rPr lang="ko-KR" altLang="en-US" sz="1050" dirty="0" err="1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세팅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</a:t>
              </a:r>
              <a:r>
                <a:rPr lang="en-US" altLang="ko-KR" sz="1050" dirty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Coil Data </a:t>
              </a:r>
              <a:endParaRPr lang="ko-KR" altLang="en-US" sz="105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29" name="한쪽 모서리가 잘린 사각형 28"/>
            <p:cNvSpPr/>
            <p:nvPr/>
          </p:nvSpPr>
          <p:spPr>
            <a:xfrm>
              <a:off x="5436096" y="912434"/>
              <a:ext cx="3384376" cy="1004397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사용자가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Coil Data(*.csv)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를 선택한다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, coil data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는 선택된 규칙으로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작성되어야 한다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.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</a:t>
              </a:r>
            </a:p>
          </p:txBody>
        </p:sp>
        <p:cxnSp>
          <p:nvCxnSpPr>
            <p:cNvPr id="30" name="직선 화살표 연결선 29"/>
            <p:cNvCxnSpPr>
              <a:stCxn id="26" idx="2"/>
              <a:endCxn id="27" idx="0"/>
            </p:cNvCxnSpPr>
            <p:nvPr/>
          </p:nvCxnSpPr>
          <p:spPr>
            <a:xfrm>
              <a:off x="2648686" y="1916832"/>
              <a:ext cx="0" cy="21602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stCxn id="27" idx="2"/>
              <a:endCxn id="28" idx="0"/>
            </p:cNvCxnSpPr>
            <p:nvPr/>
          </p:nvCxnSpPr>
          <p:spPr>
            <a:xfrm>
              <a:off x="2648686" y="3212976"/>
              <a:ext cx="0" cy="26288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stCxn id="26" idx="3"/>
              <a:endCxn id="29" idx="2"/>
            </p:cNvCxnSpPr>
            <p:nvPr/>
          </p:nvCxnSpPr>
          <p:spPr>
            <a:xfrm>
              <a:off x="4664910" y="1412776"/>
              <a:ext cx="771186" cy="185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한쪽 모서리가 잘린 사각형 32"/>
            <p:cNvSpPr/>
            <p:nvPr/>
          </p:nvSpPr>
          <p:spPr>
            <a:xfrm>
              <a:off x="5436096" y="2170718"/>
              <a:ext cx="3384376" cy="1004397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만일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원하는 수준의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Error Tolerance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가 나오지 않으면 해석을 </a:t>
              </a:r>
              <a:r>
                <a:rPr lang="en-US" altLang="ko-KR" sz="1000" dirty="0" smtClean="0">
                  <a:solidFill>
                    <a:schemeClr val="accent2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Step 4 </a:t>
              </a:r>
              <a:r>
                <a:rPr lang="ko-KR" altLang="en-US" sz="1000" dirty="0" smtClean="0">
                  <a:solidFill>
                    <a:schemeClr val="accent2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로</a:t>
              </a:r>
              <a:r>
                <a:rPr lang="en-US" altLang="ko-KR" sz="1000" dirty="0" smtClean="0">
                  <a:solidFill>
                    <a:schemeClr val="accent2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</a:t>
              </a:r>
              <a:r>
                <a:rPr lang="ko-KR" altLang="en-US" sz="1000" dirty="0" smtClean="0">
                  <a:solidFill>
                    <a:schemeClr val="accent2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이동</a:t>
              </a:r>
              <a:r>
                <a:rPr lang="en-US" altLang="ko-KR" sz="1000" dirty="0" smtClean="0">
                  <a:solidFill>
                    <a:schemeClr val="accent2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, Initial Conditioner </a:t>
              </a:r>
              <a:r>
                <a:rPr lang="ko-KR" altLang="en-US" sz="1000" dirty="0" smtClean="0">
                  <a:solidFill>
                    <a:schemeClr val="accent2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및 </a:t>
              </a:r>
              <a:r>
                <a:rPr lang="en-US" altLang="ko-KR" sz="1000" dirty="0" smtClean="0">
                  <a:solidFill>
                    <a:schemeClr val="accent2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Step 5 </a:t>
              </a:r>
              <a:r>
                <a:rPr lang="ko-KR" altLang="en-US" sz="1000" dirty="0" smtClean="0">
                  <a:solidFill>
                    <a:schemeClr val="accent2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의 </a:t>
              </a:r>
              <a:r>
                <a:rPr lang="en-US" altLang="ko-KR" sz="1000" dirty="0" smtClean="0">
                  <a:solidFill>
                    <a:schemeClr val="accent2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Iteration </a:t>
              </a:r>
              <a:r>
                <a:rPr lang="ko-KR" altLang="en-US" sz="1000" dirty="0" smtClean="0">
                  <a:solidFill>
                    <a:schemeClr val="accent2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을 수정함하고 재계산 수행</a:t>
              </a:r>
              <a:r>
                <a:rPr lang="en-US" altLang="ko-KR" sz="1000" dirty="0" smtClean="0">
                  <a:solidFill>
                    <a:schemeClr val="accent2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.</a:t>
              </a:r>
              <a:endParaRPr lang="ko-KR" altLang="en-US" sz="1000" dirty="0" smtClean="0">
                <a:solidFill>
                  <a:schemeClr val="accent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cxnSp>
          <p:nvCxnSpPr>
            <p:cNvPr id="34" name="직선 화살표 연결선 33"/>
            <p:cNvCxnSpPr>
              <a:stCxn id="27" idx="3"/>
              <a:endCxn id="33" idx="2"/>
            </p:cNvCxnSpPr>
            <p:nvPr/>
          </p:nvCxnSpPr>
          <p:spPr>
            <a:xfrm>
              <a:off x="4664910" y="2672916"/>
              <a:ext cx="771186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한쪽 모서리가 잘린 사각형 34"/>
            <p:cNvSpPr/>
            <p:nvPr/>
          </p:nvSpPr>
          <p:spPr>
            <a:xfrm>
              <a:off x="5436096" y="3526294"/>
              <a:ext cx="3384376" cy="1004397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계산된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coil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Data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를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*.csv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로 출력함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</a:t>
              </a:r>
              <a:endParaRPr lang="ko-KR" altLang="en-US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cxnSp>
          <p:nvCxnSpPr>
            <p:cNvPr id="36" name="직선 화살표 연결선 35"/>
            <p:cNvCxnSpPr>
              <a:stCxn id="28" idx="3"/>
              <a:endCxn id="35" idx="2"/>
            </p:cNvCxnSpPr>
            <p:nvPr/>
          </p:nvCxnSpPr>
          <p:spPr>
            <a:xfrm>
              <a:off x="4664910" y="4028492"/>
              <a:ext cx="771186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/>
            <p:cNvSpPr/>
            <p:nvPr/>
          </p:nvSpPr>
          <p:spPr>
            <a:xfrm>
              <a:off x="632609" y="4858369"/>
              <a:ext cx="4032448" cy="11052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8. Show Result</a:t>
              </a:r>
              <a:b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</a:b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 - </a:t>
              </a:r>
              <a:r>
                <a:rPr lang="en-US" altLang="ko-KR" sz="1050" dirty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Coil</a:t>
              </a:r>
              <a:r>
                <a:rPr lang="ko-KR" altLang="en-US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</a:t>
              </a:r>
              <a:r>
                <a:rPr lang="en-US" altLang="ko-KR" sz="1050" dirty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Data</a:t>
              </a:r>
              <a:r>
                <a:rPr lang="ko-KR" altLang="en-US" sz="1050" dirty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</a:t>
              </a:r>
              <a:endParaRPr lang="en-US" altLang="ko-KR" sz="105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-  Error Data</a:t>
              </a:r>
              <a:endParaRPr lang="en-US" altLang="ko-KR" sz="105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 - 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Conditioner Data</a:t>
              </a:r>
              <a:endParaRPr lang="ko-KR" altLang="en-US" sz="105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38" name="한쪽 모서리가 잘린 사각형 37"/>
            <p:cNvSpPr/>
            <p:nvPr/>
          </p:nvSpPr>
          <p:spPr>
            <a:xfrm>
              <a:off x="5436243" y="4908807"/>
              <a:ext cx="3384376" cy="1004397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계산된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coil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Data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및 기타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Data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를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Display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함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.</a:t>
              </a:r>
              <a:endParaRPr lang="ko-KR" altLang="en-US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cxnSp>
          <p:nvCxnSpPr>
            <p:cNvPr id="39" name="직선 화살표 연결선 38"/>
            <p:cNvCxnSpPr>
              <a:stCxn id="37" idx="3"/>
              <a:endCxn id="38" idx="2"/>
            </p:cNvCxnSpPr>
            <p:nvPr/>
          </p:nvCxnSpPr>
          <p:spPr>
            <a:xfrm>
              <a:off x="4665057" y="5411005"/>
              <a:ext cx="771186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211975" y="421636"/>
            <a:ext cx="2262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Process step - modeling</a:t>
            </a:r>
            <a:endParaRPr lang="ko-KR" altLang="en-US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120822" y="417658"/>
            <a:ext cx="3929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Process step – Simulation and Export result</a:t>
            </a:r>
            <a:endParaRPr lang="ko-KR" altLang="en-US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6165156" y="6131465"/>
            <a:ext cx="2477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Process step – Show result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91124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310043" y="1190180"/>
            <a:ext cx="8650600" cy="4734089"/>
            <a:chOff x="179512" y="999167"/>
            <a:chExt cx="8650600" cy="4734089"/>
          </a:xfrm>
        </p:grpSpPr>
        <p:sp>
          <p:nvSpPr>
            <p:cNvPr id="5" name="직사각형 4"/>
            <p:cNvSpPr/>
            <p:nvPr/>
          </p:nvSpPr>
          <p:spPr>
            <a:xfrm>
              <a:off x="179512" y="3278084"/>
              <a:ext cx="1595148" cy="936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GUI</a:t>
              </a:r>
              <a:endParaRPr lang="ko-KR" altLang="en-US" sz="3600" dirty="0" err="1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7234964" y="3247257"/>
              <a:ext cx="1595148" cy="936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 err="1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Mentat</a:t>
              </a:r>
              <a:endParaRPr lang="ko-KR" altLang="en-US" sz="3600" dirty="0" err="1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2016495" y="999167"/>
              <a:ext cx="5269358" cy="2548509"/>
              <a:chOff x="1835696" y="2852936"/>
              <a:chExt cx="5269358" cy="2548509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2267744" y="2852936"/>
                <a:ext cx="4392488" cy="360040"/>
              </a:xfrm>
              <a:prstGeom prst="rect">
                <a:avLst/>
              </a:prstGeom>
              <a:solidFill>
                <a:srgbClr val="FFFF00">
                  <a:alpha val="75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400" dirty="0" smtClean="0">
                    <a:solidFill>
                      <a:schemeClr val="tx1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Command : </a:t>
                </a:r>
                <a:r>
                  <a:rPr lang="en-US" altLang="ko-KR" sz="1400" dirty="0" err="1" smtClean="0">
                    <a:solidFill>
                      <a:schemeClr val="tx1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mentat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-path\</a:t>
                </a:r>
                <a:r>
                  <a:rPr lang="en-US" altLang="ko-KR" sz="1400" dirty="0" err="1" smtClean="0">
                    <a:solidFill>
                      <a:schemeClr val="tx1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mentat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 –</a:t>
                </a:r>
                <a:r>
                  <a:rPr lang="en-US" altLang="ko-KR" sz="1400" dirty="0" err="1" smtClean="0">
                    <a:solidFill>
                      <a:schemeClr val="tx1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pr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 </a:t>
                </a:r>
                <a:r>
                  <a:rPr lang="en-US" altLang="ko-KR" sz="1400" dirty="0" err="1" smtClean="0">
                    <a:solidFill>
                      <a:schemeClr val="tx1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main_dwku.proc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 </a:t>
                </a:r>
              </a:p>
              <a:p>
                <a:endParaRPr lang="ko-KR" altLang="en-US" sz="14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2267744" y="3284984"/>
                <a:ext cx="4392488" cy="816974"/>
              </a:xfrm>
              <a:prstGeom prst="rect">
                <a:avLst/>
              </a:prstGeom>
              <a:solidFill>
                <a:srgbClr val="FFFF00">
                  <a:alpha val="75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400" dirty="0" smtClean="0">
                    <a:solidFill>
                      <a:schemeClr val="tx1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scripts : </a:t>
                </a:r>
                <a:br>
                  <a:rPr lang="en-US" altLang="ko-KR" sz="1400" dirty="0" smtClean="0">
                    <a:solidFill>
                      <a:schemeClr val="tx1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</a:br>
                <a:r>
                  <a:rPr lang="en-US" altLang="ko-KR" sz="1400" dirty="0" smtClean="0">
                    <a:solidFill>
                      <a:schemeClr val="tx1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- </a:t>
                </a:r>
                <a:r>
                  <a:rPr lang="en-US" altLang="ko-KR" sz="1400" dirty="0" err="1" smtClean="0">
                    <a:solidFill>
                      <a:schemeClr val="tx1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main_dwku.proc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/>
                </a:r>
                <a:br>
                  <a:rPr lang="en-US" altLang="ko-KR" sz="1400" dirty="0">
                    <a:solidFill>
                      <a:schemeClr val="tx1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</a:br>
                <a:r>
                  <a:rPr lang="en-US" altLang="ko-KR" sz="1400">
                    <a:solidFill>
                      <a:schemeClr val="tx1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- </a:t>
                </a:r>
                <a:r>
                  <a:rPr lang="en-US" altLang="ko-KR" sz="1400" smtClean="0">
                    <a:solidFill>
                      <a:schemeClr val="tx1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iterative_reverse_setting_0721.py</a:t>
                </a:r>
                <a:endParaRPr lang="en-US" altLang="ko-KR" sz="14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endParaRPr>
              </a:p>
              <a:p>
                <a:endParaRPr lang="en-US" altLang="ko-KR" sz="14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endParaRPr>
              </a:p>
              <a:p>
                <a:endParaRPr lang="ko-KR" altLang="en-US" sz="14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2257888" y="4197320"/>
                <a:ext cx="4392488" cy="120412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400" dirty="0" smtClean="0">
                    <a:solidFill>
                      <a:schemeClr val="tx1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Data Files : </a:t>
                </a:r>
                <a:br>
                  <a:rPr lang="en-US" altLang="ko-KR" sz="1400" dirty="0" smtClean="0">
                    <a:solidFill>
                      <a:schemeClr val="tx1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</a:br>
                <a:r>
                  <a:rPr lang="en-US" altLang="ko-KR" sz="1400" dirty="0">
                    <a:solidFill>
                      <a:schemeClr val="tx1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- 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coil_param.csv : 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GUI create this file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/>
                </a:r>
                <a:br>
                  <a:rPr lang="en-US" altLang="ko-KR" sz="1400" dirty="0">
                    <a:solidFill>
                      <a:srgbClr val="FF0000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</a:br>
                <a:r>
                  <a:rPr lang="en-US" altLang="ko-KR" sz="1400" dirty="0">
                    <a:solidFill>
                      <a:schemeClr val="tx1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- 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coil_design.csv : 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User Select this file</a:t>
                </a:r>
              </a:p>
              <a:p>
                <a:r>
                  <a:rPr lang="en-US" altLang="ko-KR" sz="1400" dirty="0" smtClean="0">
                    <a:solidFill>
                      <a:schemeClr val="tx1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- coil_initial_conditioner.csv : 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User Select this 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file</a:t>
                </a:r>
              </a:p>
              <a:p>
                <a:r>
                  <a:rPr lang="en-US" altLang="ko-KR" sz="1400" dirty="0">
                    <a:solidFill>
                      <a:schemeClr val="tx1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- 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posh1s125.mud : 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User Select this 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file(Material DB)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 </a:t>
                </a:r>
                <a:endParaRPr lang="ko-KR" altLang="en-US" sz="14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endParaRPr>
              </a:p>
            </p:txBody>
          </p:sp>
          <p:sp>
            <p:nvSpPr>
              <p:cNvPr id="16" name="왼쪽 중괄호 15"/>
              <p:cNvSpPr/>
              <p:nvPr/>
            </p:nvSpPr>
            <p:spPr>
              <a:xfrm>
                <a:off x="1835696" y="2852936"/>
                <a:ext cx="308910" cy="2548509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왼쪽 중괄호 16"/>
              <p:cNvSpPr/>
              <p:nvPr/>
            </p:nvSpPr>
            <p:spPr>
              <a:xfrm flipH="1">
                <a:off x="6796144" y="2852936"/>
                <a:ext cx="308910" cy="2548509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8" name="꺾인 연결선 7"/>
            <p:cNvCxnSpPr>
              <a:stCxn id="5" idx="0"/>
              <a:endCxn id="16" idx="1"/>
            </p:cNvCxnSpPr>
            <p:nvPr/>
          </p:nvCxnSpPr>
          <p:spPr>
            <a:xfrm rot="5400000" flipH="1" flipV="1">
              <a:off x="994459" y="2256049"/>
              <a:ext cx="1004662" cy="1039409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꺾인 연결선 8"/>
            <p:cNvCxnSpPr>
              <a:stCxn id="17" idx="1"/>
              <a:endCxn id="6" idx="0"/>
            </p:cNvCxnSpPr>
            <p:nvPr/>
          </p:nvCxnSpPr>
          <p:spPr>
            <a:xfrm>
              <a:off x="7285853" y="2273422"/>
              <a:ext cx="746685" cy="973835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2450116" y="4437112"/>
              <a:ext cx="4392488" cy="1296144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Results Files : </a:t>
              </a:r>
              <a:br>
                <a:rPr lang="en-US" altLang="ko-KR" sz="14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</a:br>
              <a:r>
                <a:rPr lang="en-US" altLang="ko-KR" sz="1400" dirty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- TL_r3_1_conditioner.csv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: </a:t>
              </a:r>
              <a:r>
                <a:rPr lang="en-US" altLang="ko-KR" sz="1400" dirty="0" smtClean="0">
                  <a:solidFill>
                    <a:srgbClr val="FF0000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1 </a:t>
              </a:r>
              <a:r>
                <a:rPr lang="en-US" altLang="ko-KR" sz="1400" dirty="0" smtClean="0">
                  <a:solidFill>
                    <a:srgbClr val="FF0000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  <a:sym typeface="Wingdings" panose="05000000000000000000" pitchFamily="2" charset="2"/>
                </a:rPr>
                <a:t> iteration no.</a:t>
              </a:r>
              <a:r>
                <a:rPr lang="en-US" altLang="ko-KR" sz="1400" dirty="0" smtClean="0">
                  <a:solidFill>
                    <a:srgbClr val="FF0000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/>
              </a:r>
              <a:br>
                <a:rPr lang="en-US" altLang="ko-KR" sz="1400" dirty="0" smtClean="0">
                  <a:solidFill>
                    <a:srgbClr val="FF0000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</a:br>
              <a:r>
                <a:rPr lang="en-US" altLang="ko-KR" sz="14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- </a:t>
              </a:r>
              <a:r>
                <a:rPr lang="en-US" altLang="ko-KR" sz="1400" dirty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TL_r3_1_error.csv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:</a:t>
              </a:r>
              <a:endParaRPr lang="en-US" altLang="ko-KR" sz="1400" dirty="0" smtClean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  <a:p>
              <a:r>
                <a:rPr lang="en-US" altLang="ko-KR" sz="14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- TL_r3_1_form_set_error.csv :</a:t>
              </a:r>
              <a:endParaRPr lang="en-US" altLang="ko-KR" sz="1400" dirty="0" smtClean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     ……..  </a:t>
              </a:r>
              <a:r>
                <a:rPr lang="en-US" altLang="ko-KR" sz="1400" dirty="0" smtClean="0">
                  <a:solidFill>
                    <a:srgbClr val="FF0000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Please check the files under output</a:t>
              </a:r>
              <a:endParaRPr lang="ko-KR" altLang="en-US" sz="1400" dirty="0" smtClean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cxnSp>
          <p:nvCxnSpPr>
            <p:cNvPr id="11" name="꺾인 연결선 10"/>
            <p:cNvCxnSpPr>
              <a:stCxn id="6" idx="2"/>
              <a:endCxn id="10" idx="3"/>
            </p:cNvCxnSpPr>
            <p:nvPr/>
          </p:nvCxnSpPr>
          <p:spPr>
            <a:xfrm rot="5400000">
              <a:off x="6986660" y="4039305"/>
              <a:ext cx="901823" cy="1189934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꺾인 연결선 11"/>
            <p:cNvCxnSpPr>
              <a:stCxn id="10" idx="1"/>
              <a:endCxn id="5" idx="2"/>
            </p:cNvCxnSpPr>
            <p:nvPr/>
          </p:nvCxnSpPr>
          <p:spPr>
            <a:xfrm rot="10800000">
              <a:off x="977086" y="4214188"/>
              <a:ext cx="1473030" cy="870996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074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56129" y="1403326"/>
            <a:ext cx="8064896" cy="51845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5" name="직사각형 4"/>
          <p:cNvSpPr/>
          <p:nvPr/>
        </p:nvSpPr>
        <p:spPr>
          <a:xfrm>
            <a:off x="2472153" y="1547342"/>
            <a:ext cx="792088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File</a:t>
            </a:r>
            <a:endParaRPr lang="ko-KR" altLang="en-US" sz="12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64241" y="1547342"/>
            <a:ext cx="792088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Tools</a:t>
            </a:r>
            <a:endParaRPr lang="ko-KR" altLang="en-US" sz="12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58855" y="1547342"/>
            <a:ext cx="792088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Settings</a:t>
            </a:r>
            <a:endParaRPr lang="ko-KR" altLang="en-US" sz="12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66279" y="1835374"/>
            <a:ext cx="2384664" cy="21962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Select Coil Data</a:t>
            </a:r>
          </a:p>
          <a:p>
            <a:endParaRPr lang="en-US" altLang="ko-KR" sz="1200" dirty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Coil Data Table</a:t>
            </a:r>
            <a:endParaRPr lang="ko-KR" altLang="en-US" sz="12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16169" y="2087402"/>
            <a:ext cx="1152128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Coil.csv</a:t>
            </a:r>
            <a:endParaRPr lang="ko-KR" altLang="en-US" sz="105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44482" y="2061594"/>
            <a:ext cx="355863" cy="241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 err="1" smtClean="0">
              <a:solidFill>
                <a:schemeClr val="tx1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999541"/>
              </p:ext>
            </p:extLst>
          </p:nvPr>
        </p:nvGraphicFramePr>
        <p:xfrm>
          <a:off x="2616170" y="2683859"/>
          <a:ext cx="2016225" cy="130696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72075"/>
                <a:gridCol w="672075"/>
                <a:gridCol w="672075"/>
              </a:tblGrid>
              <a:tr h="2126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Radius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Theta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Height</a:t>
                      </a:r>
                      <a:endParaRPr lang="ko-KR" altLang="en-US" sz="1000" dirty="0"/>
                    </a:p>
                  </a:txBody>
                  <a:tcPr/>
                </a:tc>
              </a:tr>
              <a:tr h="212625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</a:tr>
              <a:tr h="212625">
                <a:tc>
                  <a:txBody>
                    <a:bodyPr/>
                    <a:lstStyle/>
                    <a:p>
                      <a:pPr algn="ctr"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</a:tr>
              <a:tr h="212625">
                <a:tc>
                  <a:txBody>
                    <a:bodyPr/>
                    <a:lstStyle/>
                    <a:p>
                      <a:pPr algn="ctr"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</a:tr>
              <a:tr h="212625">
                <a:tc>
                  <a:txBody>
                    <a:bodyPr/>
                    <a:lstStyle/>
                    <a:p>
                      <a:pPr algn="ctr"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</a:tr>
              <a:tr h="212625">
                <a:tc>
                  <a:txBody>
                    <a:bodyPr/>
                    <a:lstStyle/>
                    <a:p>
                      <a:pPr algn="ctr"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2466279" y="4103626"/>
            <a:ext cx="2384664" cy="154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Setting Process Information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</a:t>
            </a: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Setting Temp.(C)</a:t>
            </a:r>
            <a:endParaRPr lang="en-US" altLang="ko-KR" sz="1000" dirty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Setting Stroke(mm)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Seat U. Inner Margin(mm)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Seat L. </a:t>
            </a:r>
            <a:r>
              <a:rPr lang="en-US" altLang="ko-KR" sz="10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Inner Margin(mm</a:t>
            </a: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Seat Height(mm)</a:t>
            </a:r>
            <a:endParaRPr lang="en-US" altLang="ko-KR" sz="1000" dirty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148853" y="4443267"/>
            <a:ext cx="631151" cy="144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350</a:t>
            </a:r>
            <a:endParaRPr lang="ko-KR" altLang="en-US" sz="10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148853" y="4667098"/>
            <a:ext cx="631151" cy="144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250</a:t>
            </a:r>
            <a:endParaRPr lang="ko-KR" altLang="en-US" sz="10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138728" y="4901274"/>
            <a:ext cx="631151" cy="144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1.0</a:t>
            </a:r>
            <a:endParaRPr lang="ko-KR" altLang="en-US" sz="10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138727" y="5130859"/>
            <a:ext cx="631151" cy="144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1.0</a:t>
            </a:r>
            <a:endParaRPr lang="ko-KR" altLang="en-US" sz="10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148853" y="5375472"/>
            <a:ext cx="631151" cy="144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70.0</a:t>
            </a:r>
            <a:endParaRPr lang="ko-KR" altLang="en-US" sz="10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469339" y="5721611"/>
            <a:ext cx="2384664" cy="7278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Initial Conditioner</a:t>
            </a:r>
            <a:endParaRPr lang="en-US" altLang="ko-KR" sz="1000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Radius Conditioner(%) 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Height Conditioner(%) 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138726" y="5991057"/>
            <a:ext cx="631151" cy="144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10.0</a:t>
            </a:r>
            <a:endParaRPr lang="ko-KR" altLang="en-US" sz="10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148853" y="6256452"/>
            <a:ext cx="631151" cy="144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10.0</a:t>
            </a:r>
            <a:endParaRPr lang="ko-KR" altLang="en-US" sz="10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993890" y="1835374"/>
            <a:ext cx="2384664" cy="18511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Analysis Options</a:t>
            </a:r>
            <a:endParaRPr lang="en-US" altLang="ko-KR" sz="1000" dirty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Radius Tolerance(mm) 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Height Tolerance(mm) 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663277" y="2104820"/>
            <a:ext cx="631151" cy="144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1.0</a:t>
            </a:r>
            <a:endParaRPr lang="ko-KR" altLang="en-US" sz="10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673404" y="2370215"/>
            <a:ext cx="631151" cy="144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1.0</a:t>
            </a:r>
            <a:endParaRPr lang="ko-KR" altLang="en-US" sz="10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439140" y="2741573"/>
            <a:ext cx="1475633" cy="3325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coolSlant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START</a:t>
            </a:r>
            <a:endParaRPr lang="ko-KR" altLang="en-US" sz="16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521501" y="1835374"/>
            <a:ext cx="2384664" cy="1501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Display Result Coil Data</a:t>
            </a:r>
            <a:endParaRPr lang="en-US" altLang="ko-KR" sz="1000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Select Graph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Select Image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Show Table Data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8123573" y="2929895"/>
            <a:ext cx="1224136" cy="27583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coolSlant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Show</a:t>
            </a:r>
            <a:endParaRPr lang="ko-KR" altLang="en-US" sz="16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7" name="실행 단추: 뒤로 또는 이전 26">
            <a:hlinkClick r:id="" action="ppaction://noaction" highlightClick="1"/>
          </p:cNvPr>
          <p:cNvSpPr/>
          <p:nvPr/>
        </p:nvSpPr>
        <p:spPr>
          <a:xfrm rot="16200000">
            <a:off x="9157373" y="2010021"/>
            <a:ext cx="172669" cy="371277"/>
          </a:xfrm>
          <a:prstGeom prst="actionButtonBackPrevio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28" name="실행 단추: 뒤로 또는 이전 27">
            <a:hlinkClick r:id="" action="ppaction://noaction" highlightClick="1"/>
          </p:cNvPr>
          <p:cNvSpPr/>
          <p:nvPr/>
        </p:nvSpPr>
        <p:spPr>
          <a:xfrm rot="16200000">
            <a:off x="9157372" y="2246773"/>
            <a:ext cx="172669" cy="371277"/>
          </a:xfrm>
          <a:prstGeom prst="actionButtonBackPrevio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29" name="직사각형 28"/>
          <p:cNvSpPr/>
          <p:nvPr/>
        </p:nvSpPr>
        <p:spPr>
          <a:xfrm>
            <a:off x="7521501" y="3535897"/>
            <a:ext cx="2384664" cy="2384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4721" y="3799362"/>
            <a:ext cx="1733894" cy="126000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781" y="3923606"/>
            <a:ext cx="1745043" cy="1260000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7175" y="4235439"/>
            <a:ext cx="1777287" cy="126000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7215" y="4529471"/>
            <a:ext cx="1751087" cy="1260000"/>
          </a:xfrm>
          <a:prstGeom prst="rect">
            <a:avLst/>
          </a:prstGeom>
        </p:spPr>
      </p:pic>
      <p:sp>
        <p:nvSpPr>
          <p:cNvPr id="34" name="실행 단추: 뒤로 또는 이전 33">
            <a:hlinkClick r:id="" action="ppaction://noaction" highlightClick="1"/>
          </p:cNvPr>
          <p:cNvSpPr/>
          <p:nvPr/>
        </p:nvSpPr>
        <p:spPr>
          <a:xfrm rot="16200000">
            <a:off x="9147377" y="2504105"/>
            <a:ext cx="172669" cy="371277"/>
          </a:xfrm>
          <a:prstGeom prst="actionButtonBackPrevio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35" name="직사각형 34"/>
          <p:cNvSpPr/>
          <p:nvPr/>
        </p:nvSpPr>
        <p:spPr>
          <a:xfrm>
            <a:off x="4993890" y="3779590"/>
            <a:ext cx="2384664" cy="15379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Export Coil Data</a:t>
            </a:r>
            <a:endParaRPr lang="en-US" altLang="ko-KR" sz="1000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 Formed Coil Data 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 Set </a:t>
            </a:r>
            <a:r>
              <a:rPr lang="en-US" altLang="ko-KR" sz="10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Coil Data </a:t>
            </a:r>
            <a:endParaRPr lang="en-US" altLang="ko-KR" sz="1000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 Designed </a:t>
            </a:r>
            <a:r>
              <a:rPr lang="en-US" altLang="ko-KR" sz="10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Coil Data 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37745" y="4883637"/>
            <a:ext cx="1224136" cy="27583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coolSlant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Export</a:t>
            </a:r>
            <a:endParaRPr lang="ko-KR" altLang="en-US" sz="16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449267" y="3197848"/>
            <a:ext cx="1465507" cy="33022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coolSlant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Check Error</a:t>
            </a:r>
            <a:endParaRPr lang="ko-KR" altLang="en-US" sz="16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914775" y="4065572"/>
            <a:ext cx="234057" cy="173242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39" name="직사각형 38"/>
          <p:cNvSpPr/>
          <p:nvPr/>
        </p:nvSpPr>
        <p:spPr>
          <a:xfrm>
            <a:off x="6914775" y="4285135"/>
            <a:ext cx="234057" cy="173242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40" name="직사각형 39"/>
          <p:cNvSpPr/>
          <p:nvPr/>
        </p:nvSpPr>
        <p:spPr>
          <a:xfrm>
            <a:off x="6914775" y="4516576"/>
            <a:ext cx="234057" cy="173242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41" name="직사각형 40"/>
          <p:cNvSpPr/>
          <p:nvPr/>
        </p:nvSpPr>
        <p:spPr>
          <a:xfrm>
            <a:off x="195931" y="2078930"/>
            <a:ext cx="2303599" cy="1476594"/>
          </a:xfrm>
          <a:prstGeom prst="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Coil Data File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을 선택하면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coil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Data Table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을 </a:t>
            </a:r>
            <a:r>
              <a:rPr lang="en-US" altLang="ko-KR" sz="1400" dirty="0" err="1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Diplay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하고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사용자가 값을 바꾸면 이 값이 변경 </a:t>
            </a:r>
            <a:r>
              <a:rPr lang="ko-KR" altLang="en-US" sz="1400" dirty="0" err="1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되서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해석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-</a:t>
            </a:r>
            <a:r>
              <a:rPr lang="en-US" altLang="ko-KR" sz="1400" dirty="0" err="1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db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로 저장됨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 </a:t>
            </a:r>
            <a:endParaRPr lang="ko-KR" altLang="en-US" sz="1400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03213" y="4133339"/>
            <a:ext cx="2303599" cy="1141854"/>
          </a:xfrm>
          <a:prstGeom prst="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사용자가 입력한 공정 정보를 해석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db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파일로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저장됨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129078" y="5551665"/>
            <a:ext cx="2303599" cy="1166814"/>
          </a:xfrm>
          <a:prstGeom prst="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Initial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Conditioner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는 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Constant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이거나 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file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을 지정할 수 있도록 하며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향후</a:t>
            </a:r>
            <a:r>
              <a:rPr lang="en-US" altLang="ko-KR" sz="14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Method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로도 선택 가능하도록 함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5061093" y="5184593"/>
            <a:ext cx="2303599" cy="1332952"/>
          </a:xfrm>
          <a:prstGeom prst="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해석의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결과 파일들을 일정한 형식으로 내보내는 기능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099088" y="310924"/>
            <a:ext cx="3636553" cy="1462328"/>
          </a:xfrm>
          <a:prstGeom prst="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해석에 관련한 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Option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들을 지정하며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해석의 시작과 진행을 파악하는 기능을 가짐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 (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지난번처럼 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start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하면 </a:t>
            </a:r>
            <a:r>
              <a:rPr lang="en-US" altLang="ko-KR" sz="1400" dirty="0" err="1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mentat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을 구동하고 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main procedure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가 같이 작동함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</a:t>
            </a:r>
          </a:p>
          <a:p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진행 중 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Parameter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가 늘어날 수 있음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(Marc 2014 version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으로 진행 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</a:t>
            </a:r>
            <a:endParaRPr lang="ko-KR" altLang="en-US" sz="1400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798302" y="1872777"/>
            <a:ext cx="2303599" cy="1332952"/>
          </a:xfrm>
          <a:prstGeom prst="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해석의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결과 파일을 읽어서 아래 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display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창에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Display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및 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image Save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기능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</a:p>
          <a:p>
            <a:endParaRPr lang="ko-KR" altLang="en-US" sz="1400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7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4584"/>
          </a:xfrm>
        </p:spPr>
        <p:txBody>
          <a:bodyPr>
            <a:noAutofit/>
          </a:bodyPr>
          <a:lstStyle/>
          <a:p>
            <a:r>
              <a:rPr lang="en-US" altLang="ko-KR" sz="1800" b="1" dirty="0" smtClean="0"/>
              <a:t>UI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및 상세 설명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852715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UI Design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2017.07.25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2832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4584"/>
          </a:xfrm>
        </p:spPr>
        <p:txBody>
          <a:bodyPr>
            <a:noAutofit/>
          </a:bodyPr>
          <a:lstStyle/>
          <a:p>
            <a:r>
              <a:rPr lang="ko-KR" altLang="en-US" sz="1800" b="1" dirty="0" smtClean="0"/>
              <a:t>상단메뉴구성</a:t>
            </a:r>
            <a:r>
              <a:rPr lang="en-US" altLang="ko-KR" sz="1800" b="1" dirty="0" smtClean="0"/>
              <a:t>(File, Tools, Setting)</a:t>
            </a:r>
            <a:endParaRPr lang="ko-KR" altLang="en-US" sz="1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64524"/>
            <a:ext cx="10515600" cy="5312438"/>
          </a:xfrm>
        </p:spPr>
        <p:txBody>
          <a:bodyPr>
            <a:normAutofit/>
          </a:bodyPr>
          <a:lstStyle/>
          <a:p>
            <a:r>
              <a:rPr lang="en-US" altLang="ko-KR" sz="1400" dirty="0" smtClean="0"/>
              <a:t>File </a:t>
            </a:r>
            <a:r>
              <a:rPr lang="ko-KR" altLang="en-US" sz="1400" dirty="0" smtClean="0"/>
              <a:t>메뉴</a:t>
            </a:r>
            <a:r>
              <a:rPr lang="en-US" altLang="ko-KR" sz="1400" dirty="0" smtClean="0"/>
              <a:t> </a:t>
            </a:r>
            <a:br>
              <a:rPr lang="en-US" altLang="ko-KR" sz="1400" dirty="0" smtClean="0"/>
            </a:br>
            <a:r>
              <a:rPr lang="en-US" altLang="ko-KR" sz="1400" dirty="0" smtClean="0"/>
              <a:t>- New – </a:t>
            </a:r>
            <a:r>
              <a:rPr lang="ko-KR" altLang="en-US" sz="1400" dirty="0" smtClean="0"/>
              <a:t>새로운 </a:t>
            </a:r>
            <a:r>
              <a:rPr lang="en-US" altLang="ko-KR" sz="1400" dirty="0" smtClean="0"/>
              <a:t>DB </a:t>
            </a:r>
            <a:r>
              <a:rPr lang="ko-KR" altLang="en-US" sz="1400" dirty="0" smtClean="0"/>
              <a:t>파일 생성 하고 프로세스 시작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 Open – DB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파일 가져오기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>
                <a:solidFill>
                  <a:srgbClr val="0000FF"/>
                </a:solidFill>
              </a:rPr>
              <a:t>- Save As</a:t>
            </a:r>
            <a:br>
              <a:rPr lang="en-US" altLang="ko-KR" sz="1400" dirty="0" smtClean="0">
                <a:solidFill>
                  <a:srgbClr val="0000FF"/>
                </a:solidFill>
              </a:rPr>
            </a:br>
            <a:r>
              <a:rPr lang="en-US" altLang="ko-KR" sz="1400" dirty="0" smtClean="0"/>
              <a:t>- Exit – </a:t>
            </a:r>
            <a:r>
              <a:rPr lang="ko-KR" altLang="en-US" sz="1400" dirty="0" smtClean="0"/>
              <a:t>프로그램 종료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endParaRPr lang="en-US" altLang="ko-KR" sz="1400" dirty="0" smtClean="0"/>
          </a:p>
          <a:p>
            <a:r>
              <a:rPr lang="en-US" altLang="ko-KR" sz="1400" dirty="0" smtClean="0"/>
              <a:t>Tool </a:t>
            </a:r>
            <a:r>
              <a:rPr lang="ko-KR" altLang="en-US" sz="1400" dirty="0" smtClean="0"/>
              <a:t>메뉴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>
                <a:solidFill>
                  <a:srgbClr val="0000FF"/>
                </a:solidFill>
              </a:rPr>
              <a:t>- Text Editor, </a:t>
            </a:r>
            <a:r>
              <a:rPr lang="en-US" altLang="ko-KR" sz="1400" dirty="0" err="1" smtClean="0">
                <a:solidFill>
                  <a:srgbClr val="0000FF"/>
                </a:solidFill>
              </a:rPr>
              <a:t>Mentat</a:t>
            </a:r>
            <a:r>
              <a:rPr lang="en-US" altLang="ko-KR" sz="1400" dirty="0" smtClean="0">
                <a:solidFill>
                  <a:srgbClr val="0000FF"/>
                </a:solidFill>
              </a:rPr>
              <a:t> </a:t>
            </a:r>
            <a:r>
              <a:rPr lang="ko-KR" altLang="en-US" sz="1400" dirty="0" smtClean="0">
                <a:solidFill>
                  <a:srgbClr val="0000FF"/>
                </a:solidFill>
              </a:rPr>
              <a:t>구동 정도 </a:t>
            </a:r>
            <a:r>
              <a:rPr lang="en-US" altLang="ko-KR" sz="1400" dirty="0" smtClean="0">
                <a:solidFill>
                  <a:srgbClr val="0000FF"/>
                </a:solidFill>
              </a:rPr>
              <a:t>?</a:t>
            </a:r>
            <a:br>
              <a:rPr lang="en-US" altLang="ko-KR" sz="1400" dirty="0" smtClean="0">
                <a:solidFill>
                  <a:srgbClr val="0000FF"/>
                </a:solidFill>
              </a:rPr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endParaRPr lang="en-US" altLang="ko-KR" sz="1400" dirty="0" smtClean="0"/>
          </a:p>
          <a:p>
            <a:r>
              <a:rPr lang="en-US" altLang="ko-KR" sz="1400" dirty="0" smtClean="0"/>
              <a:t>Setting </a:t>
            </a:r>
            <a:r>
              <a:rPr lang="ko-KR" altLang="en-US" sz="1400" dirty="0" smtClean="0"/>
              <a:t>메뉴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 </a:t>
            </a:r>
            <a:r>
              <a:rPr lang="ko-KR" altLang="en-US" sz="1400" dirty="0" smtClean="0"/>
              <a:t>환경 변수 </a:t>
            </a:r>
            <a:r>
              <a:rPr lang="en-US" altLang="ko-KR" sz="1400" dirty="0" smtClean="0"/>
              <a:t>: Marc, Text Editor, Excel </a:t>
            </a:r>
            <a:r>
              <a:rPr lang="ko-KR" altLang="en-US" sz="1400" dirty="0" smtClean="0"/>
              <a:t>프로그램 설치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경로 등등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 </a:t>
            </a:r>
            <a:br>
              <a:rPr lang="en-US" altLang="ko-KR" sz="1400" dirty="0" smtClean="0"/>
            </a:br>
            <a:endParaRPr lang="ko-KR" altLang="en-US" sz="14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72235" y="5300283"/>
            <a:ext cx="8674662" cy="122189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상단 메뉴 구성</a:t>
            </a:r>
            <a:r>
              <a:rPr lang="en-US" altLang="ko-KR" sz="2000" b="1" dirty="0"/>
              <a:t> </a:t>
            </a:r>
            <a:r>
              <a:rPr lang="en-US" altLang="ko-KR" sz="2000" b="1" dirty="0" smtClean="0"/>
              <a:t>- File, Tools, Setting</a:t>
            </a:r>
            <a:r>
              <a:rPr lang="ko-KR" altLang="en-US" sz="2000" b="1" dirty="0" smtClean="0"/>
              <a:t>에 들어 갈 기능 정의 부탁 드립니다</a:t>
            </a:r>
            <a:r>
              <a:rPr lang="en-US" altLang="ko-KR" sz="2000" b="1" dirty="0" smtClean="0"/>
              <a:t>.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98044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587" y="166977"/>
            <a:ext cx="312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UI Process step - Modeling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53" t="2621" r="19204"/>
          <a:stretch/>
        </p:blipFill>
        <p:spPr>
          <a:xfrm>
            <a:off x="291314" y="598810"/>
            <a:ext cx="6805402" cy="6149568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956060" y="1388853"/>
            <a:ext cx="5840877" cy="122189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Coil data </a:t>
            </a:r>
            <a:r>
              <a:rPr lang="ko-KR" altLang="en-US" sz="1600" b="1" dirty="0" smtClean="0"/>
              <a:t>부분의 한글 라벨을 영문 라벨로 전환 해야 될까요</a:t>
            </a:r>
            <a:r>
              <a:rPr lang="en-US" altLang="ko-KR" sz="1600" b="1" dirty="0" smtClean="0"/>
              <a:t>?</a:t>
            </a:r>
          </a:p>
          <a:p>
            <a:pPr algn="ctr"/>
            <a:r>
              <a:rPr lang="en-US" altLang="ko-KR" sz="16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ko-KR" altLang="en-US" sz="16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한글 라벨로 합시다</a:t>
            </a:r>
            <a:r>
              <a:rPr lang="en-US" altLang="ko-KR" sz="16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815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4584"/>
          </a:xfrm>
        </p:spPr>
        <p:txBody>
          <a:bodyPr>
            <a:noAutofit/>
          </a:bodyPr>
          <a:lstStyle/>
          <a:p>
            <a:r>
              <a:rPr lang="ko-KR" altLang="en-US" sz="1800" b="1" dirty="0" smtClean="0"/>
              <a:t>추가 사항 기록 </a:t>
            </a:r>
            <a:r>
              <a:rPr lang="en-US" altLang="ko-KR" sz="1800" b="1" dirty="0" smtClean="0"/>
              <a:t>– Process step. Modeling</a:t>
            </a:r>
            <a:r>
              <a:rPr lang="ko-KR" altLang="en-US" sz="1800" b="1" dirty="0" smtClean="0"/>
              <a:t> </a:t>
            </a:r>
            <a:endParaRPr lang="ko-KR" altLang="en-US" sz="1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64524"/>
            <a:ext cx="10515600" cy="5312438"/>
          </a:xfrm>
        </p:spPr>
        <p:txBody>
          <a:bodyPr>
            <a:normAutofit/>
          </a:bodyPr>
          <a:lstStyle/>
          <a:p>
            <a:r>
              <a:rPr lang="en-US" altLang="ko-KR" sz="1400" dirty="0" smtClean="0"/>
              <a:t>Marc 2014.2.0</a:t>
            </a:r>
          </a:p>
          <a:p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21216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603</Words>
  <Application>Microsoft Office PowerPoint</Application>
  <PresentationFormat>와이드스크린</PresentationFormat>
  <Paragraphs>140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Arial Unicode MS</vt:lpstr>
      <vt:lpstr>맑은 고딕</vt:lpstr>
      <vt:lpstr>Arial</vt:lpstr>
      <vt:lpstr>Wingdings</vt:lpstr>
      <vt:lpstr>Office 테마</vt:lpstr>
      <vt:lpstr>요구사항분석</vt:lpstr>
      <vt:lpstr>PowerPoint 프레젠테이션</vt:lpstr>
      <vt:lpstr>PowerPoint 프레젠테이션</vt:lpstr>
      <vt:lpstr>PowerPoint 프레젠테이션</vt:lpstr>
      <vt:lpstr>UI 및 상세 설명</vt:lpstr>
      <vt:lpstr>UI Design</vt:lpstr>
      <vt:lpstr>상단메뉴구성(File, Tools, Setting)</vt:lpstr>
      <vt:lpstr>PowerPoint 프레젠테이션</vt:lpstr>
      <vt:lpstr>추가 사항 기록 – Process step. Modeling </vt:lpstr>
      <vt:lpstr>PowerPoint 프레젠테이션</vt:lpstr>
      <vt:lpstr>추가 사항 기록 – Process step. Simulation and Export result </vt:lpstr>
      <vt:lpstr>PowerPoint 프레젠테이션</vt:lpstr>
      <vt:lpstr>추가 사항 기록 – Process step. Show Result</vt:lpstr>
      <vt:lpstr>환경 설정 파일 및 데이터 베이스 파일, 결과 폴더 구성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JSLee</dc:creator>
  <cp:lastModifiedBy>SHKim</cp:lastModifiedBy>
  <cp:revision>25</cp:revision>
  <dcterms:created xsi:type="dcterms:W3CDTF">2017-07-23T04:39:35Z</dcterms:created>
  <dcterms:modified xsi:type="dcterms:W3CDTF">2017-07-25T03:59:11Z</dcterms:modified>
</cp:coreProperties>
</file>