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72"/>
  </p:notesMasterIdLst>
  <p:handoutMasterIdLst>
    <p:handoutMasterId r:id="rId73"/>
  </p:handoutMasterIdLst>
  <p:sldIdLst>
    <p:sldId id="346" r:id="rId3"/>
    <p:sldId id="502" r:id="rId4"/>
    <p:sldId id="546" r:id="rId5"/>
    <p:sldId id="669" r:id="rId6"/>
    <p:sldId id="672" r:id="rId7"/>
    <p:sldId id="678" r:id="rId8"/>
    <p:sldId id="679" r:id="rId9"/>
    <p:sldId id="673" r:id="rId10"/>
    <p:sldId id="674" r:id="rId11"/>
    <p:sldId id="675" r:id="rId12"/>
    <p:sldId id="676" r:id="rId13"/>
    <p:sldId id="677" r:id="rId14"/>
    <p:sldId id="680" r:id="rId15"/>
    <p:sldId id="670" r:id="rId16"/>
    <p:sldId id="685" r:id="rId17"/>
    <p:sldId id="671" r:id="rId18"/>
    <p:sldId id="683" r:id="rId19"/>
    <p:sldId id="681" r:id="rId20"/>
    <p:sldId id="682" r:id="rId21"/>
    <p:sldId id="690" r:id="rId22"/>
    <p:sldId id="688" r:id="rId23"/>
    <p:sldId id="686" r:id="rId24"/>
    <p:sldId id="687" r:id="rId25"/>
    <p:sldId id="693" r:id="rId26"/>
    <p:sldId id="694" r:id="rId27"/>
    <p:sldId id="695" r:id="rId28"/>
    <p:sldId id="698" r:id="rId29"/>
    <p:sldId id="696" r:id="rId30"/>
    <p:sldId id="699" r:id="rId31"/>
    <p:sldId id="691" r:id="rId32"/>
    <p:sldId id="692" r:id="rId33"/>
    <p:sldId id="702" r:id="rId34"/>
    <p:sldId id="705" r:id="rId35"/>
    <p:sldId id="703" r:id="rId36"/>
    <p:sldId id="704" r:id="rId37"/>
    <p:sldId id="706" r:id="rId38"/>
    <p:sldId id="707" r:id="rId39"/>
    <p:sldId id="708" r:id="rId40"/>
    <p:sldId id="710" r:id="rId41"/>
    <p:sldId id="711" r:id="rId42"/>
    <p:sldId id="709" r:id="rId43"/>
    <p:sldId id="712" r:id="rId44"/>
    <p:sldId id="700" r:id="rId45"/>
    <p:sldId id="701" r:id="rId46"/>
    <p:sldId id="715" r:id="rId47"/>
    <p:sldId id="718" r:id="rId48"/>
    <p:sldId id="719" r:id="rId49"/>
    <p:sldId id="716" r:id="rId50"/>
    <p:sldId id="721" r:id="rId51"/>
    <p:sldId id="720" r:id="rId52"/>
    <p:sldId id="722" r:id="rId53"/>
    <p:sldId id="717" r:id="rId54"/>
    <p:sldId id="723" r:id="rId55"/>
    <p:sldId id="725" r:id="rId56"/>
    <p:sldId id="726" r:id="rId57"/>
    <p:sldId id="724" r:id="rId58"/>
    <p:sldId id="713" r:id="rId59"/>
    <p:sldId id="714" r:id="rId60"/>
    <p:sldId id="729" r:id="rId61"/>
    <p:sldId id="730" r:id="rId62"/>
    <p:sldId id="731" r:id="rId63"/>
    <p:sldId id="732" r:id="rId64"/>
    <p:sldId id="733" r:id="rId65"/>
    <p:sldId id="734" r:id="rId66"/>
    <p:sldId id="736" r:id="rId67"/>
    <p:sldId id="737" r:id="rId68"/>
    <p:sldId id="727" r:id="rId69"/>
    <p:sldId id="728" r:id="rId70"/>
    <p:sldId id="738" r:id="rId71"/>
  </p:sldIdLst>
  <p:sldSz cx="9144000" cy="6858000" type="screen4x3"/>
  <p:notesSz cx="7099300" cy="10234613"/>
  <p:defaultTextStyle>
    <a:defPPr>
      <a:defRPr lang="ko-KR"/>
    </a:defPPr>
    <a:lvl1pPr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1pPr>
    <a:lvl2pPr marL="4572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2pPr>
    <a:lvl3pPr marL="9144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3pPr>
    <a:lvl4pPr marL="13716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4pPr>
    <a:lvl5pPr marL="18288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CCCCFF"/>
    <a:srgbClr val="FFFFFF"/>
    <a:srgbClr val="00D5D0"/>
    <a:srgbClr val="6095CA"/>
    <a:srgbClr val="B2B2B2"/>
    <a:srgbClr val="DDDDDD"/>
    <a:srgbClr val="FF9933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8" autoAdjust="0"/>
    <p:restoredTop sz="79638" autoAdjust="0"/>
  </p:normalViewPr>
  <p:slideViewPr>
    <p:cSldViewPr>
      <p:cViewPr varScale="1">
        <p:scale>
          <a:sx n="90" d="100"/>
          <a:sy n="90" d="100"/>
        </p:scale>
        <p:origin x="2392" y="192"/>
      </p:cViewPr>
      <p:guideLst>
        <p:guide orient="horz" pos="2931"/>
        <p:guide pos="2880"/>
      </p:guideLst>
    </p:cSldViewPr>
  </p:slideViewPr>
  <p:outlineViewPr>
    <p:cViewPr>
      <p:scale>
        <a:sx n="33" d="100"/>
        <a:sy n="33" d="100"/>
      </p:scale>
      <p:origin x="0" y="-93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handoutMaster" Target="handoutMasters/handout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817" cy="51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56" tIns="47277" rIns="94556" bIns="47277" numCol="1" anchor="t" anchorCtr="0" compatLnSpc="1">
            <a:prstTxWarp prst="textNoShape">
              <a:avLst/>
            </a:prstTxWarp>
          </a:bodyPr>
          <a:lstStyle>
            <a:lvl1pPr defTabSz="945545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483" y="0"/>
            <a:ext cx="3075817" cy="51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56" tIns="47277" rIns="94556" bIns="47277" numCol="1" anchor="t" anchorCtr="0" compatLnSpc="1">
            <a:prstTxWarp prst="textNoShape">
              <a:avLst/>
            </a:prstTxWarp>
          </a:bodyPr>
          <a:lstStyle>
            <a:lvl1pPr algn="r" defTabSz="945545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01"/>
            <a:ext cx="3075817" cy="51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56" tIns="47277" rIns="94556" bIns="47277" numCol="1" anchor="b" anchorCtr="0" compatLnSpc="1">
            <a:prstTxWarp prst="textNoShape">
              <a:avLst/>
            </a:prstTxWarp>
          </a:bodyPr>
          <a:lstStyle>
            <a:lvl1pPr defTabSz="945545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483" y="9722801"/>
            <a:ext cx="3075817" cy="51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56" tIns="47277" rIns="94556" bIns="47277" numCol="1" anchor="b" anchorCtr="0" compatLnSpc="1">
            <a:prstTxWarp prst="textNoShape">
              <a:avLst/>
            </a:prstTxWarp>
          </a:bodyPr>
          <a:lstStyle>
            <a:lvl1pPr algn="r" defTabSz="945545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>
                <a:latin typeface="Times New Roman" pitchFamily="18" charset="0"/>
              </a:defRPr>
            </a:lvl1pPr>
          </a:lstStyle>
          <a:p>
            <a:fld id="{8011346B-B243-4C10-8718-BC835E9E052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825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817" cy="51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56" tIns="47277" rIns="94556" bIns="47277" numCol="1" anchor="t" anchorCtr="0" compatLnSpc="1">
            <a:prstTxWarp prst="textNoShape">
              <a:avLst/>
            </a:prstTxWarp>
          </a:bodyPr>
          <a:lstStyle>
            <a:lvl1pPr defTabSz="945545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483" y="0"/>
            <a:ext cx="3075817" cy="51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56" tIns="47277" rIns="94556" bIns="47277" numCol="1" anchor="t" anchorCtr="0" compatLnSpc="1">
            <a:prstTxWarp prst="textNoShape">
              <a:avLst/>
            </a:prstTxWarp>
          </a:bodyPr>
          <a:lstStyle>
            <a:lvl1pPr algn="r" defTabSz="945545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9688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028" y="4863015"/>
            <a:ext cx="5207246" cy="460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56" tIns="47277" rIns="94556" bIns="472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01"/>
            <a:ext cx="3075817" cy="51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56" tIns="47277" rIns="94556" bIns="47277" numCol="1" anchor="b" anchorCtr="0" compatLnSpc="1">
            <a:prstTxWarp prst="textNoShape">
              <a:avLst/>
            </a:prstTxWarp>
          </a:bodyPr>
          <a:lstStyle>
            <a:lvl1pPr defTabSz="945545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483" y="9722801"/>
            <a:ext cx="3075817" cy="51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56" tIns="47277" rIns="94556" bIns="47277" numCol="1" anchor="b" anchorCtr="0" compatLnSpc="1">
            <a:prstTxWarp prst="textNoShape">
              <a:avLst/>
            </a:prstTxWarp>
          </a:bodyPr>
          <a:lstStyle>
            <a:lvl1pPr algn="r" defTabSz="945545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fld id="{8A421F1F-F8BB-433A-B673-00150B4DB9A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6153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56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57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58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59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60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61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62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63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64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65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66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67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68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69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96925"/>
            <a:ext cx="5121275" cy="3840163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667" y="4840412"/>
            <a:ext cx="5210525" cy="4596615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A6F9FD78-F728-43E1-81EA-EF29135E1B1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B9A414D9-AF33-456E-BE0B-B373B1BBE40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E33C774A-5C93-4BCB-983F-86ECDEBBE7F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5/2/18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5/2/18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5/2/18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5/2/18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5/2/18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5/2/18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5/2/18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5/2/18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60A646FF-F248-4CA4-897C-51455FE2B46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5/2/18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5/2/18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5/2/18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9A455613-B457-4A2C-B9E0-836A2AB5ED0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C8B8ECD2-E2B4-4AE0-80DA-5DB65D6ED6C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3420A616-EECD-4100-BE78-2654F3A9DAA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E7E18F47-6DB7-4EA1-A27B-CA10DDBB5E7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B2E0AFF9-790E-4EDE-B53D-40F806A6392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6ECE3734-EE80-4503-8B84-20DBA518D8F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F3CA6B02-A776-4C3A-BA76-19DD5D142D0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1052"/>
          <p:cNvSpPr>
            <a:spLocks noChangeArrowheads="1"/>
          </p:cNvSpPr>
          <p:nvPr userDrawn="1"/>
        </p:nvSpPr>
        <p:spPr bwMode="auto">
          <a:xfrm>
            <a:off x="11113" y="6532563"/>
            <a:ext cx="9132887" cy="352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accent2"/>
                </a:solidFill>
                <a:ea typeface="+mn-ea"/>
              </a:defRPr>
            </a:lvl1pPr>
          </a:lstStyle>
          <a:p>
            <a:r>
              <a:rPr lang="en-US" altLang="ko-KR"/>
              <a:t>Page </a:t>
            </a:r>
            <a:fld id="{536181E3-E560-4B82-803C-8343431BE99D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5088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5098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81" name="Line 105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2082" name="AutoShape 1058"/>
          <p:cNvSpPr>
            <a:spLocks noChangeArrowheads="1"/>
          </p:cNvSpPr>
          <p:nvPr userDrawn="1"/>
        </p:nvSpPr>
        <p:spPr bwMode="auto">
          <a:xfrm>
            <a:off x="6516688" y="476250"/>
            <a:ext cx="2627312" cy="538163"/>
          </a:xfrm>
          <a:prstGeom prst="roundRect">
            <a:avLst>
              <a:gd name="adj" fmla="val 2920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2083" name="Rectangle 1059"/>
          <p:cNvSpPr>
            <a:spLocks noChangeArrowheads="1"/>
          </p:cNvSpPr>
          <p:nvPr userDrawn="1"/>
        </p:nvSpPr>
        <p:spPr bwMode="auto">
          <a:xfrm>
            <a:off x="8316913" y="487363"/>
            <a:ext cx="827087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2086" name="Rectangle 1062"/>
          <p:cNvSpPr>
            <a:spLocks noChangeArrowheads="1"/>
          </p:cNvSpPr>
          <p:nvPr userDrawn="1"/>
        </p:nvSpPr>
        <p:spPr bwMode="auto">
          <a:xfrm>
            <a:off x="165100" y="173038"/>
            <a:ext cx="6135688" cy="463550"/>
          </a:xfrm>
          <a:prstGeom prst="rect">
            <a:avLst/>
          </a:prstGeom>
          <a:solidFill>
            <a:srgbClr val="A6C7E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A6C7E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087" name="Picture 1063" descr="PE01522_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6050" y="71438"/>
            <a:ext cx="536575" cy="619125"/>
          </a:xfrm>
          <a:prstGeom prst="rect">
            <a:avLst/>
          </a:prstGeom>
          <a:noFill/>
        </p:spPr>
      </p:pic>
      <p:pic>
        <p:nvPicPr>
          <p:cNvPr id="2093" name="Picture 1069" descr="컴퓨터과학과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875" y="6542088"/>
            <a:ext cx="877888" cy="333375"/>
          </a:xfrm>
          <a:prstGeom prst="rect">
            <a:avLst/>
          </a:prstGeom>
          <a:noFill/>
        </p:spPr>
      </p:pic>
      <p:sp>
        <p:nvSpPr>
          <p:cNvPr id="2096" name="Text Box 1072"/>
          <p:cNvSpPr txBox="1">
            <a:spLocks noChangeArrowheads="1"/>
          </p:cNvSpPr>
          <p:nvPr userDrawn="1"/>
        </p:nvSpPr>
        <p:spPr bwMode="auto">
          <a:xfrm>
            <a:off x="7031990" y="6547536"/>
            <a:ext cx="2016125" cy="3046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100" b="0" i="1" dirty="0" smtClean="0">
                <a:solidFill>
                  <a:srgbClr val="660066"/>
                </a:solidFill>
                <a:ea typeface="굴림" pitchFamily="50" charset="-127"/>
              </a:rPr>
              <a:t>Operating Systems</a:t>
            </a:r>
            <a:r>
              <a:rPr lang="en-US" altLang="ko-KR" sz="1100" b="0" i="1" baseline="0" dirty="0" smtClean="0">
                <a:solidFill>
                  <a:srgbClr val="660066"/>
                </a:solidFill>
                <a:ea typeface="굴림" pitchFamily="50" charset="-127"/>
              </a:rPr>
              <a:t> </a:t>
            </a:r>
            <a:br>
              <a:rPr lang="en-US" altLang="ko-KR" sz="1100" b="0" i="1" baseline="0" dirty="0" smtClean="0">
                <a:solidFill>
                  <a:srgbClr val="660066"/>
                </a:solidFill>
                <a:ea typeface="굴림" pitchFamily="50" charset="-127"/>
              </a:rPr>
            </a:br>
            <a:r>
              <a:rPr lang="en-US" altLang="ko-KR" sz="1100" b="0" i="1" dirty="0" smtClean="0">
                <a:solidFill>
                  <a:srgbClr val="660066"/>
                </a:solidFill>
                <a:ea typeface="굴림" pitchFamily="50" charset="-127"/>
              </a:rPr>
              <a:t>by </a:t>
            </a:r>
            <a:r>
              <a:rPr lang="en-US" altLang="ko-KR" sz="1100" b="0" i="1" dirty="0">
                <a:solidFill>
                  <a:srgbClr val="660066"/>
                </a:solidFill>
                <a:ea typeface="굴림" pitchFamily="50" charset="-127"/>
              </a:rPr>
              <a:t>Yang-Sae Moon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A161-3C7D-4938-A4BD-B9951294AB8B}" type="datetimeFigureOut">
              <a:rPr lang="en-US" smtClean="0"/>
              <a:pPr/>
              <a:t>5/2/18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Page </a:t>
            </a:r>
            <a:fld id="{536181E3-E560-4B82-803C-8343431BE99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.jpe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71472" y="1175454"/>
            <a:ext cx="8096348" cy="387798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운영체제</a:t>
            </a:r>
            <a:r>
              <a:rPr lang="en-US" altLang="ko-KR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(Operating Systems)</a:t>
            </a:r>
          </a:p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endParaRPr lang="en-US" altLang="ko-KR" sz="32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프로세스 동기화</a:t>
            </a:r>
            <a:endParaRPr lang="en-US" altLang="ko-KR" sz="4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(Process Synchronization)</a:t>
            </a:r>
          </a:p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endParaRPr lang="en-US" altLang="ko-KR" sz="40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문양세</a:t>
            </a:r>
            <a:endParaRPr lang="en-US" altLang="ko-KR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강원대학교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IT</a:t>
            </a:r>
            <a:r>
              <a:rPr lang="ko-KR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대학 컴퓨터과학전공</a:t>
            </a:r>
            <a:endParaRPr lang="en-US" altLang="ko-KR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10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4112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20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counter++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는 원자적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(atomic)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연산이 아니다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경쟁 조건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(Race Condition) (3/6)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AutoShape 2"/>
          <p:cNvSpPr>
            <a:spLocks noChangeArrowheads="1"/>
          </p:cNvSpPr>
          <p:nvPr/>
        </p:nvSpPr>
        <p:spPr bwMode="auto">
          <a:xfrm>
            <a:off x="1524000" y="2012950"/>
            <a:ext cx="1992313" cy="2163763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AutoShape 3"/>
          <p:cNvSpPr>
            <a:spLocks noChangeArrowheads="1"/>
          </p:cNvSpPr>
          <p:nvPr/>
        </p:nvSpPr>
        <p:spPr bwMode="auto">
          <a:xfrm>
            <a:off x="6102350" y="1943100"/>
            <a:ext cx="2025650" cy="2163763"/>
          </a:xfrm>
          <a:prstGeom prst="cube">
            <a:avLst>
              <a:gd name="adj" fmla="val 25000"/>
            </a:avLst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 Box 4"/>
          <p:cNvSpPr txBox="1">
            <a:spLocks noChangeArrowheads="1"/>
          </p:cNvSpPr>
          <p:nvPr/>
        </p:nvSpPr>
        <p:spPr bwMode="auto">
          <a:xfrm>
            <a:off x="1764730" y="2040012"/>
            <a:ext cx="1439118" cy="42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4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E-Box</a:t>
            </a:r>
          </a:p>
        </p:txBody>
      </p:sp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6480327" y="1986484"/>
            <a:ext cx="119032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S-Box	</a:t>
            </a:r>
          </a:p>
        </p:txBody>
      </p:sp>
      <p:sp>
        <p:nvSpPr>
          <p:cNvPr id="71" name="Text Box 6"/>
          <p:cNvSpPr txBox="1">
            <a:spLocks noChangeArrowheads="1"/>
          </p:cNvSpPr>
          <p:nvPr/>
        </p:nvSpPr>
        <p:spPr bwMode="auto">
          <a:xfrm>
            <a:off x="6235278" y="2946400"/>
            <a:ext cx="1238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514350" indent="-514350"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fontAlgn="base" latinLnBrk="0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kumimoji="0" lang="en-US" altLang="ko-KR" sz="2000" b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2000" b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endParaRPr kumimoji="0" lang="en-US" altLang="ko-KR" sz="2000" b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 latinLnBrk="0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kumimoji="0" lang="en-US" altLang="ko-KR" sz="2000" b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(data)</a:t>
            </a: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1528763" y="3033713"/>
            <a:ext cx="1481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fontAlgn="base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ko-KR" altLang="en-US" sz="2000" b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실행</a:t>
            </a:r>
            <a:endParaRPr kumimoji="0" lang="en-US" altLang="ko-KR" sz="2000" b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2000" b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(execution)</a:t>
            </a:r>
            <a:endParaRPr kumimoji="0" lang="ko-KR" altLang="ko-KR" sz="2000" b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AutoShape 8"/>
          <p:cNvSpPr>
            <a:spLocks noChangeArrowheads="1"/>
          </p:cNvSpPr>
          <p:nvPr/>
        </p:nvSpPr>
        <p:spPr bwMode="auto">
          <a:xfrm>
            <a:off x="3738563" y="2649538"/>
            <a:ext cx="1963737" cy="304800"/>
          </a:xfrm>
          <a:prstGeom prst="leftArrow">
            <a:avLst>
              <a:gd name="adj1" fmla="val 50000"/>
              <a:gd name="adj2" fmla="val 16106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3937000" y="3321050"/>
            <a:ext cx="1870075" cy="328613"/>
          </a:xfrm>
          <a:prstGeom prst="rightArrow">
            <a:avLst>
              <a:gd name="adj1" fmla="val 50000"/>
              <a:gd name="adj2" fmla="val 14227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4122738" y="2017713"/>
            <a:ext cx="13636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457200" indent="-457200"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fontAlgn="base" latinLnBrk="0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kumimoji="0" lang="en-US" altLang="ko-KR" sz="1800" b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kumimoji="0" lang="ko-KR" altLang="en-US" sz="1800" b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</a:t>
            </a:r>
            <a:endParaRPr kumimoji="0" lang="en-US" altLang="ko-KR" sz="1800" b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 latinLnBrk="0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kumimoji="0" lang="en-US" altLang="ko-KR" sz="1800" b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(operand)</a:t>
            </a:r>
            <a:endParaRPr kumimoji="0" lang="ko-KR" altLang="ko-KR" sz="1800" b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 Box 11"/>
          <p:cNvSpPr txBox="1">
            <a:spLocks noChangeArrowheads="1"/>
          </p:cNvSpPr>
          <p:nvPr/>
        </p:nvSpPr>
        <p:spPr bwMode="auto">
          <a:xfrm>
            <a:off x="4033838" y="3675063"/>
            <a:ext cx="1620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fontAlgn="base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b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결과</a:t>
            </a:r>
            <a:r>
              <a:rPr kumimoji="0" lang="en-US" altLang="ko-KR" sz="1800" b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(result)</a:t>
            </a:r>
            <a:endParaRPr kumimoji="0" lang="ko-KR" altLang="ko-KR" sz="1800" b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4629150" y="4494195"/>
            <a:ext cx="2563522" cy="2209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fontAlgn="base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ko-KR" altLang="ko-KR" sz="16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en-US" sz="16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예</a:t>
            </a:r>
            <a:endParaRPr kumimoji="0" lang="en-US" altLang="ko-KR" sz="1600" b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</a:t>
            </a:r>
            <a:r>
              <a:rPr kumimoji="0" lang="en-US" altLang="ko-KR" sz="16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</a:t>
            </a:r>
          </a:p>
          <a:p>
            <a:pPr fontAlgn="base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E-box	    S-box</a:t>
            </a:r>
          </a:p>
          <a:p>
            <a:pPr fontAlgn="base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</a:t>
            </a:r>
          </a:p>
          <a:p>
            <a:pPr fontAlgn="base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	    </a:t>
            </a:r>
            <a:r>
              <a:rPr kumimoji="0" lang="ko-KR" altLang="en-US" sz="16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endParaRPr kumimoji="0" lang="en-US" altLang="ko-KR" sz="1600" b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</a:t>
            </a:r>
            <a:r>
              <a:rPr kumimoji="0" lang="en-US" altLang="ko-KR" sz="16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  </a:t>
            </a:r>
            <a:r>
              <a:rPr kumimoji="0" lang="ko-KR" altLang="en-US" sz="16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디스크</a:t>
            </a:r>
            <a:endParaRPr kumimoji="0" lang="en-US" altLang="ko-KR" sz="1600" b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ko-KR" altLang="ko-KR" sz="16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</a:t>
            </a:r>
            <a:r>
              <a:rPr kumimoji="0" lang="ko-KR" altLang="en-US" sz="16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en-US" altLang="ko-KR" sz="16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  <a:p>
            <a:pPr fontAlgn="base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ko-KR" altLang="en-US" sz="1600" b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Rectangle 14"/>
          <p:cNvSpPr>
            <a:spLocks noChangeArrowheads="1"/>
          </p:cNvSpPr>
          <p:nvPr/>
        </p:nvSpPr>
        <p:spPr bwMode="auto">
          <a:xfrm>
            <a:off x="4641850" y="5553075"/>
            <a:ext cx="2058988" cy="285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Rectangle 15"/>
          <p:cNvSpPr>
            <a:spLocks noChangeArrowheads="1"/>
          </p:cNvSpPr>
          <p:nvPr/>
        </p:nvSpPr>
        <p:spPr bwMode="auto">
          <a:xfrm>
            <a:off x="4641850" y="5883275"/>
            <a:ext cx="2058988" cy="285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 Box 16"/>
          <p:cNvSpPr txBox="1">
            <a:spLocks noChangeArrowheads="1"/>
          </p:cNvSpPr>
          <p:nvPr/>
        </p:nvSpPr>
        <p:spPr bwMode="auto">
          <a:xfrm>
            <a:off x="1219200" y="5300663"/>
            <a:ext cx="24907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fontAlgn="base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ko-KR" altLang="en-US" sz="2000" b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박스</a:t>
            </a:r>
            <a:r>
              <a:rPr kumimoji="0" lang="ko-KR" altLang="en-US" sz="2000" b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endParaRPr kumimoji="0" lang="en-US" altLang="ko-KR" sz="2000" b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ko-KR" altLang="en-US" sz="2000" b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 박스</a:t>
            </a:r>
            <a:r>
              <a:rPr kumimoji="0" lang="ko-KR" altLang="en-US" sz="2000" b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분류</a:t>
            </a:r>
            <a:endParaRPr kumimoji="0" lang="en-US" altLang="ko-KR" sz="2000" b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AutoShape 17"/>
          <p:cNvSpPr>
            <a:spLocks noChangeArrowheads="1"/>
          </p:cNvSpPr>
          <p:nvPr/>
        </p:nvSpPr>
        <p:spPr bwMode="auto">
          <a:xfrm>
            <a:off x="4033838" y="5343525"/>
            <a:ext cx="376237" cy="636588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94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11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경쟁 조건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(Race Condition) (4/6)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4112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0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counter++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0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counter--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는 원자적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연산이 아니다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AutoShape 3"/>
          <p:cNvSpPr>
            <a:spLocks noChangeArrowheads="1"/>
          </p:cNvSpPr>
          <p:nvPr/>
        </p:nvSpPr>
        <p:spPr bwMode="auto">
          <a:xfrm>
            <a:off x="998538" y="2795588"/>
            <a:ext cx="1704975" cy="2163762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3781425" y="3325813"/>
            <a:ext cx="1704975" cy="2163762"/>
          </a:xfrm>
          <a:prstGeom prst="cube">
            <a:avLst>
              <a:gd name="adj" fmla="val 25000"/>
            </a:avLst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043608" y="2104206"/>
            <a:ext cx="171132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342900" marR="0" lvl="0" indent="-342900" algn="ctr" defTabSz="91440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생산자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ctr" defTabSz="91440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E-Box</a:t>
            </a: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4067944" y="3308027"/>
            <a:ext cx="1095374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342900" marR="0" lvl="0" indent="-34290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S-Box	</a:t>
            </a: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835924" y="4387821"/>
            <a:ext cx="11721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fontAlgn="base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2000" b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counter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764084" y="3833783"/>
            <a:ext cx="15953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fontAlgn="base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ko-KR" altLang="en-US" sz="2000" b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2000" b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counter++</a:t>
            </a:r>
          </a:p>
        </p:txBody>
      </p:sp>
      <p:sp>
        <p:nvSpPr>
          <p:cNvPr id="30" name="AutoShape 9"/>
          <p:cNvSpPr>
            <a:spLocks noChangeArrowheads="1"/>
          </p:cNvSpPr>
          <p:nvPr/>
        </p:nvSpPr>
        <p:spPr bwMode="auto">
          <a:xfrm>
            <a:off x="6735763" y="2736850"/>
            <a:ext cx="1704975" cy="2163763"/>
          </a:xfrm>
          <a:prstGeom prst="cube">
            <a:avLst>
              <a:gd name="adj" fmla="val 25000"/>
            </a:avLst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6516216" y="2069406"/>
            <a:ext cx="202565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342900" marR="0" lvl="0" indent="-342900" algn="ctr" defTabSz="91440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ctr" defTabSz="91440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E-Box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513578" y="3775046"/>
            <a:ext cx="15953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fontAlgn="base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ko-KR" altLang="en-US" sz="2000" b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2000" b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counter--</a:t>
            </a: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H="1" flipV="1">
            <a:off x="2457450" y="3667125"/>
            <a:ext cx="1293813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2455863" y="4548188"/>
            <a:ext cx="1317625" cy="328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 flipV="1">
            <a:off x="5302250" y="3478213"/>
            <a:ext cx="1363663" cy="600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 flipH="1">
            <a:off x="5349875" y="4443413"/>
            <a:ext cx="1281113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94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12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4112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경쟁 조건의 예제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경쟁 조건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(Race Condition) (5/6)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3836988" y="2417911"/>
            <a:ext cx="1466850" cy="9667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fontAlgn="base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b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endParaRPr kumimoji="0" lang="en-US" altLang="ko-KR" sz="1800" b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ko-KR" sz="1800" b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ko-KR" altLang="ko-KR" sz="1800" b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2074863" y="1681311"/>
            <a:ext cx="1103312" cy="10033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fontAlgn="base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b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CPU1</a:t>
            </a:r>
          </a:p>
          <a:p>
            <a:pPr algn="ctr" fontAlgn="base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ko-KR" sz="1800" b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ko-KR" altLang="ko-KR" sz="1800" b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6069013" y="1740048"/>
            <a:ext cx="1103312" cy="10033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fontAlgn="base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b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CPU2</a:t>
            </a:r>
          </a:p>
          <a:p>
            <a:pPr algn="ctr" fontAlgn="base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ko-KR" sz="1800" b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ko-KR" altLang="ko-KR" sz="1800" b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2370138" y="2100411"/>
            <a:ext cx="500062" cy="47625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P1</a:t>
            </a:r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6391275" y="2154386"/>
            <a:ext cx="500063" cy="47625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P2</a:t>
            </a:r>
          </a:p>
        </p:txBody>
      </p:sp>
      <p:sp>
        <p:nvSpPr>
          <p:cNvPr id="28" name="Oval 8"/>
          <p:cNvSpPr>
            <a:spLocks noChangeArrowheads="1"/>
          </p:cNvSpPr>
          <p:nvPr/>
        </p:nvSpPr>
        <p:spPr bwMode="auto">
          <a:xfrm>
            <a:off x="4086225" y="2865586"/>
            <a:ext cx="1027113" cy="438150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X == 2</a:t>
            </a:r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3171825" y="2076598"/>
            <a:ext cx="28797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  <a:buClrTx/>
              <a:buFont typeface="Wingdings" pitchFamily="2" charset="2"/>
              <a:buNone/>
            </a:pPr>
            <a:endParaRPr lang="ko-KR" altLang="en-US" sz="2400" b="0" i="1" smtClean="0">
              <a:solidFill>
                <a:srgbClr val="0033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>
            <a:off x="4549775" y="2076598"/>
            <a:ext cx="0" cy="3254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  <a:buClrTx/>
              <a:buFont typeface="Wingdings" pitchFamily="2" charset="2"/>
              <a:buNone/>
            </a:pPr>
            <a:endParaRPr lang="ko-KR" altLang="en-US" sz="2400" b="0" i="1" smtClean="0">
              <a:solidFill>
                <a:srgbClr val="0033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2125663" y="3595836"/>
            <a:ext cx="2028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fontAlgn="base" latinLnBrk="0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ko-KR" sz="1800" b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= X + 1;</a:t>
            </a: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5629275" y="3584723"/>
            <a:ext cx="2028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fontAlgn="base" latinLnBrk="0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en-US" altLang="ko-KR" sz="1800" b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= X – 1; </a:t>
            </a:r>
          </a:p>
        </p:txBody>
      </p:sp>
      <p:sp>
        <p:nvSpPr>
          <p:cNvPr id="33" name="AutoShape 13"/>
          <p:cNvSpPr>
            <a:spLocks noChangeArrowheads="1"/>
          </p:cNvSpPr>
          <p:nvPr/>
        </p:nvSpPr>
        <p:spPr bwMode="auto">
          <a:xfrm>
            <a:off x="1747838" y="4595961"/>
            <a:ext cx="2060575" cy="1390650"/>
          </a:xfrm>
          <a:prstGeom prst="wedgeRoundRectCallout">
            <a:avLst>
              <a:gd name="adj1" fmla="val 79"/>
              <a:gd name="adj2" fmla="val -98856"/>
              <a:gd name="adj3" fmla="val 16667"/>
            </a:avLst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Load   X, R1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Inc      R1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Store  X, R1</a:t>
            </a:r>
          </a:p>
        </p:txBody>
      </p:sp>
      <p:sp>
        <p:nvSpPr>
          <p:cNvPr id="34" name="AutoShape 14"/>
          <p:cNvSpPr>
            <a:spLocks noChangeArrowheads="1"/>
          </p:cNvSpPr>
          <p:nvPr/>
        </p:nvSpPr>
        <p:spPr bwMode="auto">
          <a:xfrm>
            <a:off x="5029200" y="4630886"/>
            <a:ext cx="2116138" cy="1390650"/>
          </a:xfrm>
          <a:prstGeom prst="wedgeRoundRectCallout">
            <a:avLst>
              <a:gd name="adj1" fmla="val 8667"/>
              <a:gd name="adj2" fmla="val -100569"/>
              <a:gd name="adj3" fmla="val 16667"/>
            </a:avLst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Load  X, R2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Dec    R2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Store  X, R2</a:t>
            </a:r>
          </a:p>
        </p:txBody>
      </p: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2784475" y="6086623"/>
            <a:ext cx="5348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fontAlgn="base" latinLnBrk="0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ko-KR" altLang="en-US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실행이 섞이게 되면</a:t>
            </a:r>
            <a:r>
              <a:rPr kumimoji="0" lang="en-US" altLang="ko-KR" sz="18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9494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ce condition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1" b="15683"/>
          <a:stretch/>
        </p:blipFill>
        <p:spPr bwMode="auto">
          <a:xfrm>
            <a:off x="4211960" y="4796304"/>
            <a:ext cx="4796061" cy="20616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13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38296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경쟁 조건에 의해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앞서 예제와 같이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불확정적인 상태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에 도달할 수 있다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이는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두 개의 프로세스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가 동시에 </a:t>
            </a:r>
            <a:r>
              <a:rPr lang="en-US" altLang="ko-KR" b="0" dirty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counter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변수를 조작하는 것을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허용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했기 때문이다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경쟁 조건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여러 프로세스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들이 동일한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데이터에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동시에 접근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해서 조작할 수 있다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경우 실행 결과 값은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접근과 갱신이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일어나는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순서에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따라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달라질 수 있다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fontAlgn="base">
              <a:lnSpc>
                <a:spcPct val="100000"/>
              </a:lnSpc>
              <a:buClrTx/>
              <a:buSzPct val="140000"/>
              <a:buFont typeface="Wingdings" pitchFamily="2" charset="2"/>
              <a:buChar char="§"/>
            </a:pP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경쟁 조건의 예방을 </a:t>
            </a:r>
            <a:r>
              <a:rPr lang="ko-KR" altLang="en-US" sz="2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위하여</a:t>
            </a:r>
            <a:endParaRPr lang="en-US" altLang="ko-KR" sz="2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한번에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오직 하나의 프로세스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만이 </a:t>
            </a:r>
            <a:r>
              <a:rPr lang="en-US" altLang="ko-KR" b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counter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변수를 조작하는 것을 보장할 필요가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프로세스들이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어떤 방법으로든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r>
              <a:rPr lang="en-US" altLang="ko-KR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(synchronization)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될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필요가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경쟁 조건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(Race Condition) (6/6)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50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4"/>
          <p:cNvSpPr>
            <a:spLocks noChangeArrowheads="1"/>
          </p:cNvSpPr>
          <p:nvPr/>
        </p:nvSpPr>
        <p:spPr bwMode="auto">
          <a:xfrm>
            <a:off x="250825" y="1679600"/>
            <a:ext cx="8569325" cy="576064"/>
          </a:xfrm>
          <a:prstGeom prst="roundRect">
            <a:avLst>
              <a:gd name="adj" fmla="val 16667"/>
            </a:avLst>
          </a:prstGeom>
          <a:solidFill>
            <a:srgbClr val="FFCCCC">
              <a:alpha val="80000"/>
            </a:srgbClr>
          </a:solidFill>
          <a:ln w="12700">
            <a:solidFill>
              <a:srgbClr val="FF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noAutofit/>
          </a:bodyPr>
          <a:lstStyle/>
          <a:p>
            <a:endParaRPr lang="ko-KR" altLang="en-US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14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강의 목차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3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49406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noAutofit/>
          </a:bodyPr>
          <a:lstStyle/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ko-KR" altLang="en-US" sz="2400" b="0" dirty="0">
                <a:latin typeface="맑은 고딕" pitchFamily="50" charset="-127"/>
                <a:ea typeface="맑은 고딕" pitchFamily="50" charset="-127"/>
              </a:rPr>
              <a:t>경</a:t>
            </a:r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임계 영역 문제</a:t>
            </a:r>
            <a:endParaRPr lang="en-US" altLang="ko-KR" sz="24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err="1" smtClean="0">
                <a:latin typeface="맑은 고딕" pitchFamily="50" charset="-127"/>
                <a:ea typeface="맑은 고딕" pitchFamily="50" charset="-127"/>
              </a:rPr>
              <a:t>피터슨의</a:t>
            </a: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 해결책</a:t>
            </a:r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동기화 하드웨어</a:t>
            </a:r>
            <a:endParaRPr lang="en-US" altLang="ko-KR" sz="24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err="1" smtClean="0"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en-US" altLang="ko-KR" sz="2400" b="0" dirty="0" smtClean="0">
                <a:latin typeface="맑은 고딕" pitchFamily="50" charset="-127"/>
                <a:ea typeface="맑은 고딕" pitchFamily="50" charset="-127"/>
              </a:rPr>
              <a:t>(Semaphores)</a:t>
            </a: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고전적 동기화 문제들</a:t>
            </a:r>
            <a:endParaRPr lang="en-US" altLang="ko-KR" sz="24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모니터</a:t>
            </a:r>
            <a:r>
              <a:rPr lang="en-US" altLang="ko-KR" sz="2400" b="0" dirty="0" smtClean="0">
                <a:latin typeface="맑은 고딕" pitchFamily="50" charset="-127"/>
                <a:ea typeface="맑은 고딕" pitchFamily="50" charset="-127"/>
              </a:rPr>
              <a:t>(Monitors)</a:t>
            </a: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요약</a:t>
            </a:r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598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15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임계 영역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(Critical Section)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문제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44574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000" b="0" i="1" kern="0" dirty="0" smtClean="0">
                <a:solidFill>
                  <a:srgbClr val="3333CC"/>
                </a:solidFill>
                <a:latin typeface="Book Antiqua" panose="02040602050305030304" pitchFamily="18" charset="0"/>
                <a:ea typeface="맑은 고딕" panose="020B0503020000020004" pitchFamily="50" charset="-127"/>
              </a:rPr>
              <a:t>n </a:t>
            </a:r>
            <a:r>
              <a:rPr lang="ko-KR" altLang="en-US" sz="2000" b="0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맑은 고딕" panose="020B0503020000020004" pitchFamily="50" charset="-127"/>
              </a:rPr>
              <a:t>개의 </a:t>
            </a:r>
            <a:r>
              <a:rPr lang="ko-KR" altLang="en-US" sz="2000" b="0" kern="0" dirty="0">
                <a:solidFill>
                  <a:srgbClr val="000000"/>
                </a:solidFill>
                <a:latin typeface="Book Antiqua" panose="02040602050305030304" pitchFamily="18" charset="0"/>
                <a:ea typeface="맑은 고딕" panose="020B0503020000020004" pitchFamily="50" charset="-127"/>
              </a:rPr>
              <a:t>프로세스 </a:t>
            </a:r>
            <a:r>
              <a:rPr lang="en-US" altLang="ko-KR" sz="2000" b="0" kern="0" dirty="0">
                <a:solidFill>
                  <a:srgbClr val="000000"/>
                </a:solidFill>
                <a:latin typeface="Book Antiqua" panose="02040602050305030304" pitchFamily="18" charset="0"/>
                <a:ea typeface="맑은 고딕" panose="020B0503020000020004" pitchFamily="50" charset="-127"/>
              </a:rPr>
              <a:t>{</a:t>
            </a:r>
            <a:r>
              <a:rPr lang="en-US" altLang="ko-KR" sz="2000" b="0" i="1" kern="0" dirty="0">
                <a:solidFill>
                  <a:srgbClr val="000000"/>
                </a:solidFill>
                <a:latin typeface="Book Antiqua" panose="02040602050305030304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sz="2000" b="0" kern="0" baseline="-25000" dirty="0">
                <a:solidFill>
                  <a:srgbClr val="000000"/>
                </a:solidFill>
                <a:latin typeface="Book Antiqua" panose="02040602050305030304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sz="2000" b="0" kern="0" dirty="0">
                <a:solidFill>
                  <a:srgbClr val="000000"/>
                </a:solidFill>
                <a:latin typeface="Book Antiqua" panose="02040602050305030304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sz="2000" b="0" i="1" kern="0" dirty="0">
                <a:solidFill>
                  <a:srgbClr val="000000"/>
                </a:solidFill>
                <a:latin typeface="Book Antiqua" panose="02040602050305030304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sz="2000" b="0" kern="0" baseline="-25000" dirty="0">
                <a:solidFill>
                  <a:srgbClr val="000000"/>
                </a:solidFill>
                <a:latin typeface="Book Antiqua" panose="02040602050305030304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sz="2000" b="0" kern="0" dirty="0">
                <a:solidFill>
                  <a:srgbClr val="000000"/>
                </a:solidFill>
                <a:latin typeface="Book Antiqua" panose="02040602050305030304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sz="2000" b="0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맑은 고딕" panose="020B0503020000020004" pitchFamily="50" charset="-127"/>
              </a:rPr>
              <a:t>…, </a:t>
            </a:r>
            <a:r>
              <a:rPr lang="en-US" altLang="ko-KR" sz="2000" b="0" i="1" kern="0" dirty="0">
                <a:solidFill>
                  <a:srgbClr val="000000"/>
                </a:solidFill>
                <a:latin typeface="Book Antiqua" panose="02040602050305030304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sz="2000" b="0" i="1" kern="0" baseline="-25000" dirty="0">
                <a:solidFill>
                  <a:srgbClr val="000000"/>
                </a:solidFill>
                <a:latin typeface="Book Antiqua" panose="02040602050305030304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sz="2000" b="0" kern="0" baseline="-25000" dirty="0">
                <a:solidFill>
                  <a:srgbClr val="000000"/>
                </a:solidFill>
                <a:latin typeface="Book Antiqua" panose="02040602050305030304" pitchFamily="18" charset="0"/>
                <a:ea typeface="맑은 고딕" panose="020B0503020000020004" pitchFamily="50" charset="-127"/>
              </a:rPr>
              <a:t>-1</a:t>
            </a:r>
            <a:r>
              <a:rPr lang="en-US" altLang="ko-KR" sz="2000" b="0" kern="0" dirty="0">
                <a:solidFill>
                  <a:srgbClr val="000000"/>
                </a:solidFill>
                <a:latin typeface="Book Antiqua" panose="02040602050305030304" pitchFamily="18" charset="0"/>
                <a:ea typeface="맑은 고딕" panose="020B0503020000020004" pitchFamily="50" charset="-127"/>
              </a:rPr>
              <a:t>}</a:t>
            </a:r>
            <a:r>
              <a:rPr lang="ko-KR" altLang="en-US" sz="2000" b="0" kern="0" dirty="0">
                <a:solidFill>
                  <a:srgbClr val="000000"/>
                </a:solidFill>
                <a:latin typeface="Book Antiqua" panose="02040602050305030304" pitchFamily="18" charset="0"/>
                <a:ea typeface="맑은 고딕" panose="020B0503020000020004" pitchFamily="50" charset="-127"/>
              </a:rPr>
              <a:t>로 이루어진 </a:t>
            </a:r>
            <a:r>
              <a:rPr lang="ko-KR" altLang="en-US" sz="2000" b="0" kern="0" dirty="0" smtClean="0">
                <a:solidFill>
                  <a:srgbClr val="000000"/>
                </a:solidFill>
                <a:latin typeface="Book Antiqua" panose="02040602050305030304" pitchFamily="18" charset="0"/>
                <a:ea typeface="맑은 고딕" panose="020B0503020000020004" pitchFamily="50" charset="-127"/>
              </a:rPr>
              <a:t>시스템</a:t>
            </a:r>
            <a:endParaRPr lang="en-US" altLang="ko-KR" sz="20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프로세스는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임계 영역으로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불리는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코드 부분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가지고 있다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프로세스들은 임계 영역에서 공통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변수를 변경하거나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테이블을 수정하거나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파일을 쓰는 등의 작업을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시스템은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어떤 두 개의 프로세스도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동시에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임계 영역에서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수행되지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않도록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해야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임계 영역 문제의 해결 방안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프로세스들이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협동하기 위해 사용할 수 있는 프로토콜을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설계한다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프로세스는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CS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들어가는 승인을 요청해야만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요청을 구현하는 코드 부분은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진입 영역</a:t>
            </a:r>
            <a:r>
              <a:rPr lang="en-US" altLang="ko-KR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entry section)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CS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에는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퇴출 영역</a:t>
            </a:r>
            <a:r>
              <a:rPr lang="en-US" altLang="ko-KR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exit section)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뒤따른다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임계 영역과 관련 없는 나머지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코드가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나머지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영역</a:t>
            </a:r>
            <a:r>
              <a:rPr lang="en-US" altLang="ko-KR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remainder section)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9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16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전형적인 프로세스 </a:t>
            </a:r>
            <a:r>
              <a:rPr lang="en-US" altLang="ko-KR" sz="2400" b="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  <a:ea typeface="맑은 고딕" pitchFamily="50" charset="-127"/>
              </a:rPr>
              <a:t>P</a:t>
            </a:r>
            <a:r>
              <a:rPr lang="en-US" altLang="ko-KR" sz="2400" b="0" i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  <a:ea typeface="맑은 고딕" pitchFamily="50" charset="-127"/>
              </a:rPr>
              <a:t>i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의 일반적 구조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907704" y="1406922"/>
            <a:ext cx="5760640" cy="3900140"/>
          </a:xfrm>
          <a:prstGeom prst="rect">
            <a:avLst/>
          </a:prstGeom>
          <a:solidFill>
            <a:srgbClr val="CCCCFF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2000" b="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진입 영역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(entry section)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임계 영역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(critical section)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퇴출 영역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(exit section)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kumimoji="1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나머지 영역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(remainder section)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} while ( TRUE );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44304" y="2282726"/>
            <a:ext cx="3231776" cy="52705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2000" b="0" i="1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636366" y="3483868"/>
            <a:ext cx="3231778" cy="52705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2000" b="0" i="1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652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17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임계 영역 문제의 해결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46765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5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임계 영역 문제 해결을 위해서는 세 가지 요구사항을 충족해야 한다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25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622300" lvl="0" indent="-355600">
              <a:lnSpc>
                <a:spcPct val="125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622300" algn="l"/>
              </a:tabLst>
            </a:pP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en-US" altLang="ko-KR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상호배제</a:t>
            </a:r>
            <a:r>
              <a:rPr lang="en-US" altLang="ko-KR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(mutual exclusion)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만약 한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프로세스가 임계 영역을 </a:t>
            </a:r>
            <a:r>
              <a:rPr lang="ko-KR" altLang="en-US" sz="1800" b="0" dirty="0">
                <a:latin typeface="맑은 고딕" pitchFamily="50" charset="-127"/>
                <a:ea typeface="맑은 고딕" pitchFamily="50" charset="-127"/>
              </a:rPr>
              <a:t>수행하고 있다면</a:t>
            </a:r>
            <a:r>
              <a:rPr lang="en-US" altLang="ko-KR" sz="18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0" dirty="0">
                <a:latin typeface="맑은 고딕" pitchFamily="50" charset="-127"/>
                <a:ea typeface="맑은 고딕" pitchFamily="50" charset="-127"/>
              </a:rPr>
              <a:t>다른 프로세스들은 누구도 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그 임계 영역 부분을 </a:t>
            </a:r>
            <a:r>
              <a:rPr lang="ko-KR" altLang="en-US" sz="1800" b="0" dirty="0">
                <a:latin typeface="맑은 고딕" pitchFamily="50" charset="-127"/>
                <a:ea typeface="맑은 고딕" pitchFamily="50" charset="-127"/>
              </a:rPr>
              <a:t>수행할 수 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없다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b="0" dirty="0">
              <a:latin typeface="맑은 고딕" pitchFamily="50" charset="-127"/>
              <a:ea typeface="맑은 고딕" pitchFamily="50" charset="-127"/>
            </a:endParaRPr>
          </a:p>
          <a:p>
            <a:pPr marL="622300" lvl="0" indent="-355600">
              <a:lnSpc>
                <a:spcPct val="125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622300" algn="l"/>
              </a:tabLst>
            </a:pP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2.	</a:t>
            </a:r>
            <a:r>
              <a:rPr lang="ko-KR" altLang="en-US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진행</a:t>
            </a:r>
            <a:r>
              <a:rPr lang="en-US" altLang="ko-KR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(progress)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임계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영역을 수행하는 프로세스가 없고</a:t>
            </a:r>
            <a:r>
              <a:rPr lang="en-US" altLang="ko-KR" sz="18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그 영역에 들어가길 </a:t>
            </a:r>
            <a:r>
              <a:rPr lang="ko-KR" altLang="en-US" sz="1800" b="0" dirty="0">
                <a:latin typeface="맑은 고딕" pitchFamily="50" charset="-127"/>
                <a:ea typeface="맑은 고딕" pitchFamily="50" charset="-127"/>
              </a:rPr>
              <a:t>희망하는 프로세스들이 있다면</a:t>
            </a:r>
            <a:r>
              <a:rPr lang="en-US" altLang="ko-KR" sz="18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다음에 임계 영역에 </a:t>
            </a:r>
            <a:r>
              <a:rPr lang="ko-KR" altLang="en-US" sz="1800" b="0" dirty="0">
                <a:latin typeface="맑은 고딕" pitchFamily="50" charset="-127"/>
                <a:ea typeface="맑은 고딕" pitchFamily="50" charset="-127"/>
              </a:rPr>
              <a:t>들어갈 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프로세스를 </a:t>
            </a:r>
            <a:r>
              <a:rPr lang="ko-KR" altLang="en-US" sz="1800" b="0" dirty="0">
                <a:latin typeface="맑은 고딕" pitchFamily="50" charset="-127"/>
                <a:ea typeface="맑은 고딕" pitchFamily="50" charset="-127"/>
              </a:rPr>
              <a:t>선택하는 것이 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무한 </a:t>
            </a:r>
            <a:r>
              <a:rPr lang="ko-KR" altLang="en-US" sz="1800" b="0" dirty="0">
                <a:latin typeface="맑은 고딕" pitchFamily="50" charset="-127"/>
                <a:ea typeface="맑은 고딕" pitchFamily="50" charset="-127"/>
              </a:rPr>
              <a:t>지연되어서는 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안 된다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교착상태</a:t>
            </a:r>
            <a:r>
              <a:rPr lang="en-US" altLang="ko-KR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800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자유</a:t>
            </a:r>
            <a:r>
              <a:rPr lang="en-US" altLang="ko-KR" sz="1800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(deadlock-free)</a:t>
            </a:r>
            <a:r>
              <a:rPr lang="en-US" altLang="ko-KR" sz="18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조건</a:t>
            </a:r>
            <a:endParaRPr lang="en-US" altLang="ko-KR" sz="1800" b="0" dirty="0">
              <a:latin typeface="맑은 고딕" pitchFamily="50" charset="-127"/>
              <a:ea typeface="맑은 고딕" pitchFamily="50" charset="-127"/>
            </a:endParaRPr>
          </a:p>
          <a:p>
            <a:pPr marL="622300" lvl="0" indent="-355600">
              <a:lnSpc>
                <a:spcPct val="125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622300" algn="l"/>
              </a:tabLst>
            </a:pP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3.	</a:t>
            </a:r>
            <a:r>
              <a:rPr lang="ko-KR" altLang="en-US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한정된 </a:t>
            </a:r>
            <a:r>
              <a:rPr lang="ko-KR" altLang="en-US" sz="1800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대기</a:t>
            </a:r>
            <a:r>
              <a:rPr lang="en-US" altLang="ko-KR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(bounded waiting)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00" b="0" dirty="0">
                <a:latin typeface="맑은 고딕" pitchFamily="50" charset="-127"/>
                <a:ea typeface="맑은 고딕" pitchFamily="50" charset="-127"/>
              </a:rPr>
              <a:t>다른 프로세스들이 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임계 영역에 </a:t>
            </a:r>
            <a:r>
              <a:rPr lang="ko-KR" altLang="en-US" sz="1800" b="0" dirty="0">
                <a:latin typeface="맑은 고딕" pitchFamily="50" charset="-127"/>
                <a:ea typeface="맑은 고딕" pitchFamily="50" charset="-127"/>
              </a:rPr>
              <a:t>들어가는 것이 허락되는 한계 시간은 일정 시간으로 유한해야 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0" dirty="0">
                <a:latin typeface="맑은 고딕" pitchFamily="50" charset="-127"/>
                <a:ea typeface="맑은 고딕" pitchFamily="50" charset="-127"/>
              </a:rPr>
              <a:t>프로세스가 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임계 영역에 </a:t>
            </a:r>
            <a:r>
              <a:rPr lang="ko-KR" altLang="en-US" sz="1800" b="0" dirty="0">
                <a:latin typeface="맑은 고딕" pitchFamily="50" charset="-127"/>
                <a:ea typeface="맑은 고딕" pitchFamily="50" charset="-127"/>
              </a:rPr>
              <a:t>들어가기를 요청하고 그 요청이 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허락되기 전까지 </a:t>
            </a:r>
            <a:r>
              <a:rPr lang="ko-KR" altLang="en-US" sz="1800" b="0" dirty="0">
                <a:latin typeface="맑은 고딕" pitchFamily="50" charset="-127"/>
                <a:ea typeface="맑은 고딕" pitchFamily="50" charset="-127"/>
              </a:rPr>
              <a:t>기다리는 시간</a:t>
            </a:r>
            <a:r>
              <a:rPr lang="en-US" altLang="ko-KR" sz="1800" b="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기아</a:t>
            </a:r>
            <a:r>
              <a:rPr lang="en-US" altLang="ko-KR" sz="1800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800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자유</a:t>
            </a:r>
            <a:r>
              <a:rPr lang="en-US" altLang="ko-KR" sz="1800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(starvation-free)</a:t>
            </a:r>
            <a:r>
              <a:rPr lang="en-US" altLang="ko-KR" sz="18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조건</a:t>
            </a:r>
            <a:endParaRPr lang="en-US" altLang="ko-KR" sz="18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569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4"/>
          <p:cNvSpPr>
            <a:spLocks noChangeArrowheads="1"/>
          </p:cNvSpPr>
          <p:nvPr/>
        </p:nvSpPr>
        <p:spPr bwMode="auto">
          <a:xfrm>
            <a:off x="250825" y="2264172"/>
            <a:ext cx="8569325" cy="576064"/>
          </a:xfrm>
          <a:prstGeom prst="roundRect">
            <a:avLst>
              <a:gd name="adj" fmla="val 16667"/>
            </a:avLst>
          </a:prstGeom>
          <a:solidFill>
            <a:srgbClr val="FFCCCC">
              <a:alpha val="80000"/>
            </a:srgbClr>
          </a:solidFill>
          <a:ln w="12700">
            <a:solidFill>
              <a:srgbClr val="FF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noAutofit/>
          </a:bodyPr>
          <a:lstStyle/>
          <a:p>
            <a:endParaRPr lang="ko-KR" altLang="en-US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18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강의 목차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3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49406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noAutofit/>
          </a:bodyPr>
          <a:lstStyle/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ko-KR" altLang="en-US" sz="2400" b="0" dirty="0">
                <a:latin typeface="맑은 고딕" pitchFamily="50" charset="-127"/>
                <a:ea typeface="맑은 고딕" pitchFamily="50" charset="-127"/>
              </a:rPr>
              <a:t>경</a:t>
            </a:r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임계 영역 문제</a:t>
            </a:r>
            <a:endParaRPr lang="en-US" altLang="ko-KR" sz="24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err="1" smtClean="0">
                <a:latin typeface="맑은 고딕" pitchFamily="50" charset="-127"/>
                <a:ea typeface="맑은 고딕" pitchFamily="50" charset="-127"/>
              </a:rPr>
              <a:t>피터슨의</a:t>
            </a: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 해결책</a:t>
            </a:r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동기화 하드웨어</a:t>
            </a:r>
            <a:endParaRPr lang="en-US" altLang="ko-KR" sz="24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err="1" smtClean="0"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en-US" altLang="ko-KR" sz="2400" b="0" dirty="0" smtClean="0">
                <a:latin typeface="맑은 고딕" pitchFamily="50" charset="-127"/>
                <a:ea typeface="맑은 고딕" pitchFamily="50" charset="-127"/>
              </a:rPr>
              <a:t>(Semaphores)</a:t>
            </a: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고전적 동기화 문제들</a:t>
            </a:r>
            <a:endParaRPr lang="en-US" altLang="ko-KR" sz="24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모니터</a:t>
            </a:r>
            <a:r>
              <a:rPr lang="en-US" altLang="ko-KR" sz="2400" b="0" dirty="0" smtClean="0">
                <a:latin typeface="맑은 고딕" pitchFamily="50" charset="-127"/>
                <a:ea typeface="맑은 고딕" pitchFamily="50" charset="-127"/>
              </a:rPr>
              <a:t>(Monitors)</a:t>
            </a: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요약</a:t>
            </a:r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73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19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임계 영역에 대한 </a:t>
            </a:r>
            <a:r>
              <a:rPr lang="ko-KR" altLang="en-US" sz="24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피터슨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(Peterson)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의 해결책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49324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두 프로세스</a:t>
            </a:r>
            <a:r>
              <a:rPr lang="en-US" altLang="ko-KR" sz="2000" b="0" dirty="0">
                <a:solidFill>
                  <a:srgbClr val="0000CC"/>
                </a:solidFill>
                <a:latin typeface="Book Antiqua" panose="02040602050305030304" pitchFamily="18" charset="0"/>
                <a:ea typeface="맑은 고딕" pitchFamily="50" charset="-127"/>
              </a:rPr>
              <a:t> </a:t>
            </a:r>
            <a:r>
              <a:rPr lang="en-US" altLang="ko-KR" sz="2000" b="0" dirty="0" smtClean="0">
                <a:solidFill>
                  <a:srgbClr val="0000CC"/>
                </a:solidFill>
                <a:latin typeface="Book Antiqua" panose="02040602050305030304" pitchFamily="18" charset="0"/>
                <a:ea typeface="맑은 고딕" pitchFamily="50" charset="-127"/>
              </a:rPr>
              <a:t>{</a:t>
            </a:r>
            <a:r>
              <a:rPr lang="en-US" altLang="ko-KR" sz="2000" b="0" i="1" dirty="0" smtClean="0">
                <a:solidFill>
                  <a:srgbClr val="0000CC"/>
                </a:solidFill>
                <a:latin typeface="Book Antiqua" panose="02040602050305030304" pitchFamily="18" charset="0"/>
                <a:ea typeface="맑은 고딕" pitchFamily="50" charset="-127"/>
              </a:rPr>
              <a:t>P</a:t>
            </a:r>
            <a:r>
              <a:rPr lang="en-US" altLang="ko-KR" sz="2000" b="0" i="1" baseline="-25000" dirty="0" smtClean="0">
                <a:solidFill>
                  <a:srgbClr val="0000CC"/>
                </a:solidFill>
                <a:latin typeface="Book Antiqua" panose="02040602050305030304" pitchFamily="18" charset="0"/>
                <a:ea typeface="맑은 고딕" pitchFamily="50" charset="-127"/>
              </a:rPr>
              <a:t>i</a:t>
            </a:r>
            <a:r>
              <a:rPr lang="en-US" altLang="ko-KR" sz="2000" b="0" dirty="0" smtClean="0">
                <a:solidFill>
                  <a:srgbClr val="0000CC"/>
                </a:solidFill>
                <a:latin typeface="Book Antiqua" panose="02040602050305030304" pitchFamily="18" charset="0"/>
                <a:ea typeface="맑은 고딕" pitchFamily="50" charset="-127"/>
              </a:rPr>
              <a:t>, </a:t>
            </a:r>
            <a:r>
              <a:rPr lang="en-US" altLang="ko-KR" sz="2000" b="0" i="1" dirty="0" err="1" smtClean="0">
                <a:solidFill>
                  <a:srgbClr val="0000CC"/>
                </a:solidFill>
                <a:latin typeface="Book Antiqua" panose="02040602050305030304" pitchFamily="18" charset="0"/>
                <a:ea typeface="맑은 고딕" pitchFamily="50" charset="-127"/>
              </a:rPr>
              <a:t>P</a:t>
            </a:r>
            <a:r>
              <a:rPr lang="en-US" altLang="ko-KR" sz="2000" b="0" i="1" baseline="-25000" dirty="0" err="1" smtClean="0">
                <a:solidFill>
                  <a:srgbClr val="0000CC"/>
                </a:solidFill>
                <a:latin typeface="Book Antiqua" panose="02040602050305030304" pitchFamily="18" charset="0"/>
                <a:ea typeface="맑은 고딕" pitchFamily="50" charset="-127"/>
              </a:rPr>
              <a:t>j</a:t>
            </a:r>
            <a:r>
              <a:rPr lang="en-US" altLang="ko-KR" sz="2000" b="0" dirty="0" smtClean="0">
                <a:solidFill>
                  <a:srgbClr val="0000CC"/>
                </a:solidFill>
                <a:latin typeface="Book Antiqua" panose="02040602050305030304" pitchFamily="18" charset="0"/>
                <a:ea typeface="맑은 고딕" pitchFamily="50" charset="-127"/>
              </a:rPr>
              <a:t>}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에 대한 해결 방안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소프트웨어 기반 해결책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LOAD, STORE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명령어는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원자적</a:t>
            </a:r>
            <a:r>
              <a:rPr lang="en-US" altLang="ko-KR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(atomic)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이라 가정한다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도중에 방해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(interrupt)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받지 않는다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(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소프트웨어 해결책으로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현대 컴퓨터 구조에서 바르게 동작한다는 보장은 없다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!)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두 프로세스는 두 개의 변수를 공유한다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fontAlgn="base">
              <a:lnSpc>
                <a:spcPct val="100000"/>
              </a:lnSpc>
              <a:buClrTx/>
              <a:buSzPct val="140000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ko-KR" sz="1000" b="0" kern="0" dirty="0" smtClean="0">
              <a:solidFill>
                <a:srgbClr val="000000"/>
              </a:solidFill>
              <a:latin typeface="Arial"/>
              <a:ea typeface="굴림"/>
            </a:endParaRPr>
          </a:p>
          <a:p>
            <a:pPr marL="742950" lvl="1" indent="-285750" fontAlgn="base">
              <a:lnSpc>
                <a:spcPct val="100000"/>
              </a:lnSpc>
              <a:buClrTx/>
              <a:buSzPct val="140000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ko-KR" sz="1800" b="0" kern="0" dirty="0" smtClean="0">
                <a:solidFill>
                  <a:srgbClr val="000000"/>
                </a:solidFill>
                <a:latin typeface="Arial"/>
                <a:ea typeface="굴림"/>
              </a:rPr>
              <a:t>	</a:t>
            </a:r>
            <a:r>
              <a:rPr lang="en-US" altLang="ko-KR" sz="18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int</a:t>
            </a:r>
            <a:r>
              <a:rPr lang="en-US" altLang="ko-KR" sz="1800" b="0" kern="0" dirty="0" smtClean="0">
                <a:solidFill>
                  <a:srgbClr val="FF0000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 	</a:t>
            </a:r>
            <a:r>
              <a:rPr lang="en-US" altLang="ko-KR" sz="1800" b="0" kern="0" dirty="0" smtClean="0">
                <a:solidFill>
                  <a:srgbClr val="0000CC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turn</a:t>
            </a:r>
            <a:r>
              <a:rPr lang="en-US" altLang="ko-KR" sz="1800" b="0" kern="0" dirty="0">
                <a:solidFill>
                  <a:srgbClr val="000000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; </a:t>
            </a:r>
          </a:p>
          <a:p>
            <a:pPr marL="742950" lvl="1" indent="-285750" fontAlgn="base">
              <a:lnSpc>
                <a:spcPct val="100000"/>
              </a:lnSpc>
              <a:buClrTx/>
              <a:buSzPct val="140000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ko-KR" sz="18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	</a:t>
            </a:r>
            <a:r>
              <a:rPr lang="en-US" altLang="ko-KR" sz="1800" b="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boolean</a:t>
            </a:r>
            <a:r>
              <a:rPr lang="en-US" altLang="ko-KR" sz="18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 </a:t>
            </a:r>
            <a:r>
              <a:rPr lang="en-US" altLang="ko-KR" sz="1800" b="0" kern="0" dirty="0">
                <a:solidFill>
                  <a:srgbClr val="0000CC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flag[2</a:t>
            </a:r>
            <a:r>
              <a:rPr lang="en-US" altLang="ko-KR" sz="1800" b="0" kern="0" dirty="0" smtClean="0">
                <a:solidFill>
                  <a:srgbClr val="0000CC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]</a:t>
            </a:r>
            <a:r>
              <a:rPr lang="en-US" altLang="ko-KR" sz="18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;</a:t>
            </a:r>
            <a:endParaRPr lang="en-US" altLang="ko-KR" sz="1800" b="0" kern="0" dirty="0">
              <a:solidFill>
                <a:srgbClr val="FF0000"/>
              </a:solidFill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sz="10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변수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turn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누가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임계 영역에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들어갈 차례인지를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나타낸다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flag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는 프로세스가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임계 영역에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들어갈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준비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가 되었는지를 나타내는 데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사용된다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flag[</a:t>
            </a:r>
            <a:r>
              <a:rPr lang="en-US" altLang="ko-KR" b="0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i</a:t>
            </a:r>
            <a:r>
              <a:rPr lang="en-US" altLang="ko-KR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] </a:t>
            </a: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== </a:t>
            </a:r>
            <a:r>
              <a:rPr lang="en-US" altLang="ko-KR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true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는 프로세스 </a:t>
            </a:r>
            <a:r>
              <a:rPr lang="en-US" altLang="ko-KR" b="0" i="1" dirty="0">
                <a:latin typeface="Book Antiqua" panose="02040602050305030304" pitchFamily="18" charset="0"/>
                <a:ea typeface="맑은 고딕" pitchFamily="50" charset="-127"/>
              </a:rPr>
              <a:t>P</a:t>
            </a:r>
            <a:r>
              <a:rPr lang="en-US" altLang="ko-KR" b="0" i="1" baseline="-25000" dirty="0">
                <a:latin typeface="Book Antiqua" panose="02040602050305030304" pitchFamily="18" charset="0"/>
                <a:ea typeface="맑은 고딕" pitchFamily="50" charset="-127"/>
              </a:rPr>
              <a:t>i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가 준비가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되었음을 의미한다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19150" y="3763963"/>
            <a:ext cx="4448175" cy="896937"/>
          </a:xfrm>
          <a:prstGeom prst="rect">
            <a:avLst/>
          </a:prstGeom>
          <a:noFill/>
          <a:ln w="9525" algn="ctr">
            <a:solidFill>
              <a:srgbClr val="0000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endParaRPr lang="ko-KR" altLang="en-US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2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강의 목표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3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46154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noAutofit/>
          </a:bodyPr>
          <a:lstStyle/>
          <a:p>
            <a:pPr marL="360363" indent="-360363">
              <a:lnSpc>
                <a:spcPct val="150000"/>
              </a:lnSpc>
              <a:spcBef>
                <a:spcPct val="15000"/>
              </a:spcBef>
              <a:spcAft>
                <a:spcPct val="15000"/>
              </a:spcAft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공유 데이터의 일관성 보장을 위한 임계 영역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(critical section)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문제를 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이해한다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60363" indent="-360363">
              <a:lnSpc>
                <a:spcPct val="150000"/>
              </a:lnSpc>
              <a:spcBef>
                <a:spcPct val="15000"/>
              </a:spcBef>
              <a:spcAft>
                <a:spcPct val="150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임계 영역 문제에 대한 소프트웨어 및 하드웨어 해결책을 학습한다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60363" indent="-360363">
              <a:lnSpc>
                <a:spcPct val="150000"/>
              </a:lnSpc>
              <a:spcBef>
                <a:spcPct val="15000"/>
              </a:spcBef>
              <a:spcAft>
                <a:spcPct val="150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원자적 트랜잭션 개념을 이해하고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dirty="0" err="1" smtClean="0">
                <a:latin typeface="맑은 고딕" pitchFamily="50" charset="-127"/>
                <a:ea typeface="맑은 고딕" pitchFamily="50" charset="-127"/>
              </a:rPr>
              <a:t>원자성을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 보장하기 위한 기법들을 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학습한다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6" name="Picture 9" descr="dino_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710" y="3789040"/>
            <a:ext cx="3312184" cy="2559995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20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피터슨</a:t>
            </a:r>
            <a:r>
              <a:rPr lang="ko-KR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해결책의 증명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53664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err="1" smtClean="0">
                <a:latin typeface="맑은 고딕" pitchFamily="50" charset="-127"/>
                <a:ea typeface="맑은 고딕" pitchFamily="50" charset="-127"/>
              </a:rPr>
              <a:t>피터슨의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 해결책은 임계 영역 해결책의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세 가지 조건을 충족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!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상호 배제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(mutual exclusion)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i="1" dirty="0" smtClean="0">
                <a:latin typeface="Book Antiqua" panose="02040602050305030304" pitchFamily="18" charset="0"/>
                <a:ea typeface="맑은 고딕" pitchFamily="50" charset="-127"/>
              </a:rPr>
              <a:t>P</a:t>
            </a:r>
            <a:r>
              <a:rPr lang="en-US" altLang="ko-KR" b="0" i="1" baseline="-25000" dirty="0" smtClean="0">
                <a:latin typeface="Book Antiqua" panose="02040602050305030304" pitchFamily="18" charset="0"/>
                <a:ea typeface="맑은 고딕" pitchFamily="50" charset="-127"/>
              </a:rPr>
              <a:t>i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flag[j]==false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거나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turn==</a:t>
            </a:r>
            <a:r>
              <a:rPr lang="en-US" altLang="ko-KR" b="0" dirty="0" err="1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i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두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조건 중 하나가 만족되어야만 임계 영역에 들어간다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en-US" altLang="ko-KR" b="0" i="1" dirty="0" smtClean="0">
                <a:latin typeface="Book Antiqua" panose="02040602050305030304" pitchFamily="18" charset="0"/>
                <a:ea typeface="맑은 고딕" pitchFamily="50" charset="-127"/>
              </a:rPr>
              <a:t>P</a:t>
            </a:r>
            <a:r>
              <a:rPr lang="en-US" altLang="ko-KR" b="0" i="1" baseline="-25000" dirty="0" smtClean="0">
                <a:latin typeface="Book Antiqua" panose="02040602050305030304" pitchFamily="18" charset="0"/>
                <a:ea typeface="맑은 고딕" pitchFamily="50" charset="-127"/>
              </a:rPr>
              <a:t>i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flag[</a:t>
            </a:r>
            <a:r>
              <a:rPr lang="en-US" altLang="ko-KR" b="0" dirty="0" err="1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]==true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인 상태에서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만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임계 영역에 들어간다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b="0" dirty="0">
              <a:latin typeface="Book Antiqua" panose="02040602050305030304" pitchFamily="18" charset="0"/>
              <a:ea typeface="맑은 고딕" pitchFamily="50" charset="-127"/>
              <a:sym typeface="Wingdings" panose="05000000000000000000" pitchFamily="2" charset="2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i="1" dirty="0" smtClean="0">
                <a:latin typeface="Book Antiqua" panose="02040602050305030304" pitchFamily="18" charset="0"/>
                <a:ea typeface="맑은 고딕" pitchFamily="50" charset="-127"/>
              </a:rPr>
              <a:t>P</a:t>
            </a:r>
            <a:r>
              <a:rPr lang="en-US" altLang="ko-KR" b="0" i="1" baseline="-25000" dirty="0" smtClean="0">
                <a:latin typeface="Book Antiqua" panose="02040602050305030304" pitchFamily="18" charset="0"/>
                <a:ea typeface="맑은 고딕" pitchFamily="50" charset="-127"/>
              </a:rPr>
              <a:t>i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와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i="1" dirty="0" err="1" smtClean="0">
                <a:latin typeface="Book Antiqua" panose="02040602050305030304" pitchFamily="18" charset="0"/>
                <a:ea typeface="맑은 고딕" pitchFamily="50" charset="-127"/>
              </a:rPr>
              <a:t>P</a:t>
            </a:r>
            <a:r>
              <a:rPr lang="en-US" altLang="ko-KR" b="0" i="1" baseline="-25000" dirty="0" err="1" smtClean="0">
                <a:latin typeface="Book Antiqua" panose="02040602050305030304" pitchFamily="18" charset="0"/>
                <a:ea typeface="맑은 고딕" pitchFamily="50" charset="-127"/>
              </a:rPr>
              <a:t>j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는 동시에 임계 영역에 들어갈 수 없다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진행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(progress)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i="1" dirty="0" smtClean="0">
                <a:latin typeface="Book Antiqua" panose="02040602050305030304" pitchFamily="18" charset="0"/>
                <a:ea typeface="맑은 고딕" pitchFamily="50" charset="-127"/>
              </a:rPr>
              <a:t>P</a:t>
            </a:r>
            <a:r>
              <a:rPr lang="en-US" altLang="ko-KR" b="0" i="1" baseline="-25000" dirty="0" smtClean="0">
                <a:latin typeface="Book Antiqua" panose="02040602050305030304" pitchFamily="18" charset="0"/>
                <a:ea typeface="맑은 고딕" pitchFamily="50" charset="-127"/>
              </a:rPr>
              <a:t>i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flag[j]==true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turn==j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인 경우에만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멈춰진다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한정된 대기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(bounded waiting)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i="1" dirty="0" smtClean="0">
                <a:latin typeface="Book Antiqua" panose="02040602050305030304" pitchFamily="18" charset="0"/>
                <a:ea typeface="맑은 고딕" pitchFamily="50" charset="-127"/>
              </a:rPr>
              <a:t>P</a:t>
            </a:r>
            <a:r>
              <a:rPr lang="en-US" altLang="ko-KR" b="0" i="1" baseline="-25000" dirty="0" smtClean="0">
                <a:latin typeface="Book Antiqua" panose="02040602050305030304" pitchFamily="18" charset="0"/>
                <a:ea typeface="맑은 고딕" pitchFamily="50" charset="-127"/>
              </a:rPr>
              <a:t>i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기껏해야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i="1" dirty="0" err="1" smtClean="0">
                <a:latin typeface="Book Antiqua" panose="02040602050305030304" pitchFamily="18" charset="0"/>
                <a:ea typeface="맑은 고딕" pitchFamily="50" charset="-127"/>
              </a:rPr>
              <a:t>P</a:t>
            </a:r>
            <a:r>
              <a:rPr lang="en-US" altLang="ko-KR" b="0" i="1" baseline="-25000" dirty="0" err="1" smtClean="0">
                <a:latin typeface="Book Antiqua" panose="02040602050305030304" pitchFamily="18" charset="0"/>
                <a:ea typeface="맑은 고딕" pitchFamily="50" charset="-127"/>
              </a:rPr>
              <a:t>j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한 번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의 출입 후에 임계 영역에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들어가게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된다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21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피터슨의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해결책에서 프로세스 </a:t>
            </a:r>
            <a:r>
              <a:rPr lang="en-US" altLang="ko-KR" sz="2400" b="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  <a:ea typeface="맑은 고딕" pitchFamily="50" charset="-127"/>
              </a:rPr>
              <a:t>P</a:t>
            </a:r>
            <a:r>
              <a:rPr lang="en-US" altLang="ko-KR" sz="2400" b="0" i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anose="02040602050305030304" pitchFamily="18" charset="0"/>
                <a:ea typeface="맑은 고딕" pitchFamily="50" charset="-127"/>
              </a:rPr>
              <a:t>i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구조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79438" y="1263650"/>
            <a:ext cx="7974012" cy="4541614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4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do 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{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		flag[</a:t>
            </a:r>
            <a:r>
              <a:rPr kumimoji="1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i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] = TRUE;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		turn = j;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		while ( flag[j] &amp;&amp; turn == j);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2000" b="0" kern="0" dirty="0">
                <a:solidFill>
                  <a:srgbClr val="000000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	</a:t>
            </a:r>
            <a:r>
              <a:rPr lang="en-US" altLang="ko-KR" sz="20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		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CRITICAL SECTION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		flag[</a:t>
            </a:r>
            <a:r>
              <a:rPr kumimoji="1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i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] = FALSE;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2000" b="0" kern="0" dirty="0">
                <a:solidFill>
                  <a:srgbClr val="000000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	</a:t>
            </a:r>
            <a:r>
              <a:rPr lang="en-US" altLang="ko-KR" sz="2000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		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REMAINDER SECTION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} while (TRUE);	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506538" y="1763713"/>
            <a:ext cx="4894262" cy="13890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498600" y="3832225"/>
            <a:ext cx="4894263" cy="5842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6565743" y="2197100"/>
            <a:ext cx="16786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kumimoji="1" lang="ko-KR" altLang="en-US" sz="1800" b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진입 영역</a:t>
            </a:r>
            <a:endParaRPr kumimoji="1" lang="en-US" altLang="ko-KR" sz="1800" b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(entry section)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6600668" y="3784600"/>
            <a:ext cx="15135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kumimoji="1" lang="ko-KR" altLang="en-US" sz="1800" b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퇴출 영역</a:t>
            </a:r>
            <a:endParaRPr kumimoji="1" lang="en-US" altLang="ko-KR" sz="1800" b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(exit section)</a:t>
            </a:r>
          </a:p>
        </p:txBody>
      </p:sp>
    </p:spTree>
    <p:extLst>
      <p:ext uri="{BB962C8B-B14F-4D97-AF65-F5344CB8AC3E}">
        <p14:creationId xmlns:p14="http://schemas.microsoft.com/office/powerpoint/2010/main" val="21104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4"/>
          <p:cNvSpPr>
            <a:spLocks noChangeArrowheads="1"/>
          </p:cNvSpPr>
          <p:nvPr/>
        </p:nvSpPr>
        <p:spPr bwMode="auto">
          <a:xfrm>
            <a:off x="250825" y="2852936"/>
            <a:ext cx="8569325" cy="576064"/>
          </a:xfrm>
          <a:prstGeom prst="roundRect">
            <a:avLst>
              <a:gd name="adj" fmla="val 16667"/>
            </a:avLst>
          </a:prstGeom>
          <a:solidFill>
            <a:srgbClr val="FFCCCC">
              <a:alpha val="80000"/>
            </a:srgbClr>
          </a:solidFill>
          <a:ln w="12700">
            <a:solidFill>
              <a:srgbClr val="FF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noAutofit/>
          </a:bodyPr>
          <a:lstStyle/>
          <a:p>
            <a:endParaRPr lang="ko-KR" altLang="en-US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22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강의 목차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3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49406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noAutofit/>
          </a:bodyPr>
          <a:lstStyle/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ko-KR" altLang="en-US" sz="2400" b="0" dirty="0">
                <a:latin typeface="맑은 고딕" pitchFamily="50" charset="-127"/>
                <a:ea typeface="맑은 고딕" pitchFamily="50" charset="-127"/>
              </a:rPr>
              <a:t>경</a:t>
            </a:r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임계 영역 문제</a:t>
            </a:r>
            <a:endParaRPr lang="en-US" altLang="ko-KR" sz="24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err="1" smtClean="0">
                <a:latin typeface="맑은 고딕" pitchFamily="50" charset="-127"/>
                <a:ea typeface="맑은 고딕" pitchFamily="50" charset="-127"/>
              </a:rPr>
              <a:t>피터슨의</a:t>
            </a: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 해결책</a:t>
            </a:r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동기화 하드웨어</a:t>
            </a:r>
            <a:endParaRPr lang="en-US" altLang="ko-KR" sz="24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err="1" smtClean="0"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en-US" altLang="ko-KR" sz="2400" b="0" dirty="0" smtClean="0">
                <a:latin typeface="맑은 고딕" pitchFamily="50" charset="-127"/>
                <a:ea typeface="맑은 고딕" pitchFamily="50" charset="-127"/>
              </a:rPr>
              <a:t>(Semaphores)</a:t>
            </a: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고전적 동기화 문제들</a:t>
            </a:r>
            <a:endParaRPr lang="en-US" altLang="ko-KR" sz="24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모니터</a:t>
            </a:r>
            <a:r>
              <a:rPr lang="en-US" altLang="ko-KR" sz="2400" b="0" dirty="0" smtClean="0">
                <a:latin typeface="맑은 고딕" pitchFamily="50" charset="-127"/>
                <a:ea typeface="맑은 고딕" pitchFamily="50" charset="-127"/>
              </a:rPr>
              <a:t>(Monitors)</a:t>
            </a: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요약</a:t>
            </a:r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45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23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동기화 하드웨어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(Synchronization Hardware)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45847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많은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시스템들은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임계 영역 구현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을 위한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하드웨어 기능을 지원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단일 프로세서</a:t>
            </a:r>
            <a:r>
              <a:rPr lang="en-US" altLang="ko-KR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b="0" dirty="0" err="1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uni</a:t>
            </a:r>
            <a:r>
              <a:rPr lang="en-US" altLang="ko-KR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-processor)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인터럽트 불가능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(disable interrupts)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하게 하여 구현할 수 있다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현재 수행되고 있는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코드는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중단 없이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수행될 수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일반적으로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다중프로세서 시스템에서는 너무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비효율적이며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운영체제가 </a:t>
            </a: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확장성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(scalable)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을 지원하지 못한다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현대 컴퓨터들은 특별한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원자적</a:t>
            </a:r>
            <a:r>
              <a:rPr lang="en-US" altLang="ko-KR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(atomic)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하드웨어 명령어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를 제공한다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원자적의 의미는 인터럽트 발생이 가능하지 않음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non-interruptible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을 의미한다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메모리 워드 테스트와 값 설정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en-US" altLang="ko-KR" b="0" dirty="0" err="1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TestAndSet</a:t>
            </a:r>
            <a:r>
              <a:rPr lang="en-US" altLang="ko-KR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두 메모리 워드 내용 교환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en-US" altLang="ko-KR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Swap()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0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24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TestAndSet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()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명령어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4437112"/>
            <a:ext cx="8569325" cy="1599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000" b="0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TestAndSet</a:t>
            </a:r>
            <a:r>
              <a:rPr lang="en-US" altLang="ko-KR" sz="20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()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은 원자적으로 수행되며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하드웨어에 의해 제공된다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기능을 보면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*target </a:t>
            </a:r>
            <a:r>
              <a:rPr lang="ko-KR" altLang="en-US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값이 </a:t>
            </a:r>
            <a:r>
              <a:rPr lang="en-US" altLang="ko-KR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FALSE</a:t>
            </a:r>
            <a:r>
              <a:rPr lang="ko-KR" altLang="en-US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이면 </a:t>
            </a:r>
            <a:r>
              <a:rPr lang="ko-KR" altLang="en-US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이를 </a:t>
            </a: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TRUE</a:t>
            </a:r>
            <a:r>
              <a:rPr lang="ko-KR" altLang="en-US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로 </a:t>
            </a:r>
            <a:r>
              <a:rPr lang="ko-KR" altLang="en-US" b="0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세팅하고</a:t>
            </a:r>
            <a:r>
              <a:rPr lang="ko-KR" altLang="en-US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FALSE</a:t>
            </a:r>
            <a:r>
              <a:rPr lang="ko-KR" altLang="en-US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를 </a:t>
            </a:r>
            <a:r>
              <a:rPr lang="ko-KR" altLang="en-US" b="0" dirty="0" err="1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리턴한다</a:t>
            </a: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*target </a:t>
            </a:r>
            <a:r>
              <a:rPr lang="ko-KR" altLang="en-US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값이 </a:t>
            </a:r>
            <a:r>
              <a:rPr lang="en-US" altLang="ko-KR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TRUE</a:t>
            </a:r>
            <a:r>
              <a:rPr lang="ko-KR" altLang="en-US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이면 </a:t>
            </a:r>
            <a:r>
              <a:rPr lang="ko-KR" altLang="en-US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이를 </a:t>
            </a:r>
            <a:r>
              <a:rPr lang="en-US" altLang="ko-KR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TRUE</a:t>
            </a:r>
            <a:r>
              <a:rPr lang="ko-KR" altLang="en-US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로 </a:t>
            </a:r>
            <a:r>
              <a:rPr lang="ko-KR" altLang="en-US" b="0" dirty="0" err="1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세팅하고</a:t>
            </a:r>
            <a:r>
              <a:rPr lang="ko-KR" altLang="en-US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TRUE</a:t>
            </a:r>
            <a:r>
              <a:rPr lang="ko-KR" altLang="en-US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를 </a:t>
            </a:r>
            <a:r>
              <a:rPr lang="ko-KR" altLang="en-US" b="0" dirty="0" err="1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리턴한다</a:t>
            </a: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.</a:t>
            </a:r>
            <a:endParaRPr lang="en-US" altLang="ko-KR" b="0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385169" y="1666875"/>
            <a:ext cx="6283176" cy="2266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6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4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boolean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 </a:t>
            </a:r>
            <a:r>
              <a:rPr kumimoji="1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TestAndSet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 (</a:t>
            </a:r>
            <a:r>
              <a:rPr kumimoji="1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boolean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 *target)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{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		</a:t>
            </a:r>
            <a:r>
              <a:rPr kumimoji="1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boolean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 </a:t>
            </a:r>
            <a:r>
              <a:rPr kumimoji="1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rv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 = *target;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		*target = TRUE;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		return </a:t>
            </a:r>
            <a:r>
              <a:rPr kumimoji="1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rv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: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}</a:t>
            </a:r>
            <a:endParaRPr kumimoji="1" lang="ko-KR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6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25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TestAndSet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()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을 사용한 임계 영역 해결책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4112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공유 </a:t>
            </a:r>
            <a:r>
              <a:rPr lang="en-US" altLang="ko-KR" sz="2000" b="0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boolean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변수 </a:t>
            </a:r>
            <a:r>
              <a:rPr lang="en-US" altLang="ko-KR" sz="20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lock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20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FALSE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로 초기화된다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971600" y="1700808"/>
            <a:ext cx="7526089" cy="35635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eaLnBrk="0" hangingPunct="0">
              <a:buChar char="Ø"/>
              <a:tabLst>
                <a:tab pos="744538" algn="l"/>
                <a:tab pos="1025525" algn="l"/>
                <a:tab pos="1260475" algn="l"/>
              </a:tabLs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algn="l" eaLnBrk="0" hangingPunct="0">
              <a:buSzPct val="140000"/>
              <a:buChar char="§"/>
              <a:tabLst>
                <a:tab pos="744538" algn="l"/>
                <a:tab pos="1025525" algn="l"/>
                <a:tab pos="126047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algn="l" eaLnBrk="0" hangingPunct="0">
              <a:buSzPct val="60000"/>
              <a:buChar char="u"/>
              <a:tabLst>
                <a:tab pos="744538" algn="l"/>
                <a:tab pos="1025525" algn="l"/>
                <a:tab pos="126047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algn="l" eaLnBrk="0" hangingPunct="0">
              <a:buChar char="–"/>
              <a:tabLst>
                <a:tab pos="744538" algn="l"/>
                <a:tab pos="1025525" algn="l"/>
                <a:tab pos="1260475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algn="l" eaLnBrk="0" hangingPunct="0">
              <a:buChar char="»"/>
              <a:tabLst>
                <a:tab pos="744538" algn="l"/>
                <a:tab pos="1025525" algn="l"/>
                <a:tab pos="1260475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4538" algn="l"/>
                <a:tab pos="1025525" algn="l"/>
                <a:tab pos="1260475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4538" algn="l"/>
                <a:tab pos="1025525" algn="l"/>
                <a:tab pos="1260475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4538" algn="l"/>
                <a:tab pos="1025525" algn="l"/>
                <a:tab pos="1260475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4538" algn="l"/>
                <a:tab pos="1025525" algn="l"/>
                <a:tab pos="1260475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do {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while ( </a:t>
            </a:r>
            <a:r>
              <a:rPr kumimoji="1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TestAndSet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(&amp;lock ) )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			;   // do nothing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       CRITICAL SECTION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   lock = FALSE;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       REMAINDER SECTION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 while ( TRUE);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724075" y="2017649"/>
            <a:ext cx="4360093" cy="69215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725663" y="3531920"/>
            <a:ext cx="4358505" cy="38973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16" name="AutoShape 7"/>
          <p:cNvSpPr>
            <a:spLocks/>
          </p:cNvSpPr>
          <p:nvPr/>
        </p:nvSpPr>
        <p:spPr bwMode="auto">
          <a:xfrm>
            <a:off x="6886078" y="2045295"/>
            <a:ext cx="1430338" cy="695325"/>
          </a:xfrm>
          <a:prstGeom prst="accentCallout1">
            <a:avLst>
              <a:gd name="adj1" fmla="val 39778"/>
              <a:gd name="adj2" fmla="val -5329"/>
              <a:gd name="adj3" fmla="val 45981"/>
              <a:gd name="adj4" fmla="val -56694"/>
            </a:avLst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바쁜 대기</a:t>
            </a:r>
            <a:endParaRPr kumimoji="1" lang="en-US" altLang="ko-KR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(busy waiting)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11187" y="5452619"/>
            <a:ext cx="8281293" cy="7846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lock</a:t>
            </a:r>
            <a:r>
              <a:rPr lang="ko-KR" altLang="en-US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라면</a:t>
            </a:r>
            <a:r>
              <a:rPr lang="en-US" altLang="ko-KR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사용 가능</a:t>
            </a:r>
            <a:r>
              <a:rPr lang="en-US" altLang="ko-KR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, TRUE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로 설정하고 </a:t>
            </a:r>
            <a:r>
              <a:rPr lang="ko-KR" altLang="en-US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임계 영역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에 들어간다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lock</a:t>
            </a:r>
            <a:r>
              <a:rPr lang="ko-KR" altLang="en-US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라면</a:t>
            </a:r>
            <a:r>
              <a:rPr lang="en-US" altLang="ko-KR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이미 점유 중</a:t>
            </a:r>
            <a:r>
              <a:rPr lang="en-US" altLang="ko-KR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, TRUE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로 설정하고 </a:t>
            </a:r>
            <a:r>
              <a:rPr lang="ko-KR" altLang="en-US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바쁜 대기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로 기다린다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6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26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Swap()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명령어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87338" y="4723441"/>
            <a:ext cx="8569325" cy="12258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0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Swap()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은 원자적으로 수행되며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하드웨어에 의해 제공된다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기능은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두 변수의 값을 교환한다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실제 임계 영역 구현에서</a:t>
            </a: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, *a</a:t>
            </a:r>
            <a:r>
              <a:rPr lang="ko-KR" altLang="en-US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는 공통</a:t>
            </a: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(</a:t>
            </a:r>
            <a:r>
              <a:rPr lang="ko-KR" altLang="en-US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전역</a:t>
            </a: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) </a:t>
            </a:r>
            <a:r>
              <a:rPr lang="ko-KR" altLang="en-US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변수이고</a:t>
            </a: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, *b</a:t>
            </a:r>
            <a:r>
              <a:rPr lang="ko-KR" altLang="en-US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는 지역 변수가 된다</a:t>
            </a: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71600" y="1412776"/>
            <a:ext cx="7313512" cy="27289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anchor="ctr" anchorCtr="0"/>
          <a:lstStyle>
            <a:lvl1pPr marL="342900" indent="-342900" algn="l" eaLnBrk="0" hangingPunct="0">
              <a:buChar char="Ø"/>
              <a:tabLst>
                <a:tab pos="744538" algn="l"/>
                <a:tab pos="1025525" algn="l"/>
                <a:tab pos="1260475" algn="l"/>
              </a:tabLs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algn="l" eaLnBrk="0" hangingPunct="0">
              <a:buSzPct val="140000"/>
              <a:buChar char="§"/>
              <a:tabLst>
                <a:tab pos="744538" algn="l"/>
                <a:tab pos="1025525" algn="l"/>
                <a:tab pos="126047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algn="l" eaLnBrk="0" hangingPunct="0">
              <a:buSzPct val="60000"/>
              <a:buChar char="u"/>
              <a:tabLst>
                <a:tab pos="744538" algn="l"/>
                <a:tab pos="1025525" algn="l"/>
                <a:tab pos="126047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algn="l" eaLnBrk="0" hangingPunct="0">
              <a:buChar char="–"/>
              <a:tabLst>
                <a:tab pos="744538" algn="l"/>
                <a:tab pos="1025525" algn="l"/>
                <a:tab pos="1260475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algn="l" eaLnBrk="0" hangingPunct="0">
              <a:buChar char="»"/>
              <a:tabLst>
                <a:tab pos="744538" algn="l"/>
                <a:tab pos="1025525" algn="l"/>
                <a:tab pos="1260475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4538" algn="l"/>
                <a:tab pos="1025525" algn="l"/>
                <a:tab pos="1260475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4538" algn="l"/>
                <a:tab pos="1025525" algn="l"/>
                <a:tab pos="1260475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4538" algn="l"/>
                <a:tab pos="1025525" algn="l"/>
                <a:tab pos="1260475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4538" algn="l"/>
                <a:tab pos="1025525" algn="l"/>
                <a:tab pos="1260475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marR="0" lvl="0" indent="17463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void Swap (</a:t>
            </a:r>
            <a:r>
              <a:rPr kumimoji="1" lang="en-US" altLang="ko-K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*a, </a:t>
            </a:r>
            <a:r>
              <a:rPr kumimoji="1" lang="en-US" altLang="ko-K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*b)</a:t>
            </a:r>
          </a:p>
          <a:p>
            <a:pPr marR="0" lvl="0" indent="17463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R="0" lvl="0" indent="17463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kumimoji="1" lang="en-US" altLang="ko-K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temp = *a;</a:t>
            </a:r>
          </a:p>
          <a:p>
            <a:pPr marR="0" lvl="0" indent="17463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	*a = *b;</a:t>
            </a:r>
          </a:p>
          <a:p>
            <a:pPr marR="0" lvl="0" indent="17463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	*b = temp:</a:t>
            </a:r>
          </a:p>
          <a:p>
            <a:pPr marR="0" lvl="0" indent="17463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6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27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Swap()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을 사용한 임계 영역 해결책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8524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공유 </a:t>
            </a:r>
            <a:r>
              <a:rPr lang="en-US" altLang="ko-KR" sz="2000" b="0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boolean</a:t>
            </a:r>
            <a:r>
              <a:rPr lang="en-US" altLang="ko-KR" sz="20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20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변수 </a:t>
            </a:r>
            <a:r>
              <a:rPr lang="en-US" altLang="ko-KR" sz="20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lock</a:t>
            </a:r>
            <a:r>
              <a:rPr lang="ko-KR" altLang="en-US" sz="20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은 </a:t>
            </a:r>
            <a:r>
              <a:rPr lang="en-US" altLang="ko-KR" sz="20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FALSE</a:t>
            </a:r>
            <a:r>
              <a:rPr lang="ko-KR" altLang="en-US" sz="20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로 초기화된다</a:t>
            </a:r>
            <a:r>
              <a:rPr lang="en-US" altLang="ko-KR" sz="20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.</a:t>
            </a:r>
          </a:p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각</a:t>
            </a:r>
            <a:r>
              <a:rPr lang="en-US" altLang="ko-KR" sz="20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20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프로세스는 지역 </a:t>
            </a:r>
            <a:r>
              <a:rPr lang="en-US" altLang="ko-KR" sz="2000" b="0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boolean</a:t>
            </a:r>
            <a:r>
              <a:rPr lang="en-US" altLang="ko-KR" sz="20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20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변수인 </a:t>
            </a:r>
            <a:r>
              <a:rPr lang="en-US" altLang="ko-KR" sz="20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key</a:t>
            </a:r>
            <a:r>
              <a:rPr lang="ko-KR" altLang="en-US" sz="20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를 갖는다</a:t>
            </a:r>
            <a:r>
              <a:rPr lang="en-US" altLang="ko-KR" sz="20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.</a:t>
            </a:r>
            <a:endParaRPr lang="en-US" altLang="ko-KR" sz="2000" b="0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11187" y="5596635"/>
            <a:ext cx="8281293" cy="7846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lock</a:t>
            </a:r>
            <a:r>
              <a:rPr lang="ko-KR" altLang="en-US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라면</a:t>
            </a:r>
            <a:r>
              <a:rPr lang="en-US" altLang="ko-KR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사용 가능</a:t>
            </a:r>
            <a:r>
              <a:rPr lang="en-US" altLang="ko-KR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, key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에 의해</a:t>
            </a:r>
            <a:r>
              <a:rPr lang="en-US" altLang="ko-KR" sz="18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가 되고 </a:t>
            </a:r>
            <a:r>
              <a:rPr lang="ko-KR" altLang="en-US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임계 영역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에 들어간다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lock</a:t>
            </a:r>
            <a:r>
              <a:rPr lang="ko-KR" altLang="en-US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라면</a:t>
            </a:r>
            <a:r>
              <a:rPr lang="en-US" altLang="ko-KR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이미 점유 중</a:t>
            </a:r>
            <a:r>
              <a:rPr lang="en-US" altLang="ko-KR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, key=TRUE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라서 </a:t>
            </a:r>
            <a:r>
              <a:rPr lang="ko-KR" altLang="en-US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바쁜 대기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로 기다린다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53024" y="2060848"/>
            <a:ext cx="7995440" cy="35283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eaLnBrk="0" hangingPunct="0">
              <a:buChar char="Ø"/>
              <a:tabLst>
                <a:tab pos="744538" algn="l"/>
                <a:tab pos="1025525" algn="l"/>
                <a:tab pos="1260475" algn="l"/>
              </a:tabLs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algn="l" eaLnBrk="0" hangingPunct="0">
              <a:buSzPct val="140000"/>
              <a:buChar char="§"/>
              <a:tabLst>
                <a:tab pos="744538" algn="l"/>
                <a:tab pos="1025525" algn="l"/>
                <a:tab pos="126047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algn="l" eaLnBrk="0" hangingPunct="0">
              <a:buSzPct val="60000"/>
              <a:buChar char="u"/>
              <a:tabLst>
                <a:tab pos="744538" algn="l"/>
                <a:tab pos="1025525" algn="l"/>
                <a:tab pos="126047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algn="l" eaLnBrk="0" hangingPunct="0">
              <a:buChar char="–"/>
              <a:tabLst>
                <a:tab pos="744538" algn="l"/>
                <a:tab pos="1025525" algn="l"/>
                <a:tab pos="1260475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algn="l" eaLnBrk="0" hangingPunct="0">
              <a:buChar char="»"/>
              <a:tabLst>
                <a:tab pos="744538" algn="l"/>
                <a:tab pos="1025525" algn="l"/>
                <a:tab pos="1260475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4538" algn="l"/>
                <a:tab pos="1025525" algn="l"/>
                <a:tab pos="1260475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4538" algn="l"/>
                <a:tab pos="1025525" algn="l"/>
                <a:tab pos="1260475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4538" algn="l"/>
                <a:tab pos="1025525" algn="l"/>
                <a:tab pos="1260475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4538" algn="l"/>
                <a:tab pos="1025525" algn="l"/>
                <a:tab pos="1260475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do {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key = TRUE;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while (key == TRUE) Swap (&amp;lock, &amp;key);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		CRITICAL SECTION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lock = FALSE;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		REMAINDER SECTION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 while ( TRUE);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1467225" y="2363005"/>
            <a:ext cx="5625055" cy="7911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467225" y="3857674"/>
            <a:ext cx="3819525" cy="47802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/>
          </p:cNvSpPr>
          <p:nvPr/>
        </p:nvSpPr>
        <p:spPr bwMode="auto">
          <a:xfrm>
            <a:off x="7174111" y="3404543"/>
            <a:ext cx="1430337" cy="744537"/>
          </a:xfrm>
          <a:prstGeom prst="accentCallout1">
            <a:avLst>
              <a:gd name="adj1" fmla="val 39778"/>
              <a:gd name="adj2" fmla="val -5329"/>
              <a:gd name="adj3" fmla="val -30276"/>
              <a:gd name="adj4" fmla="val -129343"/>
            </a:avLst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바쁜 대기</a:t>
            </a:r>
            <a:endParaRPr kumimoji="1" lang="en-US" altLang="ko-KR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(busy waiting)</a:t>
            </a:r>
          </a:p>
        </p:txBody>
      </p:sp>
    </p:spTree>
    <p:extLst>
      <p:ext uri="{BB962C8B-B14F-4D97-AF65-F5344CB8AC3E}">
        <p14:creationId xmlns:p14="http://schemas.microsoft.com/office/powerpoint/2010/main" val="23039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itical secti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950558"/>
            <a:ext cx="4608512" cy="250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28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한정된 대기 조건의 해결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(1/2)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27195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앞서의 임계 영역 해결책은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한정된 대기 문제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를 해결하지 못한다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어떤 프로세스가 무한정 기다리는 상황이 발생할 수 있다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한번 서비스 받았으면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다른 프로세스가 서비스될 수 있도록 보완이 필요하다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한정된 대기 조건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을 고려한 </a:t>
            </a:r>
            <a:r>
              <a:rPr lang="en-US" altLang="ko-KR" sz="2000" b="0" dirty="0" err="1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TestAndSet</a:t>
            </a:r>
            <a:r>
              <a:rPr lang="en-US" altLang="ko-KR" sz="2000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()</a:t>
            </a:r>
            <a:r>
              <a:rPr lang="en-US" altLang="ko-KR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해결책</a:t>
            </a:r>
            <a:endParaRPr lang="en-US" altLang="ko-KR" sz="2000" b="0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공유 </a:t>
            </a:r>
            <a:r>
              <a:rPr lang="en-US" altLang="ko-KR" b="0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boolean</a:t>
            </a: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</a:t>
            </a:r>
            <a:r>
              <a:rPr lang="ko-KR" altLang="en-US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변수 </a:t>
            </a: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waiting[n]</a:t>
            </a:r>
            <a:r>
              <a:rPr lang="ko-KR" altLang="en-US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과 </a:t>
            </a: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lock</a:t>
            </a:r>
            <a:r>
              <a:rPr lang="ko-KR" altLang="en-US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은 </a:t>
            </a: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FALSE</a:t>
            </a:r>
            <a:r>
              <a:rPr lang="ko-KR" altLang="en-US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로 초기화한다</a:t>
            </a: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각 프로세스는 지역 </a:t>
            </a:r>
            <a:r>
              <a:rPr lang="en-US" altLang="ko-KR" b="0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boolean</a:t>
            </a: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</a:t>
            </a:r>
            <a:r>
              <a:rPr lang="ko-KR" altLang="en-US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변수인 </a:t>
            </a: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key</a:t>
            </a:r>
            <a:r>
              <a:rPr lang="ko-KR" altLang="en-US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를 갖는다</a:t>
            </a: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61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29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한정된 대기 조건의 해결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(2/2)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887909" y="908720"/>
            <a:ext cx="7428508" cy="36054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anchor="ctr" anchorCtr="0"/>
          <a:lstStyle>
            <a:lvl1pPr marL="342900" indent="-342900" algn="l" eaLnBrk="0" hangingPunct="0">
              <a:buChar char="Ø"/>
              <a:tabLst>
                <a:tab pos="744538" algn="l"/>
                <a:tab pos="1025525" algn="l"/>
                <a:tab pos="1260475" algn="l"/>
              </a:tabLs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algn="l" eaLnBrk="0" hangingPunct="0">
              <a:buSzPct val="140000"/>
              <a:buChar char="§"/>
              <a:tabLst>
                <a:tab pos="744538" algn="l"/>
                <a:tab pos="1025525" algn="l"/>
                <a:tab pos="126047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algn="l" eaLnBrk="0" hangingPunct="0">
              <a:buSzPct val="60000"/>
              <a:buChar char="u"/>
              <a:tabLst>
                <a:tab pos="744538" algn="l"/>
                <a:tab pos="1025525" algn="l"/>
                <a:tab pos="126047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algn="l" eaLnBrk="0" hangingPunct="0">
              <a:buChar char="–"/>
              <a:tabLst>
                <a:tab pos="744538" algn="l"/>
                <a:tab pos="1025525" algn="l"/>
                <a:tab pos="1260475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algn="l" eaLnBrk="0" hangingPunct="0">
              <a:buChar char="»"/>
              <a:tabLst>
                <a:tab pos="744538" algn="l"/>
                <a:tab pos="1025525" algn="l"/>
                <a:tab pos="1260475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4538" algn="l"/>
                <a:tab pos="1025525" algn="l"/>
                <a:tab pos="1260475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4538" algn="l"/>
                <a:tab pos="1025525" algn="l"/>
                <a:tab pos="1260475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4538" algn="l"/>
                <a:tab pos="1025525" algn="l"/>
                <a:tab pos="1260475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4538" algn="l"/>
                <a:tab pos="1025525" algn="l"/>
                <a:tab pos="1260475" algn="l"/>
              </a:tabLst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	waiting[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] = TRUE;	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	key = TRUE;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          	while ( waiting [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] &amp;&amp; key ) key = 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TestAndSet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(&amp;lock);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	waiting[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] = FALSE;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endParaRPr kumimoji="1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			CRITICAL SECTION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endParaRPr kumimoji="1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	j = (i+1)%n; 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	while( (j != 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) &amp;&amp; !waiting[j] ) j=(j+1)%n;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	if(j == 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) lock = FALSE;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	else waiting [j] = FALSE;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endParaRPr kumimoji="1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			REMAINDER SECTION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endParaRPr kumimoji="1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744538" algn="l"/>
                <a:tab pos="1025525" algn="l"/>
                <a:tab pos="1260475" algn="l"/>
              </a:tabLs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} while (TRUE);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547664" y="1129756"/>
            <a:ext cx="6108004" cy="1012191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526009" y="2641924"/>
            <a:ext cx="4702175" cy="100811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AutoShape 7"/>
          <p:cNvSpPr>
            <a:spLocks/>
          </p:cNvSpPr>
          <p:nvPr/>
        </p:nvSpPr>
        <p:spPr bwMode="auto">
          <a:xfrm>
            <a:off x="6876256" y="2498601"/>
            <a:ext cx="1296145" cy="287338"/>
          </a:xfrm>
          <a:prstGeom prst="accentCallout1">
            <a:avLst>
              <a:gd name="adj1" fmla="val 39778"/>
              <a:gd name="adj2" fmla="val -7375"/>
              <a:gd name="adj3" fmla="val -118757"/>
              <a:gd name="adj4" fmla="val -69364"/>
            </a:avLst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busy waiting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51521" y="4647873"/>
            <a:ext cx="8801992" cy="17500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임계 영역에 들어갈 수 있는 조건은 </a:t>
            </a:r>
            <a:r>
              <a:rPr lang="en-US" altLang="ko-KR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waiting[</a:t>
            </a:r>
            <a:r>
              <a:rPr lang="en-US" altLang="ko-KR" b="0" dirty="0" err="1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i</a:t>
            </a:r>
            <a:r>
              <a:rPr lang="en-US" altLang="ko-KR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]==FALSE</a:t>
            </a: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</a:t>
            </a:r>
            <a:r>
              <a:rPr lang="ko-KR" altLang="en-US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이던지 </a:t>
            </a:r>
            <a:r>
              <a:rPr lang="en-US" altLang="ko-KR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key==FALSE</a:t>
            </a:r>
            <a:r>
              <a:rPr lang="ko-KR" altLang="en-US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여야 한다</a:t>
            </a: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.</a:t>
            </a:r>
            <a:b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</a:br>
            <a:r>
              <a:rPr lang="en-US" altLang="ko-KR" sz="14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(</a:t>
            </a:r>
            <a:r>
              <a:rPr lang="ko-KR" altLang="en-US" sz="14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처음에 </a:t>
            </a:r>
            <a:r>
              <a:rPr lang="en-US" altLang="ko-KR" sz="1400" b="0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TestAndSet</a:t>
            </a:r>
            <a:r>
              <a:rPr lang="en-US" altLang="ko-KR" sz="14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()</a:t>
            </a:r>
            <a:r>
              <a:rPr lang="ko-KR" altLang="en-US" sz="14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을 수행하면 </a:t>
            </a:r>
            <a:r>
              <a:rPr lang="en-US" altLang="ko-KR" sz="14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key==FALSE</a:t>
            </a:r>
            <a:r>
              <a:rPr lang="ko-KR" altLang="en-US" sz="14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가 되어 진입한다</a:t>
            </a:r>
            <a:r>
              <a:rPr lang="en-US" altLang="ko-KR" sz="14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.)</a:t>
            </a:r>
            <a:r>
              <a:rPr lang="ko-KR" altLang="en-US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</a:t>
            </a:r>
            <a:endParaRPr lang="en-US" altLang="ko-KR" b="0" dirty="0" smtClean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  <a:p>
            <a:pPr marL="292100" indent="-2921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임계 영역에서 나올 때</a:t>
            </a:r>
            <a:r>
              <a:rPr lang="ko-KR" altLang="en-US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는 </a:t>
            </a:r>
            <a:r>
              <a:rPr lang="ko-KR" altLang="en-US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다음 프로세스</a:t>
            </a:r>
            <a:r>
              <a:rPr lang="en-US" altLang="ko-KR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(i+1)</a:t>
            </a:r>
            <a:r>
              <a:rPr lang="ko-KR" altLang="en-US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에 순서를 넘기는 작업</a:t>
            </a:r>
            <a:r>
              <a:rPr lang="ko-KR" altLang="en-US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이 진행된다</a:t>
            </a: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다음 프로세스가 </a:t>
            </a: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waiting</a:t>
            </a:r>
            <a:r>
              <a:rPr lang="ko-KR" alt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하지 않으면 그 다음 프로세스로 설정한다</a:t>
            </a: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. (while </a:t>
            </a:r>
            <a:r>
              <a:rPr lang="ko-KR" alt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루프</a:t>
            </a: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)</a:t>
            </a:r>
          </a:p>
          <a:p>
            <a:pPr marL="530225" lvl="1" indent="-236538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다시</a:t>
            </a: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자기</a:t>
            </a: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(==</a:t>
            </a:r>
            <a:r>
              <a:rPr lang="en-US" altLang="ko-KR" sz="1400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i</a:t>
            </a: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)</a:t>
            </a:r>
            <a:r>
              <a:rPr lang="ko-KR" alt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이면</a:t>
            </a: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, lock=FALSE</a:t>
            </a:r>
            <a:r>
              <a:rPr lang="ko-KR" alt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로 하여</a:t>
            </a: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자신이</a:t>
            </a: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다른 프로세스</a:t>
            </a: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(==j)</a:t>
            </a:r>
            <a:r>
              <a:rPr lang="ko-KR" alt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이면 </a:t>
            </a: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waiting[j]=FALSE</a:t>
            </a:r>
            <a:r>
              <a:rPr lang="ko-KR" alt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로 하여 해당 프로세스가 다음 번에 임계 영역에 진입한다</a:t>
            </a:r>
            <a:r>
              <a:rPr lang="en-US" altLang="ko-KR" sz="1400" b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.</a:t>
            </a:r>
            <a:r>
              <a:rPr lang="ko-KR" alt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</a:t>
            </a:r>
            <a:endParaRPr lang="en-US" altLang="ko-KR" sz="1400" b="0" dirty="0">
              <a:solidFill>
                <a:srgbClr val="000000"/>
              </a:solidFill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4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4"/>
          <p:cNvSpPr>
            <a:spLocks noChangeArrowheads="1"/>
          </p:cNvSpPr>
          <p:nvPr/>
        </p:nvSpPr>
        <p:spPr bwMode="auto">
          <a:xfrm>
            <a:off x="250825" y="1083558"/>
            <a:ext cx="8569325" cy="576064"/>
          </a:xfrm>
          <a:prstGeom prst="roundRect">
            <a:avLst>
              <a:gd name="adj" fmla="val 16667"/>
            </a:avLst>
          </a:prstGeom>
          <a:solidFill>
            <a:srgbClr val="FFCCCC">
              <a:alpha val="80000"/>
            </a:srgbClr>
          </a:solidFill>
          <a:ln w="12700">
            <a:solidFill>
              <a:srgbClr val="FF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noAutofit/>
          </a:bodyPr>
          <a:lstStyle/>
          <a:p>
            <a:endParaRPr lang="ko-KR" altLang="en-US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3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강의 목차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3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49406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noAutofit/>
          </a:bodyPr>
          <a:lstStyle/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ko-KR" altLang="en-US" sz="2400" b="0" dirty="0">
                <a:latin typeface="맑은 고딕" pitchFamily="50" charset="-127"/>
                <a:ea typeface="맑은 고딕" pitchFamily="50" charset="-127"/>
              </a:rPr>
              <a:t>경</a:t>
            </a:r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임계 영역 문제</a:t>
            </a:r>
            <a:endParaRPr lang="en-US" altLang="ko-KR" sz="24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err="1" smtClean="0">
                <a:latin typeface="맑은 고딕" pitchFamily="50" charset="-127"/>
                <a:ea typeface="맑은 고딕" pitchFamily="50" charset="-127"/>
              </a:rPr>
              <a:t>피터슨의</a:t>
            </a: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 해결책</a:t>
            </a:r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동기화 하드웨어</a:t>
            </a:r>
            <a:endParaRPr lang="en-US" altLang="ko-KR" sz="24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err="1" smtClean="0"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en-US" altLang="ko-KR" sz="2400" b="0" dirty="0" smtClean="0">
                <a:latin typeface="맑은 고딕" pitchFamily="50" charset="-127"/>
                <a:ea typeface="맑은 고딕" pitchFamily="50" charset="-127"/>
              </a:rPr>
              <a:t>(Semaphores)</a:t>
            </a: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고전적 동기화 문제들</a:t>
            </a:r>
            <a:endParaRPr lang="en-US" altLang="ko-KR" sz="24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모니터</a:t>
            </a:r>
            <a:r>
              <a:rPr lang="en-US" altLang="ko-KR" sz="2400" b="0" dirty="0" smtClean="0">
                <a:latin typeface="맑은 고딕" pitchFamily="50" charset="-127"/>
                <a:ea typeface="맑은 고딕" pitchFamily="50" charset="-127"/>
              </a:rPr>
              <a:t>(Monitors)</a:t>
            </a: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요약</a:t>
            </a:r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81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4"/>
          <p:cNvSpPr>
            <a:spLocks noChangeArrowheads="1"/>
          </p:cNvSpPr>
          <p:nvPr/>
        </p:nvSpPr>
        <p:spPr bwMode="auto">
          <a:xfrm>
            <a:off x="250825" y="3490734"/>
            <a:ext cx="8569325" cy="576064"/>
          </a:xfrm>
          <a:prstGeom prst="roundRect">
            <a:avLst>
              <a:gd name="adj" fmla="val 16667"/>
            </a:avLst>
          </a:prstGeom>
          <a:solidFill>
            <a:srgbClr val="FFCCCC">
              <a:alpha val="80000"/>
            </a:srgbClr>
          </a:solidFill>
          <a:ln w="12700">
            <a:solidFill>
              <a:srgbClr val="FF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noAutofit/>
          </a:bodyPr>
          <a:lstStyle/>
          <a:p>
            <a:endParaRPr lang="ko-KR" altLang="en-US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30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강의 목차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3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49406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noAutofit/>
          </a:bodyPr>
          <a:lstStyle/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ko-KR" altLang="en-US" sz="2400" b="0" dirty="0">
                <a:latin typeface="맑은 고딕" pitchFamily="50" charset="-127"/>
                <a:ea typeface="맑은 고딕" pitchFamily="50" charset="-127"/>
              </a:rPr>
              <a:t>경</a:t>
            </a:r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임계 영역 문제</a:t>
            </a:r>
            <a:endParaRPr lang="en-US" altLang="ko-KR" sz="24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err="1" smtClean="0">
                <a:latin typeface="맑은 고딕" pitchFamily="50" charset="-127"/>
                <a:ea typeface="맑은 고딕" pitchFamily="50" charset="-127"/>
              </a:rPr>
              <a:t>피터슨의</a:t>
            </a: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 해결책</a:t>
            </a:r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동기화 하드웨어</a:t>
            </a:r>
            <a:endParaRPr lang="en-US" altLang="ko-KR" sz="24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err="1" smtClean="0"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en-US" altLang="ko-KR" sz="2400" b="0" dirty="0" smtClean="0">
                <a:latin typeface="맑은 고딕" pitchFamily="50" charset="-127"/>
                <a:ea typeface="맑은 고딕" pitchFamily="50" charset="-127"/>
              </a:rPr>
              <a:t>(Semaphores)</a:t>
            </a: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고전적 동기화 문제들</a:t>
            </a:r>
            <a:endParaRPr lang="en-US" altLang="ko-KR" sz="24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모니터</a:t>
            </a:r>
            <a:r>
              <a:rPr lang="en-US" altLang="ko-KR" sz="2400" b="0" dirty="0" smtClean="0">
                <a:latin typeface="맑은 고딕" pitchFamily="50" charset="-127"/>
                <a:ea typeface="맑은 고딕" pitchFamily="50" charset="-127"/>
              </a:rPr>
              <a:t>(Monitors)</a:t>
            </a: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요약</a:t>
            </a:r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77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31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(Semaphore)?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38" y="1784350"/>
            <a:ext cx="2897187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250825" y="1543050"/>
            <a:ext cx="5154613" cy="847725"/>
            <a:chOff x="171" y="1907"/>
            <a:chExt cx="3247" cy="534"/>
          </a:xfrm>
        </p:grpSpPr>
        <p:pic>
          <p:nvPicPr>
            <p:cNvPr id="26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" y="1907"/>
              <a:ext cx="348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" y="1915"/>
              <a:ext cx="384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" y="1913"/>
              <a:ext cx="366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0" y="1958"/>
              <a:ext cx="25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7" y="1913"/>
              <a:ext cx="27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" y="1966"/>
              <a:ext cx="28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1948"/>
              <a:ext cx="300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1" y="1907"/>
              <a:ext cx="366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18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4" y="1959"/>
              <a:ext cx="35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2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847975"/>
            <a:ext cx="5384800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23"/>
          <p:cNvSpPr>
            <a:spLocks noChangeArrowheads="1"/>
          </p:cNvSpPr>
          <p:nvPr/>
        </p:nvSpPr>
        <p:spPr bwMode="auto">
          <a:xfrm>
            <a:off x="1011238" y="3425825"/>
            <a:ext cx="3078162" cy="26193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 algn="l" eaLnBrk="0" hangingPunct="0">
              <a:buChar char="Ø"/>
              <a:tabLst>
                <a:tab pos="2005013" algn="ctr"/>
                <a:tab pos="4518025" algn="ctr"/>
              </a:tabLs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457200" marR="0" lvl="0" indent="-45720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endParaRPr kumimoji="1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6012160" y="1258364"/>
            <a:ext cx="2262981" cy="4112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14"/>
              </a:buBlip>
              <a:tabLst>
                <a:tab pos="268288" algn="l"/>
              </a:tabLst>
            </a:pPr>
            <a:r>
              <a:rPr lang="ko-KR" altLang="en-US" sz="2000" b="0" dirty="0" err="1" smtClean="0"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 알파벳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11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32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(Semaphore) (1/2)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50279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임계 영역 문제 해결을 위한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하드웨어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 기반 접근법 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TestAndSet</a:t>
            </a: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(), Swap()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그러나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….,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응용 프로그래머가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사용하기에는 복잡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하다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이 어려움을 극복하기 위해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dirty="0" err="1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세마포가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될 수 있다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err="1" smtClean="0">
                <a:latin typeface="맑은 고딕" pitchFamily="50" charset="-127"/>
                <a:ea typeface="맑은 고딕" pitchFamily="50" charset="-127"/>
              </a:rPr>
              <a:t>세마포는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바쁜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대기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가 필요하지 않는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동기화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툴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정수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변수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를 수정하기 위한 두 개의 표준 연산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wait()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and </a:t>
            </a: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signal</a:t>
            </a:r>
            <a:r>
              <a:rPr lang="en-US" altLang="ko-KR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()</a:t>
            </a:r>
            <a:br>
              <a:rPr lang="en-US" altLang="ko-KR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근본적으로 </a:t>
            </a: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P()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wait</a:t>
            </a:r>
            <a:r>
              <a:rPr lang="en-US" altLang="ko-KR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()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위해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V()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signal()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위해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호출된다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세마포의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수정은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원자적</a:t>
            </a:r>
            <a:r>
              <a:rPr lang="en-US" altLang="ko-KR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atomic</a:t>
            </a:r>
            <a:r>
              <a:rPr lang="en-US" altLang="ko-KR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으로 취급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사용하기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가 비교적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용이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하다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29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33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(Semaphore) (2/2)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50607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000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wait(S);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를 위한 정의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000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signal(S</a:t>
            </a:r>
            <a:r>
              <a:rPr lang="en-US" altLang="ko-KR" sz="2000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);</a:t>
            </a: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를 위한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정의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err="1" smtClean="0">
                <a:latin typeface="맑은 고딕" pitchFamily="50" charset="-127"/>
                <a:ea typeface="맑은 고딕" pitchFamily="50" charset="-127"/>
              </a:rPr>
              <a:t>세마포에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대한 모든 수정은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원자적</a:t>
            </a:r>
            <a:r>
              <a:rPr lang="en-US" altLang="ko-KR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(atomic)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한 프로세스가 </a:t>
            </a:r>
            <a:r>
              <a:rPr lang="ko-KR" altLang="en-US" sz="2000" b="0" dirty="0" err="1" smtClean="0"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 값을 수정하려고 할 때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다른 어떤 프로세스도 동시에 같은 </a:t>
            </a:r>
            <a:r>
              <a:rPr lang="ko-KR" altLang="en-US" sz="2000" b="0" dirty="0" err="1" smtClean="0"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 값을 수정할 수 없다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405236" y="1549399"/>
            <a:ext cx="4248472" cy="13273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  <a:sym typeface="Symbol" pitchFamily="18" charset="2"/>
              </a:rPr>
              <a:t>wait(S) </a:t>
            </a:r>
          </a:p>
          <a:p>
            <a:pPr marL="0" marR="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  <a:sym typeface="Symbol" pitchFamily="18" charset="2"/>
              </a:rPr>
              <a:t>{ </a:t>
            </a:r>
          </a:p>
          <a:p>
            <a:pPr marL="0" marR="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  <a:sym typeface="Symbol" pitchFamily="18" charset="2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  <a:sym typeface="Symbol" pitchFamily="18" charset="2"/>
              </a:rPr>
              <a:t>while ( S &lt;= 0 ) ;  // no-op</a:t>
            </a:r>
          </a:p>
          <a:p>
            <a:pPr marL="0" marR="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  <a:sym typeface="Symbol" pitchFamily="18" charset="2"/>
              </a:rPr>
              <a:t>	</a:t>
            </a:r>
            <a:r>
              <a:rPr kumimoji="1" lang="en-US" altLang="ko-KR" sz="16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  <a:sym typeface="Symbol" pitchFamily="18" charset="2"/>
              </a:rPr>
              <a:t>S--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  <a:sym typeface="Symbol" pitchFamily="18" charset="2"/>
              </a:rPr>
              <a:t>;</a:t>
            </a:r>
          </a:p>
          <a:p>
            <a:pPr marL="0" marR="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  <a:sym typeface="Symbol" pitchFamily="18" charset="2"/>
              </a:rPr>
              <a:t>}</a:t>
            </a:r>
            <a:endParaRPr kumimoji="1" lang="ko-KR" alt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403648" y="3414713"/>
            <a:ext cx="4248472" cy="12017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  <a:sym typeface="Symbol" pitchFamily="18" charset="2"/>
              </a:rPr>
              <a:t>signal(S) </a:t>
            </a:r>
          </a:p>
          <a:p>
            <a:pPr marL="0" marR="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  <a:sym typeface="Symbol" pitchFamily="18" charset="2"/>
              </a:rPr>
              <a:t>{ </a:t>
            </a:r>
          </a:p>
          <a:p>
            <a:pPr marL="0" marR="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  <a:sym typeface="Symbol" pitchFamily="18" charset="2"/>
              </a:rPr>
              <a:t>	</a:t>
            </a:r>
            <a:r>
              <a:rPr kumimoji="1" lang="en-US" altLang="ko-KR" sz="16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  <a:sym typeface="Symbol" pitchFamily="18" charset="2"/>
              </a:rPr>
              <a:t>S++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  <a:sym typeface="Symbol" pitchFamily="18" charset="2"/>
              </a:rPr>
              <a:t>;</a:t>
            </a:r>
          </a:p>
          <a:p>
            <a:pPr marL="0" marR="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  <a:sym typeface="Symbol" pitchFamily="18" charset="2"/>
              </a:rPr>
              <a:t>}</a:t>
            </a:r>
            <a:endParaRPr kumimoji="1" lang="ko-KR" alt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6485756" y="2060848"/>
            <a:ext cx="2550740" cy="334963"/>
          </a:xfrm>
          <a:prstGeom prst="accentCallout1">
            <a:avLst>
              <a:gd name="adj1" fmla="val 38917"/>
              <a:gd name="adj2" fmla="val -5329"/>
              <a:gd name="adj3" fmla="val 46963"/>
              <a:gd name="adj4" fmla="val -30440"/>
            </a:avLst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busy waiting(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바쁜 대기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476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34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세마포의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사용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(1/3)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46544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err="1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카운팅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dirty="0" err="1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en-US" altLang="ko-KR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(counting semaphore)</a:t>
            </a:r>
            <a:endParaRPr lang="en-US" altLang="ko-KR" sz="2000" b="0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주어진 영역의 값을 가질 수 있다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: 0 . . 10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이진 </a:t>
            </a:r>
            <a:r>
              <a:rPr lang="ko-KR" altLang="en-US" sz="2000" b="0" dirty="0" err="1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en-US" altLang="ko-KR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(binary semaphore)</a:t>
            </a:r>
            <a:endParaRPr lang="en-US" altLang="ko-KR" sz="2000" b="0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정수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값은 단지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값만을 가질 수 있다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이를 특별히 </a:t>
            </a:r>
            <a:r>
              <a:rPr lang="en-US" altLang="ko-KR" b="0" dirty="0" err="1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mutex</a:t>
            </a:r>
            <a:r>
              <a:rPr lang="en-US" altLang="ko-KR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lock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이라 부른다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268288" algn="l"/>
              </a:tabLst>
            </a:pP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임계 영역 문제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를 해결하기 위한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이진 </a:t>
            </a:r>
            <a:r>
              <a:rPr lang="ko-KR" altLang="en-US" sz="2000" b="0" dirty="0" err="1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세마포</a:t>
            </a:r>
            <a:endParaRPr lang="en-US" altLang="ko-KR" sz="2000" b="0" dirty="0" smtClean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개의 프로세스들이 </a:t>
            </a:r>
            <a:r>
              <a:rPr lang="ko-KR" altLang="en-US" b="0" dirty="0" err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en-US" altLang="ko-KR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mutex</a:t>
            </a:r>
            <a:r>
              <a:rPr lang="en-US" altLang="ko-KR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공유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한다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mutex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초기화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프로세스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en-US" altLang="ko-KR" b="0" baseline="-25000" dirty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구조는 오른쪽과 같다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902325" y="3696989"/>
            <a:ext cx="3000375" cy="275634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363" algn="l"/>
                <a:tab pos="534988" algn="l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do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363" algn="l"/>
                <a:tab pos="534988" algn="l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363" algn="l"/>
                <a:tab pos="534988" algn="l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wait (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363" algn="l"/>
                <a:tab pos="534988" algn="l"/>
              </a:tabLst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363" algn="l"/>
                <a:tab pos="534988" algn="l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CRITICAL SECTION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363" algn="l"/>
                <a:tab pos="534988" algn="l"/>
              </a:tabLst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363" algn="l"/>
                <a:tab pos="534988" algn="l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signal (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363" algn="l"/>
                <a:tab pos="534988" algn="l"/>
              </a:tabLst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363" algn="l"/>
                <a:tab pos="534988" algn="l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REMAINDER SECTION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363" algn="l"/>
                <a:tab pos="534988" algn="l"/>
              </a:tabLst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0363" algn="l"/>
                <a:tab pos="534988" algn="l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} while (TRUE);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211888" y="4134047"/>
            <a:ext cx="1930400" cy="427038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207125" y="5100973"/>
            <a:ext cx="1930400" cy="427038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9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35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42810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268288" algn="l"/>
              </a:tabLst>
            </a:pP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b="0" dirty="0" err="1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카운팅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dirty="0" err="1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ko-KR" altLang="en-US" sz="2000" b="0" dirty="0" err="1" smtClean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유한 개수 자원의 접근을 제어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하는데 사용할 수 있다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세마포는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사용 가능한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자원의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개수로 초기화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자원을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하기 위해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프로세스는 </a:t>
            </a: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wait()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수행한다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자원을 반환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하기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위해 프로세스는 </a:t>
            </a: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signal()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수행한다 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값이 </a:t>
            </a:r>
            <a:r>
              <a:rPr lang="en-US" altLang="ko-KR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일 때는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자원이 사용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되고 있음을 의미한다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sz="2000" b="0" dirty="0" smtClean="0"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268288" algn="l"/>
              </a:tabLst>
            </a:pP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이진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b="0" dirty="0" err="1" smtClean="0">
                <a:latin typeface="맑은 고딕" pitchFamily="50" charset="-127"/>
                <a:ea typeface="맑은 고딕" pitchFamily="50" charset="-127"/>
              </a:rPr>
              <a:t>카운팅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dirty="0" err="1" smtClean="0">
                <a:latin typeface="맑은 고딕" pitchFamily="50" charset="-127"/>
                <a:ea typeface="맑은 고딕" pitchFamily="50" charset="-127"/>
              </a:rPr>
              <a:t>세마포로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다양한 동기화 문제를 해결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할 수 있다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동시에 수행되는 두 개의 프로세스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P1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P2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명령문 </a:t>
            </a:r>
            <a:r>
              <a:rPr lang="en-US" altLang="ko-KR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S1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수행하는 </a:t>
            </a:r>
            <a:r>
              <a:rPr lang="en-US" altLang="ko-KR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P1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명령어 </a:t>
            </a:r>
            <a:r>
              <a:rPr lang="en-US" altLang="ko-KR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S2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수행하는 </a:t>
            </a:r>
            <a:r>
              <a:rPr lang="en-US" altLang="ko-KR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P2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S2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S1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 완료된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후에 수행되어야 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세마포를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사용하여 이것을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어떻게 해결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할 수 있을까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세마포의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사용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(2/3)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29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36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3772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3(P1/P2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S1/S2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를 수행하는 문제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의 해결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초기화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P1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P2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세마포의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사용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(3/3)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631950" y="2224088"/>
            <a:ext cx="3279775" cy="7477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92075" marR="0" lvl="1" algn="l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Semaphore synch = 0;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631950" y="3713163"/>
            <a:ext cx="3279775" cy="7477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92075" marR="0" lvl="1" algn="l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S1;</a:t>
            </a:r>
          </a:p>
          <a:p>
            <a:pPr marL="92075" marR="0" lvl="1" algn="l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signal(synch);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631950" y="5235575"/>
            <a:ext cx="3279775" cy="7477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914400" indent="-45720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92075" marR="0" lvl="1" indent="0" algn="l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0" kern="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wait(synch); </a:t>
            </a:r>
          </a:p>
          <a:p>
            <a:pPr marL="92075" marR="0" lvl="1" indent="0" algn="l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S2;</a:t>
            </a:r>
          </a:p>
        </p:txBody>
      </p:sp>
    </p:spTree>
    <p:extLst>
      <p:ext uri="{BB962C8B-B14F-4D97-AF65-F5344CB8AC3E}">
        <p14:creationId xmlns:p14="http://schemas.microsoft.com/office/powerpoint/2010/main" val="3320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37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바쁜 대기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(Busy Waiting)</a:t>
            </a:r>
            <a:r>
              <a:rPr lang="ko-KR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기반 </a:t>
            </a:r>
            <a:r>
              <a:rPr lang="ko-KR" altLang="en-US" sz="24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구현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53644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어떤 두 프로세스도 같은 </a:t>
            </a:r>
            <a:r>
              <a:rPr lang="ko-KR" altLang="en-US" sz="2000" b="0" dirty="0" err="1" smtClean="0">
                <a:latin typeface="맑은 고딕" pitchFamily="50" charset="-127"/>
                <a:ea typeface="맑은 고딕" pitchFamily="50" charset="-127"/>
              </a:rPr>
              <a:t>세마포에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 대해 </a:t>
            </a:r>
            <a:r>
              <a:rPr lang="en-US" altLang="ko-KR" sz="20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wait()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signal()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동시에 수행하지 않도록 보장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해야 한다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따라서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구현은 </a:t>
            </a:r>
            <a:r>
              <a:rPr lang="en-US" altLang="ko-KR" sz="2000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wait()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signal()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이 임계 영역에 위치하는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임계 영역 구현의 문제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가 된다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지금까지의 임계 영역 구현에서는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바쁜 대기</a:t>
            </a:r>
            <a:r>
              <a:rPr lang="en-US" altLang="ko-KR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(busy waiting)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이 사용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된다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프로세스가 임계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영역에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있는 동안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다른 프로세스들은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끊임없이 </a:t>
            </a:r>
            <a:r>
              <a:rPr lang="en-US" altLang="ko-KR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wait()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를 반복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이를 </a:t>
            </a:r>
            <a:r>
              <a:rPr lang="en-US" altLang="ko-KR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spinlock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이라고도 부른다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단점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wait</a:t>
            </a:r>
            <a:r>
              <a:rPr lang="en-US" altLang="ko-KR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()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수행하는 동안 </a:t>
            </a:r>
            <a:r>
              <a:rPr lang="en-US" altLang="ko-KR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CPU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사이클을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낭비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때때로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유익하기도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하다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987425" lvl="2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wait</a:t>
            </a:r>
            <a:r>
              <a:rPr lang="en-US" altLang="ko-KR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(), signal()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위한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문맥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전환이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필요하지 않다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987425" lvl="2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구현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코드가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짧다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987425" lvl="2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임계 영역이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드물게 나타난다면 바쁜 대기가 거의 발생하지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않는다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BUT,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응용들이 임계 영역에서 많은 시간을 소비할 수 있으므로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바쁜 대기의 사용은 좋은 해결 방안은 아니다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0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38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바쁜 대기를 사용치 않는 </a:t>
            </a:r>
            <a:r>
              <a:rPr lang="ko-KR" altLang="en-US" sz="24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구현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(1/3)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50279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바쁜 대기 문제를 해결하기 위해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두 연산이 추가적으로 사용된다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block()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연산을 호출한 프로세스가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봉쇄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되고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적절한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대기 큐에 추가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시킨다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wakeup()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대기 큐에 있는 여러 프로세스 중 하나를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준비완료 큐로 이동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시킨다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wait()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block()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을 사용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하여 바쁜 대기 대신 스스로를 봉쇄한다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signal()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wakeup()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을 사용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하여 대기 중인 프로세스를 깨운다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위 개념 하에 </a:t>
            </a:r>
            <a:r>
              <a:rPr lang="ko-KR" altLang="en-US" sz="2000" b="0" dirty="0" err="1" smtClean="0"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 구현을 위해 다음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구조체를 정의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2000" b="0" dirty="0" err="1" smtClean="0">
                <a:latin typeface="맑은 고딕" pitchFamily="50" charset="-127"/>
                <a:ea typeface="맑은 고딕" pitchFamily="50" charset="-127"/>
              </a:rPr>
              <a:t>세마포에는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 연관된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대기 큐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가 있다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55576" y="4221088"/>
            <a:ext cx="7920880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66"/>
            </a:solidFill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lvl1pPr marL="457200" indent="-457200" algn="l" eaLnBrk="0" hangingPunct="0">
              <a:buChar char="Ø"/>
              <a:tabLst>
                <a:tab pos="2005013" algn="ctr"/>
                <a:tab pos="4518025" algn="ctr"/>
              </a:tabLs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985838" algn="l"/>
                <a:tab pos="1438275" algn="l"/>
                <a:tab pos="1879600" algn="l"/>
                <a:tab pos="2005013" algn="ctr"/>
                <a:tab pos="3317875" algn="l"/>
                <a:tab pos="4518025" algn="ctr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typedef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struct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{</a:t>
            </a: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985838" algn="l"/>
                <a:tab pos="1438275" algn="l"/>
                <a:tab pos="1879600" algn="l"/>
                <a:tab pos="2005013" algn="ctr"/>
                <a:tab pos="3317875" algn="l"/>
                <a:tab pos="4518025" algn="ctr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value;			// </a:t>
            </a:r>
            <a:r>
              <a:rPr kumimoji="1" lang="ko-KR" altLang="en-US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세마포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값</a:t>
            </a:r>
            <a:endParaRPr lang="en-US" altLang="ko-KR" sz="1600" b="0" kern="0" noProof="0" dirty="0" smtClean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985838" algn="l"/>
                <a:tab pos="1438275" algn="l"/>
                <a:tab pos="1879600" algn="l"/>
                <a:tab pos="2005013" algn="ctr"/>
                <a:tab pos="3317875" algn="l"/>
                <a:tab pos="4518025" algn="ctr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struct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process *list;		//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대기 중인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PCB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리스트를 가리키는 포인터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6114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39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바쁜 대기를 사용치 않는 </a:t>
            </a:r>
            <a:r>
              <a:rPr lang="ko-KR" altLang="en-US" sz="24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구현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(2/3)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4213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0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wait()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구현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dirty="0" smtClean="0">
              <a:solidFill>
                <a:srgbClr val="0000CC"/>
              </a:solidFill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solidFill>
                <a:srgbClr val="0000CC"/>
              </a:solidFill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solidFill>
                <a:srgbClr val="0000CC"/>
              </a:solidFill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solidFill>
                <a:srgbClr val="0000CC"/>
              </a:solidFill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solidFill>
                <a:srgbClr val="0000CC"/>
              </a:solidFill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0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signal()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구현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83568" y="1579670"/>
            <a:ext cx="8064896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66"/>
            </a:solidFill>
            <a:miter lim="800000"/>
            <a:headEnd/>
            <a:tailEnd/>
          </a:ln>
        </p:spPr>
        <p:txBody>
          <a:bodyPr wrap="square" anchor="ctr" anchorCtr="0">
            <a:spAutoFit/>
          </a:bodyPr>
          <a:lstStyle>
            <a:lvl1pPr marL="457200" indent="-457200" algn="l" eaLnBrk="0" hangingPunct="0">
              <a:buChar char="Ø"/>
              <a:tabLst>
                <a:tab pos="2005013" algn="ctr"/>
                <a:tab pos="4518025" algn="ctr"/>
              </a:tabLs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005013" algn="ctr"/>
                <a:tab pos="4397375" algn="l"/>
                <a:tab pos="4518025" algn="ctr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wait(semaphore *S) {</a:t>
            </a: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005013" algn="ctr"/>
                <a:tab pos="4397375" algn="l"/>
                <a:tab pos="4518025" algn="ctr"/>
              </a:tabLst>
              <a:defRPr/>
            </a:pP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S-&gt;value--;   </a:t>
            </a: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005013" algn="ctr"/>
                <a:tab pos="4397375" algn="l"/>
                <a:tab pos="4518025" algn="ctr"/>
              </a:tabLst>
              <a:defRPr/>
            </a:pP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if (S-&gt;value &lt; 0) {</a:t>
            </a: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005013" algn="ctr"/>
                <a:tab pos="4397375" algn="l"/>
                <a:tab pos="4518025" algn="ctr"/>
              </a:tabLst>
              <a:defRPr/>
            </a:pP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600" b="0" kern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add this process to S-&gt;list;	// PCB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를 대기 큐에 놓는다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endParaRPr lang="en-US" altLang="ko-KR" sz="1600" b="0" kern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005013" algn="ctr"/>
                <a:tab pos="4397375" algn="l"/>
                <a:tab pos="4518025" algn="ctr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block();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실행 상태에서 대기 상태로 이동</a:t>
            </a:r>
            <a:endParaRPr lang="en-US" altLang="ko-KR" sz="1600" b="0" kern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005013" algn="ctr"/>
                <a:tab pos="4397375" algn="l"/>
                <a:tab pos="4518025" algn="ctr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}</a:t>
            </a: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005013" algn="ctr"/>
                <a:tab pos="4397375" algn="l"/>
                <a:tab pos="4518025" algn="ctr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83569" y="4326840"/>
            <a:ext cx="8064896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66"/>
            </a:solidFill>
            <a:miter lim="800000"/>
            <a:headEnd/>
            <a:tailEnd/>
          </a:ln>
        </p:spPr>
        <p:txBody>
          <a:bodyPr wrap="square" anchor="ctr" anchorCtr="0">
            <a:spAutoFit/>
          </a:bodyPr>
          <a:lstStyle>
            <a:lvl1pPr marL="457200" indent="-457200" algn="l" eaLnBrk="0" hangingPunct="0">
              <a:buChar char="Ø"/>
              <a:tabLst>
                <a:tab pos="2005013" algn="ctr"/>
                <a:tab pos="4518025" algn="ctr"/>
              </a:tabLs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1612900" algn="l"/>
                <a:tab pos="2005013" algn="ctr"/>
                <a:tab pos="4397375" algn="l"/>
                <a:tab pos="4518025" algn="ctr"/>
              </a:tabLst>
              <a:defRPr/>
            </a:pPr>
            <a:r>
              <a:rPr lang="en-US" altLang="ko-KR" sz="1600" b="0" kern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signal (semaphore *S) {</a:t>
            </a: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1612900" algn="l"/>
                <a:tab pos="2005013" algn="ctr"/>
                <a:tab pos="4397375" algn="l"/>
                <a:tab pos="4518025" algn="ctr"/>
              </a:tabLst>
              <a:defRPr/>
            </a:pP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600" b="0" kern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S-</a:t>
            </a: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</a:t>
            </a:r>
            <a:r>
              <a:rPr lang="en-US" altLang="ko-KR" sz="1600" b="0" kern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value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++;   </a:t>
            </a: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1612900" algn="l"/>
                <a:tab pos="2005013" algn="ctr"/>
                <a:tab pos="4397375" algn="l"/>
                <a:tab pos="4518025" algn="ctr"/>
              </a:tabLst>
              <a:defRPr/>
            </a:pP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if (S-&gt;value &lt;= 0) {</a:t>
            </a: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1612900" algn="l"/>
                <a:tab pos="2005013" algn="ctr"/>
                <a:tab pos="4397375" algn="l"/>
                <a:tab pos="4518025" algn="ctr"/>
              </a:tabLst>
              <a:defRPr/>
            </a:pP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600" b="0" kern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remove a process P from S-&gt;list;   //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큐에서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한 프로세스 선택</a:t>
            </a: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1612900" algn="l"/>
                <a:tab pos="2005013" algn="ctr"/>
                <a:tab pos="4397375" algn="l"/>
                <a:tab pos="4518025" algn="ctr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wakeup();</a:t>
            </a:r>
            <a:r>
              <a:rPr kumimoji="1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프로세스를 준비완료 큐로 이동</a:t>
            </a:r>
            <a:endParaRPr lang="en-US" altLang="ko-KR" sz="1600" b="0" kern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1612900" algn="l"/>
                <a:tab pos="2005013" algn="ctr"/>
                <a:tab pos="4397375" algn="l"/>
                <a:tab pos="4518025" algn="ctr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}</a:t>
            </a: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1612900" algn="l"/>
                <a:tab pos="2005013" algn="ctr"/>
                <a:tab pos="4397375" algn="l"/>
                <a:tab pos="4518025" algn="ctr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4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배경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(Background)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42112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공유</a:t>
            </a:r>
            <a:r>
              <a:rPr lang="en-US" altLang="ko-KR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데이터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에 대한 동시 접근은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데이터 불일치</a:t>
            </a:r>
            <a:r>
              <a:rPr lang="en-US" altLang="ko-KR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(data inconsistency)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를 초래할 수 있다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데이터 일관성</a:t>
            </a:r>
            <a:r>
              <a:rPr lang="en-US" altLang="ko-KR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(data consistency)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유지를 위해서는 협력 프로세스들이 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순차적으로 수행되는 것을 보장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하는 메커니즘이 필요하다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버퍼 모두를 사용하는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생산자</a:t>
            </a:r>
            <a:r>
              <a:rPr lang="en-US" altLang="ko-KR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소비자 문제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에서 해결책을 생각해 보면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버퍼에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있는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아이템의 개수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를 기록하는 </a:t>
            </a:r>
            <a:r>
              <a:rPr lang="en-US" altLang="ko-KR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counter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변수를 사용하여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해결할 수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처음에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counter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초기화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생산자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새 아이템을 생산한 후에 생산자에 의해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값이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증가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소비자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아이템을 소비한 후에 소비자에 의해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값이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감소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5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40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바쁜 대기를 사용치 않는 </a:t>
            </a:r>
            <a:r>
              <a:rPr lang="ko-KR" altLang="en-US" sz="24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구현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(3/3)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46544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err="1" smtClean="0">
                <a:latin typeface="맑은 고딕" pitchFamily="50" charset="-127"/>
                <a:ea typeface="맑은 고딕" pitchFamily="50" charset="-127"/>
              </a:rPr>
              <a:t>세마포의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 대기 큐를 어떻게 구현할 것인가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구조체에 연결된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연결 리스트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로 구현한다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대기 중인 프로세스들의 </a:t>
            </a:r>
            <a:r>
              <a:rPr lang="en-US" altLang="ko-KR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PCB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를 연결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음수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값은 대기 중인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프로세스의 개수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를 의미한다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양수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값은 이용 가능한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자원의 개수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를 의미한다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한정된 대기</a:t>
            </a:r>
            <a:r>
              <a:rPr lang="en-US" altLang="ko-KR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(bounded waiting)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조건을 만족시키기 위해서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대기 큐로 </a:t>
            </a:r>
            <a:r>
              <a:rPr lang="en-US" altLang="ko-KR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FIFO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큐를 사용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하여 구현할 수 있다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PCB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리스트의 처음과 끝을 가리키는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두 개의 포인터 변수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를 관리한다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BUT, </a:t>
            </a:r>
            <a:r>
              <a:rPr lang="ko-KR" altLang="en-US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대기 큐</a:t>
            </a:r>
            <a:r>
              <a:rPr lang="en-US" altLang="ko-KR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r>
              <a:rPr lang="en-US" altLang="ko-KR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2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어떤 </a:t>
            </a:r>
            <a:r>
              <a:rPr lang="ko-KR" altLang="en-US" sz="20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큐잉</a:t>
            </a:r>
            <a:r>
              <a:rPr lang="ko-KR" altLang="en-US" sz="2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전략이든 목적에 따라 사용할 수 있다</a:t>
            </a:r>
            <a:r>
              <a:rPr lang="en-US" altLang="ko-KR" sz="2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44010" y="2492896"/>
            <a:ext cx="3420478" cy="666750"/>
            <a:chOff x="5436096" y="1709738"/>
            <a:chExt cx="3420478" cy="666750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5437684" y="1709738"/>
              <a:ext cx="869365" cy="330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457200" indent="-457200" algn="l" eaLnBrk="0" hangingPunct="0">
                <a:buChar char="Ø"/>
                <a:tabLst>
                  <a:tab pos="2005013" algn="ctr"/>
                  <a:tab pos="4518025" algn="ctr"/>
                </a:tabLs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algn="l" eaLnBrk="0" hangingPunct="0">
                <a:buSzPct val="140000"/>
                <a:buChar char="§"/>
                <a:tabLst>
                  <a:tab pos="2005013" algn="ctr"/>
                  <a:tab pos="4518025" algn="ctr"/>
                </a:tabLs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algn="l" eaLnBrk="0" hangingPunct="0">
                <a:buSzPct val="60000"/>
                <a:buChar char="u"/>
                <a:tabLst>
                  <a:tab pos="2005013" algn="ctr"/>
                  <a:tab pos="4518025" algn="ctr"/>
                </a:tabLs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algn="l" eaLnBrk="0" hangingPunct="0">
                <a:buChar char="–"/>
                <a:tabLst>
                  <a:tab pos="2005013" algn="ctr"/>
                  <a:tab pos="4518025" algn="ctr"/>
                </a:tabLst>
                <a:defRPr kumimoji="1"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algn="l" eaLnBrk="0" hangingPunct="0">
                <a:buChar char="»"/>
                <a:tabLst>
                  <a:tab pos="2005013" algn="ctr"/>
                  <a:tab pos="4518025" algn="ctr"/>
                </a:tabLst>
                <a:defRPr kumimoji="1"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005013" algn="ctr"/>
                  <a:tab pos="4518025" algn="ctr"/>
                </a:tabLst>
                <a:defRPr kumimoji="1"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005013" algn="ctr"/>
                  <a:tab pos="4518025" algn="ctr"/>
                </a:tabLst>
                <a:defRPr kumimoji="1"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005013" algn="ctr"/>
                  <a:tab pos="4518025" algn="ctr"/>
                </a:tabLst>
                <a:defRPr kumimoji="1"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005013" algn="ctr"/>
                  <a:tab pos="4518025" algn="ctr"/>
                </a:tabLst>
                <a:defRPr kumimoji="1"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marL="457200" marR="0" lvl="0" indent="-45720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>
                  <a:tab pos="2005013" algn="ctr"/>
                  <a:tab pos="4518025" algn="ctr"/>
                </a:tabLst>
                <a:defRPr/>
              </a:pPr>
              <a:r>
                <a:rPr kumimoji="1" lang="en-US" altLang="ko-KR" sz="1400" b="0" u="none" strike="noStrike" kern="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value:-3</a:t>
              </a: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5436096" y="2046288"/>
              <a:ext cx="869365" cy="330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457200" indent="-457200" algn="l" eaLnBrk="0" hangingPunct="0">
                <a:buChar char="Ø"/>
                <a:tabLst>
                  <a:tab pos="2005013" algn="ctr"/>
                  <a:tab pos="4518025" algn="ctr"/>
                </a:tabLs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algn="l" eaLnBrk="0" hangingPunct="0">
                <a:buSzPct val="140000"/>
                <a:buChar char="§"/>
                <a:tabLst>
                  <a:tab pos="2005013" algn="ctr"/>
                  <a:tab pos="4518025" algn="ctr"/>
                </a:tabLs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algn="l" eaLnBrk="0" hangingPunct="0">
                <a:buSzPct val="60000"/>
                <a:buChar char="u"/>
                <a:tabLst>
                  <a:tab pos="2005013" algn="ctr"/>
                  <a:tab pos="4518025" algn="ctr"/>
                </a:tabLs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algn="l" eaLnBrk="0" hangingPunct="0">
                <a:buChar char="–"/>
                <a:tabLst>
                  <a:tab pos="2005013" algn="ctr"/>
                  <a:tab pos="4518025" algn="ctr"/>
                </a:tabLst>
                <a:defRPr kumimoji="1"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algn="l" eaLnBrk="0" hangingPunct="0">
                <a:buChar char="»"/>
                <a:tabLst>
                  <a:tab pos="2005013" algn="ctr"/>
                  <a:tab pos="4518025" algn="ctr"/>
                </a:tabLst>
                <a:defRPr kumimoji="1"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005013" algn="ctr"/>
                  <a:tab pos="4518025" algn="ctr"/>
                </a:tabLst>
                <a:defRPr kumimoji="1"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005013" algn="ctr"/>
                  <a:tab pos="4518025" algn="ctr"/>
                </a:tabLst>
                <a:defRPr kumimoji="1"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005013" algn="ctr"/>
                  <a:tab pos="4518025" algn="ctr"/>
                </a:tabLst>
                <a:defRPr kumimoji="1"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005013" algn="ctr"/>
                  <a:tab pos="4518025" algn="ctr"/>
                </a:tabLst>
                <a:defRPr kumimoji="1"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marL="457200" marR="0" lvl="0" indent="-45720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>
                  <a:tab pos="2005013" algn="ctr"/>
                  <a:tab pos="4518025" algn="ctr"/>
                </a:tabLst>
                <a:defRPr/>
              </a:pPr>
              <a:r>
                <a:rPr kumimoji="1" lang="en-US" altLang="ko-KR" sz="1400" b="0" u="none" strike="noStrike" kern="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list</a:t>
              </a:r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6561049" y="2046288"/>
              <a:ext cx="609600" cy="330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457200" indent="-457200" algn="l" eaLnBrk="0" hangingPunct="0">
                <a:buChar char="Ø"/>
                <a:tabLst>
                  <a:tab pos="2005013" algn="ctr"/>
                  <a:tab pos="4518025" algn="ctr"/>
                </a:tabLs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algn="l" eaLnBrk="0" hangingPunct="0">
                <a:buSzPct val="140000"/>
                <a:buChar char="§"/>
                <a:tabLst>
                  <a:tab pos="2005013" algn="ctr"/>
                  <a:tab pos="4518025" algn="ctr"/>
                </a:tabLs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algn="l" eaLnBrk="0" hangingPunct="0">
                <a:buSzPct val="60000"/>
                <a:buChar char="u"/>
                <a:tabLst>
                  <a:tab pos="2005013" algn="ctr"/>
                  <a:tab pos="4518025" algn="ctr"/>
                </a:tabLs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algn="l" eaLnBrk="0" hangingPunct="0">
                <a:buChar char="–"/>
                <a:tabLst>
                  <a:tab pos="2005013" algn="ctr"/>
                  <a:tab pos="4518025" algn="ctr"/>
                </a:tabLst>
                <a:defRPr kumimoji="1"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algn="l" eaLnBrk="0" hangingPunct="0">
                <a:buChar char="»"/>
                <a:tabLst>
                  <a:tab pos="2005013" algn="ctr"/>
                  <a:tab pos="4518025" algn="ctr"/>
                </a:tabLst>
                <a:defRPr kumimoji="1"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005013" algn="ctr"/>
                  <a:tab pos="4518025" algn="ctr"/>
                </a:tabLst>
                <a:defRPr kumimoji="1"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005013" algn="ctr"/>
                  <a:tab pos="4518025" algn="ctr"/>
                </a:tabLst>
                <a:defRPr kumimoji="1"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005013" algn="ctr"/>
                  <a:tab pos="4518025" algn="ctr"/>
                </a:tabLst>
                <a:defRPr kumimoji="1"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005013" algn="ctr"/>
                  <a:tab pos="4518025" algn="ctr"/>
                </a:tabLst>
                <a:defRPr kumimoji="1"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marL="457200" marR="0" lvl="0" indent="-45720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>
                  <a:tab pos="2005013" algn="ctr"/>
                  <a:tab pos="4518025" algn="ctr"/>
                </a:tabLst>
                <a:defRPr/>
              </a:pPr>
              <a:r>
                <a:rPr kumimoji="1" lang="en-US" altLang="ko-KR" sz="1600" b="0" i="1" u="none" strike="noStrike" kern="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PCB</a:t>
              </a:r>
            </a:p>
          </p:txBody>
        </p:sp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7467511" y="2044701"/>
              <a:ext cx="609600" cy="330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457200" indent="-457200" algn="l" eaLnBrk="0" hangingPunct="0">
                <a:buChar char="Ø"/>
                <a:tabLst>
                  <a:tab pos="2005013" algn="ctr"/>
                  <a:tab pos="4518025" algn="ctr"/>
                </a:tabLs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algn="l" eaLnBrk="0" hangingPunct="0">
                <a:buSzPct val="140000"/>
                <a:buChar char="§"/>
                <a:tabLst>
                  <a:tab pos="2005013" algn="ctr"/>
                  <a:tab pos="4518025" algn="ctr"/>
                </a:tabLs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algn="l" eaLnBrk="0" hangingPunct="0">
                <a:buSzPct val="60000"/>
                <a:buChar char="u"/>
                <a:tabLst>
                  <a:tab pos="2005013" algn="ctr"/>
                  <a:tab pos="4518025" algn="ctr"/>
                </a:tabLs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algn="l" eaLnBrk="0" hangingPunct="0">
                <a:buChar char="–"/>
                <a:tabLst>
                  <a:tab pos="2005013" algn="ctr"/>
                  <a:tab pos="4518025" algn="ctr"/>
                </a:tabLst>
                <a:defRPr kumimoji="1"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algn="l" eaLnBrk="0" hangingPunct="0">
                <a:buChar char="»"/>
                <a:tabLst>
                  <a:tab pos="2005013" algn="ctr"/>
                  <a:tab pos="4518025" algn="ctr"/>
                </a:tabLst>
                <a:defRPr kumimoji="1"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005013" algn="ctr"/>
                  <a:tab pos="4518025" algn="ctr"/>
                </a:tabLst>
                <a:defRPr kumimoji="1"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005013" algn="ctr"/>
                  <a:tab pos="4518025" algn="ctr"/>
                </a:tabLst>
                <a:defRPr kumimoji="1"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005013" algn="ctr"/>
                  <a:tab pos="4518025" algn="ctr"/>
                </a:tabLst>
                <a:defRPr kumimoji="1"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005013" algn="ctr"/>
                  <a:tab pos="4518025" algn="ctr"/>
                </a:tabLst>
                <a:defRPr kumimoji="1"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marL="457200" marR="0" lvl="0" indent="-45720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>
                  <a:tab pos="2005013" algn="ctr"/>
                  <a:tab pos="4518025" algn="ctr"/>
                </a:tabLst>
                <a:defRPr/>
              </a:pPr>
              <a:r>
                <a:rPr kumimoji="1" lang="en-US" altLang="ko-KR" sz="1600" b="0" i="1" u="none" strike="noStrike" kern="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PCB</a:t>
              </a:r>
            </a:p>
          </p:txBody>
        </p:sp>
        <p:cxnSp>
          <p:nvCxnSpPr>
            <p:cNvPr id="24" name="AutoShape 11"/>
            <p:cNvCxnSpPr>
              <a:cxnSpLocks noChangeShapeType="1"/>
              <a:stCxn id="22" idx="3"/>
              <a:endCxn id="23" idx="1"/>
            </p:cNvCxnSpPr>
            <p:nvPr/>
          </p:nvCxnSpPr>
          <p:spPr bwMode="auto">
            <a:xfrm flipV="1">
              <a:off x="7170649" y="2209801"/>
              <a:ext cx="296863" cy="1588"/>
            </a:xfrm>
            <a:prstGeom prst="straightConnector1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8246974" y="2043113"/>
              <a:ext cx="609600" cy="330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457200" indent="-457200" algn="l" eaLnBrk="0" hangingPunct="0">
                <a:buChar char="Ø"/>
                <a:tabLst>
                  <a:tab pos="2005013" algn="ctr"/>
                  <a:tab pos="4518025" algn="ctr"/>
                </a:tabLst>
                <a:defRPr kumimoji="1" sz="24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algn="l" eaLnBrk="0" hangingPunct="0">
                <a:buSzPct val="140000"/>
                <a:buChar char="§"/>
                <a:tabLst>
                  <a:tab pos="2005013" algn="ctr"/>
                  <a:tab pos="4518025" algn="ctr"/>
                </a:tabLs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algn="l" eaLnBrk="0" hangingPunct="0">
                <a:buSzPct val="60000"/>
                <a:buChar char="u"/>
                <a:tabLst>
                  <a:tab pos="2005013" algn="ctr"/>
                  <a:tab pos="4518025" algn="ctr"/>
                </a:tabLs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algn="l" eaLnBrk="0" hangingPunct="0">
                <a:buChar char="–"/>
                <a:tabLst>
                  <a:tab pos="2005013" algn="ctr"/>
                  <a:tab pos="4518025" algn="ctr"/>
                </a:tabLst>
                <a:defRPr kumimoji="1"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algn="l" eaLnBrk="0" hangingPunct="0">
                <a:buChar char="»"/>
                <a:tabLst>
                  <a:tab pos="2005013" algn="ctr"/>
                  <a:tab pos="4518025" algn="ctr"/>
                </a:tabLst>
                <a:defRPr kumimoji="1"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005013" algn="ctr"/>
                  <a:tab pos="4518025" algn="ctr"/>
                </a:tabLst>
                <a:defRPr kumimoji="1"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005013" algn="ctr"/>
                  <a:tab pos="4518025" algn="ctr"/>
                </a:tabLst>
                <a:defRPr kumimoji="1"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005013" algn="ctr"/>
                  <a:tab pos="4518025" algn="ctr"/>
                </a:tabLst>
                <a:defRPr kumimoji="1"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005013" algn="ctr"/>
                  <a:tab pos="4518025" algn="ctr"/>
                </a:tabLst>
                <a:defRPr kumimoji="1" sz="16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marL="457200" marR="0" lvl="0" indent="-45720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>
                  <a:tab pos="2005013" algn="ctr"/>
                  <a:tab pos="4518025" algn="ctr"/>
                </a:tabLst>
                <a:defRPr/>
              </a:pPr>
              <a:r>
                <a:rPr kumimoji="1" lang="en-US" altLang="ko-KR" sz="1600" b="0" i="1" u="none" strike="noStrike" kern="0" cap="none" spc="0" normalizeH="0" baseline="0" noProof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PCB</a:t>
              </a:r>
            </a:p>
          </p:txBody>
        </p:sp>
        <p:cxnSp>
          <p:nvCxnSpPr>
            <p:cNvPr id="26" name="AutoShape 13"/>
            <p:cNvCxnSpPr>
              <a:cxnSpLocks noChangeShapeType="1"/>
              <a:stCxn id="23" idx="3"/>
              <a:endCxn id="25" idx="1"/>
            </p:cNvCxnSpPr>
            <p:nvPr/>
          </p:nvCxnSpPr>
          <p:spPr bwMode="auto">
            <a:xfrm flipV="1">
              <a:off x="8077111" y="2208213"/>
              <a:ext cx="169863" cy="1588"/>
            </a:xfrm>
            <a:prstGeom prst="straightConnector1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6130836" y="2203451"/>
              <a:ext cx="430213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en-US" sz="2400" b="0" i="1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anose="020B0609020204030204" pitchFamily="49" charset="0"/>
                <a:ea typeface="굴림" charset="-127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66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41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교착상태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(Deadlock)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52966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교착상태</a:t>
            </a:r>
            <a:r>
              <a:rPr lang="en-US" altLang="ko-KR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(deadlock)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둘 이상의 프로세스가 어떤 사건을 무한정 기다리고 있고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이 사건은 기다리는 프로세스 중 하나만이 발생시킬 수 있는 상황을 일컫는다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교착상태 사례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: S</a:t>
            </a: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와</a:t>
            </a:r>
            <a:r>
              <a:rPr lang="en-US" altLang="ko-KR" sz="2000" b="0" dirty="0">
                <a:latin typeface="맑은 고딕" pitchFamily="50" charset="-127"/>
                <a:ea typeface="맑은 고딕" pitchFamily="50" charset="-127"/>
              </a:rPr>
              <a:t> Q </a:t>
            </a: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두 개의 </a:t>
            </a:r>
            <a:r>
              <a:rPr lang="ko-KR" altLang="en-US" sz="2000" b="0" dirty="0" err="1">
                <a:latin typeface="맑은 고딕" pitchFamily="50" charset="-127"/>
                <a:ea typeface="맑은 고딕" pitchFamily="50" charset="-127"/>
              </a:rPr>
              <a:t>세마포를</a:t>
            </a: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로 초기화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268288" algn="l"/>
              </a:tabLst>
            </a:pPr>
            <a:endParaRPr lang="en-US" altLang="ko-KR" sz="20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268288" algn="l"/>
              </a:tabLst>
            </a:pPr>
            <a:endParaRPr lang="en-US" altLang="ko-KR" sz="20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268288" algn="l"/>
              </a:tabLst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268288" algn="l"/>
              </a:tabLst>
            </a:pPr>
            <a:endParaRPr lang="en-US" altLang="ko-KR" sz="2000" b="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268288" algn="l"/>
              </a:tabLst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P0</a:t>
            </a:r>
            <a:r>
              <a:rPr lang="ko-KR" altLang="en-US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는 </a:t>
            </a:r>
            <a:r>
              <a:rPr lang="en-US" altLang="ko-KR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wait(S)</a:t>
            </a:r>
            <a:r>
              <a:rPr lang="ko-KR" altLang="en-US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를 실행</a:t>
            </a:r>
            <a:r>
              <a:rPr lang="ko-KR" altLang="en-US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하고</a:t>
            </a: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, </a:t>
            </a:r>
            <a:r>
              <a:rPr lang="en-US" altLang="ko-KR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P1</a:t>
            </a:r>
            <a:r>
              <a:rPr lang="ko-KR" altLang="en-US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은 </a:t>
            </a:r>
            <a:r>
              <a:rPr lang="en-US" altLang="ko-KR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wait(Q)</a:t>
            </a:r>
            <a:r>
              <a:rPr lang="ko-KR" altLang="en-US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를 실행</a:t>
            </a:r>
            <a:r>
              <a:rPr lang="ko-KR" altLang="en-US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한다</a:t>
            </a: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P0</a:t>
            </a:r>
            <a:r>
              <a:rPr lang="ko-KR" altLang="en-US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는</a:t>
            </a: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wait(Q) </a:t>
            </a:r>
            <a:r>
              <a:rPr lang="ko-KR" altLang="en-US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실행을 위해 </a:t>
            </a:r>
            <a:r>
              <a:rPr lang="en-US" altLang="ko-KR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P1</a:t>
            </a:r>
            <a:r>
              <a:rPr lang="ko-KR" altLang="en-US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의 </a:t>
            </a:r>
            <a:r>
              <a:rPr lang="en-US" altLang="ko-KR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signal(Q)</a:t>
            </a:r>
            <a:r>
              <a:rPr lang="ko-KR" altLang="en-US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를 기다린다</a:t>
            </a: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P1</a:t>
            </a:r>
            <a:r>
              <a:rPr lang="ko-KR" altLang="en-US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은</a:t>
            </a:r>
            <a:r>
              <a:rPr lang="ko-KR" altLang="en-US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</a:t>
            </a: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wait(S) </a:t>
            </a:r>
            <a:r>
              <a:rPr lang="ko-KR" altLang="en-US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실행을 위해 </a:t>
            </a:r>
            <a:r>
              <a:rPr lang="en-US" altLang="ko-KR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P0</a:t>
            </a:r>
            <a:r>
              <a:rPr lang="ko-KR" altLang="en-US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의 </a:t>
            </a:r>
            <a:r>
              <a:rPr lang="en-US" altLang="ko-KR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signal(S)</a:t>
            </a:r>
            <a:r>
              <a:rPr lang="ko-KR" altLang="en-US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를 기다린다</a:t>
            </a: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.</a:t>
            </a:r>
            <a:r>
              <a:rPr lang="ko-KR" altLang="en-US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 </a:t>
            </a:r>
            <a:endParaRPr lang="en-US" altLang="ko-KR" b="0" dirty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  <a:p>
            <a:pPr lvl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268288" algn="l"/>
              </a:tabLst>
            </a:pP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제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7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장에서 교착상태를 다루는 다양한 기법을 학습한다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671638" y="2678008"/>
            <a:ext cx="1851025" cy="19543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algn="l" eaLnBrk="0" hangingPunct="0">
              <a:buChar char="Ø"/>
              <a:tabLst>
                <a:tab pos="2005013" algn="ctr"/>
                <a:tab pos="4518025" algn="ctr"/>
              </a:tabLs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457200" marR="0" lvl="0" indent="-45720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sz="20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P0</a:t>
            </a:r>
            <a:endParaRPr kumimoji="1" lang="en-US" altLang="ko-KR" sz="2000" b="0" u="none" strike="noStrike" kern="0" cap="none" spc="0" normalizeH="0" baseline="-25000" noProof="0" dirty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marR="0" lvl="0" indent="-45720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endParaRPr kumimoji="1" lang="en-US" altLang="ko-KR" sz="5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marR="0" lvl="0" indent="-45720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wait(S);</a:t>
            </a:r>
          </a:p>
          <a:p>
            <a:pPr marL="457200" marR="0" lvl="0" indent="-45720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wait(Q);</a:t>
            </a:r>
          </a:p>
          <a:p>
            <a:pPr marL="457200" marR="0" lvl="0" indent="-45720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457200" marR="0" lvl="0" indent="-45720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457200" marR="0" lvl="0" indent="-45720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signal(S);</a:t>
            </a:r>
          </a:p>
          <a:p>
            <a:pPr marL="457200" marR="0" lvl="0" indent="-45720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signal(Q);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538663" y="2679595"/>
            <a:ext cx="1851025" cy="19543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algn="l" eaLnBrk="0" hangingPunct="0">
              <a:buChar char="Ø"/>
              <a:tabLst>
                <a:tab pos="2005013" algn="ctr"/>
                <a:tab pos="4518025" algn="ctr"/>
              </a:tabLs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457200" marR="0" lvl="0" indent="-45720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sz="20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endParaRPr kumimoji="1" lang="en-US" altLang="ko-KR" sz="2000" b="0" u="none" strike="noStrike" kern="0" cap="none" spc="0" normalizeH="0" baseline="-25000" noProof="0" dirty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marR="0" lvl="0" indent="-45720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endParaRPr kumimoji="1" lang="en-US" altLang="ko-KR" sz="5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marR="0" lvl="0" indent="-45720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wait(Q);</a:t>
            </a:r>
          </a:p>
          <a:p>
            <a:pPr marL="457200" marR="0" lvl="0" indent="-45720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wait(S);</a:t>
            </a:r>
          </a:p>
          <a:p>
            <a:pPr marL="457200" marR="0" lvl="0" indent="-45720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457200" marR="0" lvl="0" indent="-45720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457200" marR="0" lvl="0" indent="-45720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signal(Q);</a:t>
            </a:r>
          </a:p>
          <a:p>
            <a:pPr marL="457200" marR="0" lvl="0" indent="-45720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signal(S);</a:t>
            </a:r>
          </a:p>
        </p:txBody>
      </p:sp>
    </p:spTree>
    <p:extLst>
      <p:ext uri="{BB962C8B-B14F-4D97-AF65-F5344CB8AC3E}">
        <p14:creationId xmlns:p14="http://schemas.microsoft.com/office/powerpoint/2010/main" val="46114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배고파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0" b="12848"/>
          <a:stretch/>
        </p:blipFill>
        <p:spPr bwMode="auto">
          <a:xfrm>
            <a:off x="4211960" y="4110739"/>
            <a:ext cx="4762500" cy="227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42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기아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(Starvation)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27175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  <a:sym typeface="MT Extra" pitchFamily="18" charset="2"/>
              </a:rPr>
              <a:t>기아</a:t>
            </a:r>
            <a:r>
              <a:rPr lang="en-US" altLang="ko-KR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  <a:sym typeface="MT Extra" pitchFamily="18" charset="2"/>
              </a:rPr>
              <a:t>(starvation)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1800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무한 </a:t>
            </a:r>
            <a:r>
              <a:rPr lang="ko-KR" altLang="en-US" sz="1800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봉쇄</a:t>
            </a:r>
            <a:r>
              <a:rPr lang="en-US" altLang="ko-KR" sz="18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(indefinite blocking)</a:t>
            </a:r>
            <a:r>
              <a:rPr lang="ko-KR" alt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이라고도 불린다</a:t>
            </a:r>
            <a:r>
              <a:rPr lang="en-US" altLang="ko-KR" sz="1800" b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프로세스가 </a:t>
            </a:r>
            <a:r>
              <a:rPr lang="ko-KR" altLang="en-US" sz="1800" b="0" dirty="0" err="1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세마포에서</a:t>
            </a:r>
            <a:r>
              <a:rPr lang="ko-KR" altLang="en-US" sz="18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무기한 대기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하는 것을 의미하며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특정 프로세스가 </a:t>
            </a:r>
            <a:r>
              <a:rPr lang="ko-KR" altLang="en-US" sz="1800" b="0" dirty="0" err="1" smtClean="0"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0" dirty="0">
                <a:latin typeface="맑은 고딕" pitchFamily="50" charset="-127"/>
                <a:ea typeface="맑은 고딕" pitchFamily="50" charset="-127"/>
              </a:rPr>
              <a:t>큐로부터 결코 제거되지 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못하는 경우이다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sz="1800" b="0" dirty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대기 큐를 가진 </a:t>
            </a:r>
            <a:r>
              <a:rPr lang="ko-KR" altLang="en-US" sz="2000" b="0" dirty="0" err="1" smtClean="0"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 구현 방법은 기아를 유발할 수도 있다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특히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큐가 </a:t>
            </a:r>
            <a:r>
              <a:rPr lang="en-US" altLang="ko-KR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LIFO(last-in</a:t>
            </a:r>
            <a:r>
              <a:rPr lang="en-US" altLang="ko-KR" sz="2000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, first-out) </a:t>
            </a: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순서일 경우에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그럴 수 있다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5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4"/>
          <p:cNvSpPr>
            <a:spLocks noChangeArrowheads="1"/>
          </p:cNvSpPr>
          <p:nvPr/>
        </p:nvSpPr>
        <p:spPr bwMode="auto">
          <a:xfrm>
            <a:off x="250825" y="4077072"/>
            <a:ext cx="8569325" cy="576064"/>
          </a:xfrm>
          <a:prstGeom prst="roundRect">
            <a:avLst>
              <a:gd name="adj" fmla="val 16667"/>
            </a:avLst>
          </a:prstGeom>
          <a:solidFill>
            <a:srgbClr val="FFCCCC">
              <a:alpha val="80000"/>
            </a:srgbClr>
          </a:solidFill>
          <a:ln w="12700">
            <a:solidFill>
              <a:srgbClr val="FF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noAutofit/>
          </a:bodyPr>
          <a:lstStyle/>
          <a:p>
            <a:endParaRPr lang="ko-KR" altLang="en-US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43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강의 목차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3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49406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noAutofit/>
          </a:bodyPr>
          <a:lstStyle/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ko-KR" altLang="en-US" sz="2400" b="0" dirty="0">
                <a:latin typeface="맑은 고딕" pitchFamily="50" charset="-127"/>
                <a:ea typeface="맑은 고딕" pitchFamily="50" charset="-127"/>
              </a:rPr>
              <a:t>경</a:t>
            </a:r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임계 영역 문제</a:t>
            </a:r>
            <a:endParaRPr lang="en-US" altLang="ko-KR" sz="24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err="1" smtClean="0">
                <a:latin typeface="맑은 고딕" pitchFamily="50" charset="-127"/>
                <a:ea typeface="맑은 고딕" pitchFamily="50" charset="-127"/>
              </a:rPr>
              <a:t>피터슨의</a:t>
            </a: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 해결책</a:t>
            </a:r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동기화 하드웨어</a:t>
            </a:r>
            <a:endParaRPr lang="en-US" altLang="ko-KR" sz="24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err="1" smtClean="0"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en-US" altLang="ko-KR" sz="2400" b="0" dirty="0" smtClean="0">
                <a:latin typeface="맑은 고딕" pitchFamily="50" charset="-127"/>
                <a:ea typeface="맑은 고딕" pitchFamily="50" charset="-127"/>
              </a:rPr>
              <a:t>(Semaphores)</a:t>
            </a: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고전적 동기화 문제들</a:t>
            </a:r>
            <a:endParaRPr lang="en-US" altLang="ko-KR" sz="24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모니터</a:t>
            </a:r>
            <a:r>
              <a:rPr lang="en-US" altLang="ko-KR" sz="2400" b="0" dirty="0" smtClean="0">
                <a:latin typeface="맑은 고딕" pitchFamily="50" charset="-127"/>
                <a:ea typeface="맑은 고딕" pitchFamily="50" charset="-127"/>
              </a:rPr>
              <a:t>(Monitors)</a:t>
            </a: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요약</a:t>
            </a:r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71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44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고전적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동기화 문제들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1293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유한 버퍼 문제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(Bounded-Buffer Problem)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Readers-Writers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문제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(Readers-Writers Problem)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식사하는 철학자 문제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(Dining Philosophers Problem)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66" name="Picture 2" descr="synchronization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4286250" cy="27813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9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45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유한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버퍼 문제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(1/3)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52269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둘 이상의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생산자</a:t>
            </a:r>
            <a:r>
              <a:rPr lang="en-US" altLang="ko-KR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(producers)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b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한 개의 아이템을 생산하고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 이를 버퍼에 저장하고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 일을 계속한다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둘 이상의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소비자</a:t>
            </a:r>
            <a:r>
              <a:rPr lang="en-US" altLang="ko-KR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(consumers)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:</a:t>
            </a:r>
            <a:b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버퍼에서 한 개의 아이템을 소비하고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일을 계속한다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버퍼는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개의 아이템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을 저장할 수 있을 때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이 유한 버퍼를 동기화하여 사용하는 문제를 일컫는다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err="1" smtClean="0">
                <a:latin typeface="맑은 고딕" pitchFamily="50" charset="-127"/>
                <a:ea typeface="맑은 고딕" pitchFamily="50" charset="-127"/>
              </a:rPr>
              <a:t>세마포를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 사용한 해결책</a:t>
            </a:r>
            <a:endParaRPr lang="en-US" altLang="ko-KR" sz="20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mutex</a:t>
            </a:r>
            <a:r>
              <a:rPr lang="en-US" altLang="ko-KR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	1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초기화된다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이진 </a:t>
            </a: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full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	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	0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초기화된다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카운팅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empty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	N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초기화된다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카운팅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mutex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는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버퍼에 접근하기 위한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상호 배제 기능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을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제공하고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br>
              <a:rPr lang="en-US" altLang="ko-KR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en-US" altLang="ko-KR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full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은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버퍼에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있는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아이템의 개수를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나타내며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</a:t>
            </a:r>
            <a:br>
              <a:rPr lang="en-US" altLang="ko-KR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</a:br>
            <a:r>
              <a:rPr lang="en-US" altLang="ko-KR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empty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는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버퍼에 넣을 수 있는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아이템의 개수를 각각 나타낸다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4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46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유한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버퍼 문제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(2/3)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4112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생산자 프로세스 구조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15974" y="1844824"/>
            <a:ext cx="7666038" cy="3539430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algn="l" eaLnBrk="0" hangingPunct="0">
              <a:buChar char="Ø"/>
              <a:tabLst>
                <a:tab pos="2005013" algn="ctr"/>
                <a:tab pos="4518025" algn="ctr"/>
              </a:tabLs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do </a:t>
            </a:r>
            <a:endParaRPr lang="en-US" altLang="ko-KR" sz="1600" b="0" kern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endParaRPr lang="en-US" altLang="ko-KR" sz="1600" b="0" kern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 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한 개의 아이템을 생산한다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endParaRPr lang="en-US" altLang="ko-KR" sz="1600" b="0" kern="0" dirty="0">
              <a:solidFill>
                <a:srgbClr val="0000CC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endParaRPr kumimoji="1" lang="en-US" altLang="ko-KR" sz="1600" b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wait(empty);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// 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버퍼가 가득 찼는지 아닌지 점검한다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wait(</a:t>
            </a:r>
            <a:r>
              <a:rPr kumimoji="1" lang="en-US" altLang="ko-KR" sz="1600" b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mutex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600" b="0" kern="0" noProof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 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임계 구역에 들어간다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endParaRPr lang="en-US" altLang="ko-KR" sz="1600" b="0" kern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 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아이템을 버퍼에 추가한다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  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 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임계 영역</a:t>
            </a:r>
            <a:endParaRPr lang="en-US" altLang="ko-KR" sz="1600" b="0" kern="0" dirty="0">
              <a:solidFill>
                <a:srgbClr val="FF0000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endParaRPr kumimoji="1" lang="en-US" altLang="ko-KR" sz="1600" b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signal(</a:t>
            </a:r>
            <a:r>
              <a:rPr kumimoji="1" lang="en-US" altLang="ko-KR" sz="1600" b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mutex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// 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임계구역을 떠난다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signal(full);	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// 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한 개의 아이템이 생산된다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endParaRPr kumimoji="1" lang="en-US" altLang="ko-KR" sz="1600" b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 while (TRUE);</a:t>
            </a:r>
          </a:p>
        </p:txBody>
      </p:sp>
    </p:spTree>
    <p:extLst>
      <p:ext uri="{BB962C8B-B14F-4D97-AF65-F5344CB8AC3E}">
        <p14:creationId xmlns:p14="http://schemas.microsoft.com/office/powerpoint/2010/main" val="1717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47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유한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버퍼 문제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(3/3)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4112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비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자 프로세스 구조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74725" y="1647959"/>
            <a:ext cx="7666038" cy="3293209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algn="l" eaLnBrk="0" hangingPunct="0">
              <a:buChar char="Ø"/>
              <a:tabLst>
                <a:tab pos="2005013" algn="ctr"/>
                <a:tab pos="4518025" algn="ctr"/>
              </a:tabLs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r>
              <a:rPr lang="en-US" altLang="ko-KR" sz="1600" b="0" i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do </a:t>
            </a: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r>
              <a:rPr lang="en-US" altLang="ko-KR" sz="1600" b="0" i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  <a:endParaRPr lang="en-US" altLang="ko-KR" sz="1600" b="0" dirty="0" smtClean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r>
              <a:rPr lang="en-US" altLang="ko-KR" sz="1600" b="0" i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600" b="0" i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wait(full);	</a:t>
            </a:r>
            <a:r>
              <a:rPr lang="en-US" altLang="ko-KR" sz="1600" b="0" i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600" b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 </a:t>
            </a:r>
            <a:r>
              <a:rPr lang="ko-KR" altLang="en-US" sz="1600" b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버퍼가 비었는지 아닌지 </a:t>
            </a:r>
            <a:r>
              <a:rPr lang="ko-KR" altLang="en-US" sz="1600" b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점검한다</a:t>
            </a:r>
            <a:r>
              <a:rPr lang="en-US" altLang="ko-KR" sz="1600" b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r>
              <a:rPr lang="en-US" altLang="ko-KR" sz="1600" b="0" i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600" b="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wait(</a:t>
            </a:r>
            <a:r>
              <a:rPr lang="en-US" altLang="ko-KR" sz="1600" b="0" dirty="0" err="1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mutex</a:t>
            </a:r>
            <a:r>
              <a:rPr lang="en-US" altLang="ko-KR" sz="1600" b="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	</a:t>
            </a:r>
            <a:r>
              <a:rPr lang="en-US" altLang="ko-KR" sz="1600" b="0" i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600" b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 </a:t>
            </a:r>
            <a:r>
              <a:rPr lang="ko-KR" altLang="en-US" sz="1600" b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임계 구역에 </a:t>
            </a:r>
            <a:r>
              <a:rPr lang="ko-KR" altLang="en-US" sz="1600" b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들어간다</a:t>
            </a:r>
            <a:r>
              <a:rPr lang="en-US" altLang="ko-KR" sz="1600" b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endParaRPr lang="en-US" altLang="ko-KR" sz="1600" b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r>
              <a:rPr lang="en-US" altLang="ko-KR" sz="1600" b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600" b="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버퍼로 부터 한 아이템을 제거한다</a:t>
            </a:r>
            <a:r>
              <a:rPr lang="en-US" altLang="ko-KR" sz="1600" b="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600" b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lang="en-US" altLang="ko-KR" sz="1600" b="0" dirty="0" smtClean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임계 </a:t>
            </a:r>
            <a:r>
              <a:rPr lang="ko-KR" altLang="en-US" sz="1600" b="0" dirty="0" smtClean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영역</a:t>
            </a:r>
            <a:endParaRPr lang="en-US" altLang="ko-KR" sz="1600" b="0" dirty="0" smtClean="0">
              <a:solidFill>
                <a:srgbClr val="FF0000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endParaRPr lang="en-US" altLang="ko-KR" sz="1600" b="0" i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r>
              <a:rPr lang="en-US" altLang="ko-KR" sz="1600" b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600" b="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signal(</a:t>
            </a:r>
            <a:r>
              <a:rPr lang="en-US" altLang="ko-KR" sz="1600" b="0" dirty="0" err="1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mutex</a:t>
            </a:r>
            <a:r>
              <a:rPr lang="en-US" altLang="ko-KR" sz="1600" b="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</a:t>
            </a:r>
            <a:r>
              <a:rPr lang="en-US" altLang="ko-KR" sz="1600" b="0" i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600" b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 </a:t>
            </a:r>
            <a:r>
              <a:rPr lang="ko-KR" altLang="en-US" sz="1600" b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임계 구역을 </a:t>
            </a:r>
            <a:r>
              <a:rPr lang="ko-KR" altLang="en-US" sz="1600" b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떠난다</a:t>
            </a:r>
            <a:r>
              <a:rPr lang="en-US" altLang="ko-KR" sz="1600" b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r>
              <a:rPr lang="en-US" altLang="ko-KR" sz="1600" b="0" i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600" b="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signal(empty);</a:t>
            </a:r>
            <a:r>
              <a:rPr lang="en-US" altLang="ko-KR" sz="1600" b="0" i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600" b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 </a:t>
            </a:r>
            <a:r>
              <a:rPr lang="ko-KR" altLang="en-US" sz="1600" b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한 개의 아이템이 </a:t>
            </a:r>
            <a:r>
              <a:rPr lang="ko-KR" altLang="en-US" sz="1600" b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소비됨을 알린다</a:t>
            </a:r>
            <a:r>
              <a:rPr lang="en-US" altLang="ko-KR" sz="1600" b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ko-KR" altLang="en-US" sz="1600" b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endParaRPr lang="en-US" altLang="ko-KR" sz="1600" b="0" dirty="0" smtClean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endParaRPr lang="en-US" altLang="ko-KR" sz="1600" b="0" i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r>
              <a:rPr lang="en-US" altLang="ko-KR" sz="1600" b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600" b="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한 개의 아이템을 소비한다</a:t>
            </a:r>
            <a:r>
              <a:rPr lang="en-US" altLang="ko-KR" sz="1600" b="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endParaRPr lang="en-US" altLang="ko-KR" sz="1600" b="0" dirty="0" smtClean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r>
              <a:rPr lang="en-US" altLang="ko-KR" sz="1600" b="0" i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 </a:t>
            </a:r>
            <a:r>
              <a:rPr lang="en-US" altLang="ko-KR" sz="1600" b="0" i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while (TRUE);</a:t>
            </a:r>
          </a:p>
        </p:txBody>
      </p:sp>
    </p:spTree>
    <p:extLst>
      <p:ext uri="{BB962C8B-B14F-4D97-AF65-F5344CB8AC3E}">
        <p14:creationId xmlns:p14="http://schemas.microsoft.com/office/powerpoint/2010/main" val="338733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48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Readers-Writers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(1/5)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4855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데이터베이스는 동시에 수행되는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많은 프로세스들에 의해 공유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된다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Readers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데이터베이스를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읽기만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어떤 변경도 수행하지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않는다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Writers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데이터베이스를 갱신할 수 있다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데이터베이스를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읽고 쓸 수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sz="20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다수의 </a:t>
            </a:r>
            <a:r>
              <a:rPr lang="en-US" altLang="ko-KR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readers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가 동시에 데이터베이스를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읽는 것이 허용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Writer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가 쓰기 작업을 하는 동안에는 데이터베이스에 대한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배타적 접근 권한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을 갖는다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writer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가 쓰기 작업을 하는 동안 다른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readers/writers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는 대기해야 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교재에서는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“writer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가 공유 객체의 사용 허가를 얻지 못한 상태에서 어느 </a:t>
            </a:r>
            <a:r>
              <a:rPr lang="en-US" altLang="ko-KR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reader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도 기다리지 못한다</a:t>
            </a:r>
            <a:r>
              <a:rPr lang="en-US" altLang="ko-KR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는 원칙을 사용한다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일반적으로</a:t>
            </a:r>
            <a:r>
              <a:rPr lang="en-US" altLang="ko-KR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데이터베이스 시스템에서는 이와 같은 </a:t>
            </a:r>
            <a:r>
              <a:rPr lang="ko-KR" altLang="en-US" sz="20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락킹</a:t>
            </a:r>
            <a:r>
              <a:rPr lang="en-US" altLang="ko-KR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(locking) </a:t>
            </a:r>
            <a:r>
              <a:rPr lang="ko-KR" altLang="en-US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메커니즘을 지원한다</a:t>
            </a:r>
            <a:r>
              <a:rPr lang="en-US" altLang="ko-KR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2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49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Readers-Writers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(2/5)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4381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공유 데이터</a:t>
            </a:r>
            <a:endParaRPr lang="en-US" altLang="ko-KR" sz="20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데이터베이스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mutex</a:t>
            </a:r>
            <a:r>
              <a:rPr lang="en-US" altLang="ko-KR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초기화된다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wrt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		1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초기화된다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정수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readcount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	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초기화된다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공유 </a:t>
            </a:r>
            <a:r>
              <a:rPr lang="ko-KR" altLang="en-US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데이터의 활용</a:t>
            </a:r>
            <a:r>
              <a:rPr lang="en-US" altLang="ko-KR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의미</a:t>
            </a:r>
            <a:endParaRPr lang="en-US" altLang="ko-KR" sz="2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mutex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b="0" dirty="0" err="1" smtClean="0">
                <a:latin typeface="맑은 고딕" pitchFamily="50" charset="-127"/>
                <a:ea typeface="맑은 고딕" pitchFamily="50" charset="-127"/>
              </a:rPr>
              <a:t>readcount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를 갱신할 때 상호 배제를 보장하기 위해 사용된다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0" dirty="0" smtClean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err="1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wrt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:	(1) writer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들을 위한 상호 배제에 사용된다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		(2)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임계 영역에 진입하는 첫 번째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reader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가 사용한다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		(3)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임계 영역을 </a:t>
            </a: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빠져나오는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마지막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reader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도 사용한다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정수 </a:t>
            </a:r>
            <a:r>
              <a:rPr lang="en-US" altLang="ko-KR" b="0" dirty="0" err="1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readcount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몇 개의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reader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가 객체를 읽고 있는지를 나타낸다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5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생산자와 소비자의 데이터 공유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73100" y="1268760"/>
            <a:ext cx="7818438" cy="4643437"/>
          </a:xfrm>
          <a:prstGeom prst="rect">
            <a:avLst/>
          </a:prstGeom>
          <a:solidFill>
            <a:srgbClr val="CCCCFF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#define BUFFER_SIZE 10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typedef struct 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	int 	content;		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} item;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item buffer[BUFFER_SIZE];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int in 	= 0;		// initial state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int out 	= 0;		// empty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ko-KR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-US" altLang="ko-KR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counter 	= 0;</a:t>
            </a: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87412" y="3684935"/>
            <a:ext cx="6708923" cy="1789112"/>
          </a:xfrm>
          <a:prstGeom prst="rect">
            <a:avLst/>
          </a:prstGeom>
          <a:noFill/>
          <a:ln w="9525" algn="ctr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94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50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4112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Writers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프로세스 구조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Readers-Writers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(3/5)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11560" y="1708150"/>
            <a:ext cx="7666038" cy="2308324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algn="l" eaLnBrk="0" hangingPunct="0">
              <a:buChar char="Ø"/>
              <a:tabLst>
                <a:tab pos="2005013" algn="ctr"/>
                <a:tab pos="4518025" algn="ctr"/>
              </a:tabLs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r>
              <a:rPr lang="en-US" altLang="ko-KR" sz="1600" b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do</a:t>
            </a:r>
            <a:endParaRPr lang="en-US" altLang="ko-KR" sz="1600" b="0" kern="0" dirty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wait(</a:t>
            </a:r>
            <a:r>
              <a:rPr kumimoji="1" lang="en-US" altLang="ko-KR" sz="1600" b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wrt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// 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임계 </a:t>
            </a:r>
            <a:r>
              <a:rPr lang="ko-KR" altLang="en-US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영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역에 들어간다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endParaRPr lang="en-US" altLang="ko-KR" sz="1600" b="0" kern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  writing is performed.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1" lang="en-US" altLang="ko-KR" sz="1600" b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 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임계 영역</a:t>
            </a:r>
            <a:endParaRPr lang="en-US" altLang="ko-KR" sz="1600" b="0" kern="0" dirty="0">
              <a:solidFill>
                <a:srgbClr val="FF0000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endParaRPr kumimoji="1" lang="en-US" altLang="ko-KR" sz="1600" b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r>
              <a:rPr lang="en-US" altLang="ko-KR" sz="1600" b="0" kern="0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signal(</a:t>
            </a:r>
            <a:r>
              <a:rPr kumimoji="1" lang="en-US" altLang="ko-KR" sz="1600" b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wrt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		// 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임계 영역을 떠난다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} while(TRUE);</a:t>
            </a:r>
          </a:p>
        </p:txBody>
      </p:sp>
    </p:spTree>
    <p:extLst>
      <p:ext uri="{BB962C8B-B14F-4D97-AF65-F5344CB8AC3E}">
        <p14:creationId xmlns:p14="http://schemas.microsoft.com/office/powerpoint/2010/main" val="26663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51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4112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Readers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프로세스 구조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Readers-Writers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(4/5)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83569" y="1708150"/>
            <a:ext cx="8219132" cy="378565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57200" indent="-457200" algn="l" eaLnBrk="0" hangingPunct="0">
              <a:buChar char="Ø"/>
              <a:tabLst>
                <a:tab pos="2005013" algn="ctr"/>
                <a:tab pos="4518025" algn="ctr"/>
              </a:tabLs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do </a:t>
            </a: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wait(</a:t>
            </a:r>
            <a:r>
              <a:rPr kumimoji="1" lang="en-US" altLang="ko-KR" sz="1600" b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mutex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readcount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++;             </a:t>
            </a: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r>
              <a:rPr lang="en-US" altLang="ko-KR" sz="1600" b="0" kern="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if(</a:t>
            </a:r>
            <a:r>
              <a:rPr kumimoji="1" lang="en-US" altLang="ko-KR" sz="1600" b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readcount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== 1) wait(</a:t>
            </a:r>
            <a:r>
              <a:rPr kumimoji="1" lang="en-US" altLang="ko-KR" sz="1600" b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wrt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	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// 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첫 번째 독자일 경우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write 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방지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!</a:t>
            </a:r>
            <a:endParaRPr lang="en-US" altLang="ko-KR" sz="1600" b="0" kern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2005013" algn="ctr"/>
                <a:tab pos="2692400" algn="l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signal(</a:t>
            </a:r>
            <a:r>
              <a:rPr kumimoji="1" lang="en-US" altLang="ko-KR" sz="1600" b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mutex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//  reading is performed	</a:t>
            </a:r>
            <a:r>
              <a:rPr kumimoji="1" lang="en-US" altLang="ko-KR" sz="1600" b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  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둘 이상 독자가 동시에 읽을 수 있다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endParaRPr lang="en-US" altLang="ko-KR" sz="1600" b="0" kern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600" b="0" kern="0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wait(</a:t>
            </a:r>
            <a:r>
              <a:rPr lang="en-US" altLang="ko-KR" sz="1600" b="0" kern="0" dirty="0" err="1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mutex</a:t>
            </a:r>
            <a:r>
              <a:rPr lang="en-US" altLang="ko-KR" sz="1600" b="0" kern="0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600" b="0" kern="0" dirty="0" err="1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readcount</a:t>
            </a:r>
            <a:r>
              <a:rPr lang="en-US" altLang="ko-KR" sz="1600" b="0" kern="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--;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lang="en-US" altLang="ko-KR" sz="1600" b="0" kern="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if(</a:t>
            </a:r>
            <a:r>
              <a:rPr lang="en-US" altLang="ko-KR" sz="1600" b="0" kern="0" dirty="0" err="1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readcount</a:t>
            </a:r>
            <a:r>
              <a:rPr lang="en-US" altLang="ko-KR" sz="1600" b="0" kern="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== 0) signal(</a:t>
            </a:r>
            <a:r>
              <a:rPr lang="en-US" altLang="ko-KR" sz="1600" b="0" kern="0" dirty="0" err="1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wrt</a:t>
            </a:r>
            <a:r>
              <a:rPr lang="en-US" altLang="ko-KR" sz="1600" b="0" kern="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 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 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마지막 독자일 경우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write 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허가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!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600" b="0" kern="0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signal(</a:t>
            </a:r>
            <a:r>
              <a:rPr lang="en-US" altLang="ko-KR" sz="1600" b="0" kern="0" dirty="0" err="1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mutex</a:t>
            </a:r>
            <a:r>
              <a:rPr lang="en-US" altLang="ko-KR" sz="1600" b="0" kern="0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                                    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} while(TRUE);</a:t>
            </a:r>
          </a:p>
        </p:txBody>
      </p:sp>
    </p:spTree>
    <p:extLst>
      <p:ext uri="{BB962C8B-B14F-4D97-AF65-F5344CB8AC3E}">
        <p14:creationId xmlns:p14="http://schemas.microsoft.com/office/powerpoint/2010/main" val="274904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52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37024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기아</a:t>
            </a:r>
            <a:r>
              <a:rPr lang="en-US" altLang="ko-KR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(starvation)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가 발생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할 수 있다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앞서의 해결책에서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writers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에 기아가 발생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할 수 있다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 (readers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에 의해 무한 대기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자세히 말해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writers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가 공유 객체에 대한 갱신 허가를 획득하지 못했다면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객체를 읽고자 하는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readers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가 계속 발생할 수 있기 때문이다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endParaRPr lang="en-US" altLang="ko-KR" sz="20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Readers-Writers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문제의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다른 변형</a:t>
            </a:r>
            <a:endParaRPr lang="en-US" altLang="ko-KR" sz="2000" b="0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일단 </a:t>
            </a:r>
            <a:r>
              <a:rPr lang="en-US" altLang="ko-KR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writer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가 준비되면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writer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가능한 빨리 수행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되도록 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만일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writer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가 객체 접근을 기다리고 있다면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더 이상의 새로운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reader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는 읽기를 시작하지 않는다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이 경우 </a:t>
            </a:r>
            <a:r>
              <a:rPr lang="en-US" altLang="ko-KR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readers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에 기아가 발생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할 수 있다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Readers-Writers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(5/5)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3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014" y="836712"/>
            <a:ext cx="2854482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53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식사하는 철학자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(Dining Philosophers)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(1/4)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53336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철학자들이 어떻게 생활하냐 하면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삶을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생각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하고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식사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하는 데만 소비하는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다섯 명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철학자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그들이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다섯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의자에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둘러 쌓인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테이블을 공유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테이블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가운데는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밥을 담은 그릇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놓여있다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철학자와 철학자 사이에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젓가락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이 놓여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철학자는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생각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하는 동안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이웃과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상호작용을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하지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않는다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때때로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철학자는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배가 고파지면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자신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옆에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놓인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두 개의 젓가락을 집으려 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철학자는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한 번에 한 개의 젓가락만을</a:t>
            </a:r>
            <a:r>
              <a:rPr lang="en-US" altLang="ko-KR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집을 수 있다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철학자는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자신 이웃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의 손에 이미 들려 있는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젓가락을 집을 수는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없다</a:t>
            </a:r>
            <a:r>
              <a:rPr lang="en-US" altLang="ko-KR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철학자가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두 개의 젓가락을 잡으면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젓가락을 내려 놓는 것 없이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밥을 먹는다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밥 먹는 것을 끝내면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두 개의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젓가락을 내려 놓고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다시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생각한다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어떻게 교착상태와 기아를 피하며 이를 </a:t>
            </a: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구현할 수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있을까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? 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3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014" y="836712"/>
            <a:ext cx="2854482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54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식사하는 철학자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(Dining Philosophers)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(2/4)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42769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철학자를 조롱하고자 하는 것은 절대 아니며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이는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큰 규모의 동시</a:t>
            </a:r>
            <a:r>
              <a:rPr lang="en-US" altLang="ko-KR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제어 문제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이것은 </a:t>
            </a: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여러 프로세스 사이에서 </a:t>
            </a:r>
            <a:r>
              <a:rPr lang="ko-KR" altLang="en-US" sz="2000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여러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자원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밥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젓가락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교착상태</a:t>
            </a:r>
            <a:r>
              <a:rPr lang="en-US" altLang="ko-KR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자유</a:t>
            </a:r>
            <a:r>
              <a:rPr lang="en-US" altLang="ko-KR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(deadlock-free)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b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기아 자유</a:t>
            </a:r>
            <a:r>
              <a:rPr lang="en-US" altLang="ko-KR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(starvation-free)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방법으로 할당할 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필요가 </a:t>
            </a: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있는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문제의 추상적 표현이다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b="0" dirty="0" err="1" smtClean="0">
                <a:latin typeface="맑은 고딕" pitchFamily="50" charset="-127"/>
                <a:ea typeface="맑은 고딕" pitchFamily="50" charset="-127"/>
              </a:rPr>
              <a:t>세마포를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 이용한 간단한 해결책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밥공기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데이터 집합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chopstick[5]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초기화한다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0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67544" y="1556792"/>
            <a:ext cx="7381546" cy="3693319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57200" indent="-457200" algn="l" eaLnBrk="0" hangingPunct="0">
              <a:buChar char="Ø"/>
              <a:tabLst>
                <a:tab pos="2005013" algn="ctr"/>
                <a:tab pos="4518025" algn="ctr"/>
              </a:tabLs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005013" algn="ctr"/>
                <a:tab pos="2239963" algn="l"/>
                <a:tab pos="2692400" algn="l"/>
                <a:tab pos="4489450" algn="ctr"/>
                <a:tab pos="4664075" algn="l"/>
              </a:tabLst>
              <a:defRPr/>
            </a:pP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do </a:t>
            </a: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005013" algn="ctr"/>
                <a:tab pos="2239963" algn="l"/>
                <a:tab pos="2692400" algn="l"/>
                <a:tab pos="4489450" algn="ctr"/>
                <a:tab pos="4664075" algn="l"/>
              </a:tabLst>
              <a:defRPr/>
            </a:pP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  <a:endParaRPr lang="en-US" altLang="ko-KR" sz="1800" b="0" kern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005013" algn="ctr"/>
                <a:tab pos="2239963" algn="l"/>
                <a:tab pos="2692400" algn="l"/>
                <a:tab pos="4489450" algn="ctr"/>
                <a:tab pos="4664075" algn="l"/>
              </a:tabLst>
              <a:defRPr/>
            </a:pPr>
            <a:r>
              <a:rPr lang="en-US" altLang="ko-KR" sz="18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wait( chopstick[</a:t>
            </a:r>
            <a:r>
              <a:rPr kumimoji="1" lang="en-US" altLang="ko-K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 ); 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//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왼쪽 젓가락 들기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005013" algn="ctr"/>
                <a:tab pos="2239963" algn="l"/>
                <a:tab pos="2692400" algn="l"/>
                <a:tab pos="4489450" algn="ctr"/>
                <a:tab pos="4664075" algn="l"/>
              </a:tabLst>
              <a:defRPr/>
            </a:pPr>
            <a:r>
              <a:rPr lang="en-US" altLang="ko-KR" sz="18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800" b="0" kern="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wait( chopstick[(i+1)%5] );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//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오른쪽 젓가락 들기</a:t>
            </a:r>
            <a:endParaRPr kumimoji="1" lang="en-US" altLang="ko-KR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005013" algn="ctr"/>
                <a:tab pos="2239963" algn="l"/>
                <a:tab pos="2692400" algn="l"/>
                <a:tab pos="4489450" algn="ctr"/>
                <a:tab pos="4664075" algn="l"/>
              </a:tabLst>
              <a:defRPr/>
            </a:pP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...</a:t>
            </a: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005013" algn="ctr"/>
                <a:tab pos="2239963" algn="l"/>
                <a:tab pos="2692400" algn="l"/>
                <a:tab pos="4489450" algn="ctr"/>
                <a:tab pos="4664075" algn="l"/>
              </a:tabLst>
              <a:defRPr/>
            </a:pP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lang="en-US" altLang="ko-KR" sz="1800" b="0" kern="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 </a:t>
            </a:r>
            <a:r>
              <a:rPr lang="ko-KR" altLang="en-US" sz="1800" b="0" kern="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식사하기 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–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임계 영역</a:t>
            </a:r>
            <a:endParaRPr lang="en-US" altLang="ko-KR" sz="1800" b="0" kern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005013" algn="ctr"/>
                <a:tab pos="2239963" algn="l"/>
                <a:tab pos="2692400" algn="l"/>
                <a:tab pos="4489450" algn="ctr"/>
                <a:tab pos="4664075" algn="l"/>
              </a:tabLst>
              <a:defRPr/>
            </a:pP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...</a:t>
            </a: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005013" algn="ctr"/>
                <a:tab pos="2239963" algn="l"/>
                <a:tab pos="2692400" algn="l"/>
                <a:tab pos="4489450" algn="ctr"/>
                <a:tab pos="4664075" algn="l"/>
              </a:tabLst>
              <a:defRPr/>
            </a:pPr>
            <a:r>
              <a:rPr lang="en-US" altLang="ko-KR" sz="18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800" b="0" kern="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signal( chopstick[</a:t>
            </a:r>
            <a:r>
              <a:rPr lang="en-US" altLang="ko-KR" sz="1800" b="0" kern="0" dirty="0" err="1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</a:t>
            </a:r>
            <a:r>
              <a:rPr lang="en-US" altLang="ko-KR" sz="1800" b="0" kern="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 );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//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왼쪽 젓가락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놓기</a:t>
            </a:r>
            <a:endParaRPr lang="en-US" altLang="ko-KR" sz="1800" b="0" kern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005013" algn="ctr"/>
                <a:tab pos="2239963" algn="l"/>
                <a:tab pos="2692400" algn="l"/>
                <a:tab pos="4489450" algn="ctr"/>
                <a:tab pos="4664075" algn="l"/>
              </a:tabLst>
              <a:defRPr/>
            </a:pP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800" b="0" kern="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signal( chopstick [(i+1)%5] );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//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오른쪽 젓가락 놓기</a:t>
            </a:r>
            <a:endParaRPr lang="en-US" altLang="ko-KR" sz="1800" b="0" kern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005013" algn="ctr"/>
                <a:tab pos="2239963" algn="l"/>
                <a:tab pos="2692400" algn="l"/>
                <a:tab pos="4489450" algn="ctr"/>
                <a:tab pos="4664075" algn="l"/>
              </a:tabLst>
              <a:defRPr/>
            </a:pP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...</a:t>
            </a: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005013" algn="ctr"/>
                <a:tab pos="2239963" algn="l"/>
                <a:tab pos="2692400" algn="l"/>
                <a:tab pos="4489450" algn="ctr"/>
                <a:tab pos="4664075" algn="l"/>
              </a:tabLst>
              <a:defRPr/>
            </a:pPr>
            <a:r>
              <a:rPr lang="en-US" altLang="ko-KR" sz="18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800" b="0" kern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800" b="0" kern="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 </a:t>
            </a:r>
            <a:r>
              <a:rPr lang="ko-KR" altLang="en-US" sz="1800" b="0" kern="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생각하기 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–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나머지 영역</a:t>
            </a:r>
            <a:endParaRPr lang="en-US" altLang="ko-KR" sz="1800" b="0" kern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005013" algn="ctr"/>
                <a:tab pos="2239963" algn="l"/>
                <a:tab pos="2692400" algn="l"/>
                <a:tab pos="4489450" algn="ctr"/>
                <a:tab pos="4664075" algn="l"/>
              </a:tabLst>
              <a:defRPr/>
            </a:pP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...        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} while(TRUE);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37" y="4179992"/>
            <a:ext cx="2365659" cy="22677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55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식사하는 철학자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(Dining Philosophers)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(3/4)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4112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철학자 </a:t>
            </a:r>
            <a:r>
              <a:rPr lang="en-US" altLang="ko-KR" sz="2000" b="0" dirty="0" err="1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i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의 구조</a:t>
            </a:r>
            <a:endParaRPr lang="en-US" altLang="ko-KR" sz="2000" b="0" dirty="0" smtClean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39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56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51961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이 해결 방안은 다음을 보장한다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이웃한 두 철학자가 동시에 식사를 할 수는 없다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그러나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이 해결 방안은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교착상태를 유발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할 수 있다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다섯 철학자 모두가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동시에 배가 고파지고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각자 왼쪽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젓가락을 잡는다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고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가정해 보자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다섯 철학자에 의해 모든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젓가락이 다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잡혀있다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각 철학자가 자신의 오른쪽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젓가락을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잡으려고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영원히 기다려야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교착상태를 피할 수 있는 세 가지 해결 방안</a:t>
            </a:r>
            <a:endParaRPr lang="en-US" altLang="ko-KR" sz="20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636587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AutoNum type="arabicParenBoth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번에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최대 네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명의 철학자만이 함께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앉도록 허락한다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636587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AutoNum type="arabicParenBoth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철학자가 양쪽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젓가락이 모두 사용 가능할 경우에만 젓가락을 집는 것을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허락한다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636587" lvl="1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AutoNum type="arabicParenBoth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비대칭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해결방안을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사용한다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홀수 번째 철학자는 왼쪽 젓가락을 먼저 집고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짝수 번째 철학자는 오른쪽 젓가락을 먼저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잡는다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식사하는 철학자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(Dining Philosophers)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(4/4)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90" name="Picture 2" descr="philosopher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9" y="847995"/>
            <a:ext cx="2339752" cy="30039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3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4"/>
          <p:cNvSpPr>
            <a:spLocks noChangeArrowheads="1"/>
          </p:cNvSpPr>
          <p:nvPr/>
        </p:nvSpPr>
        <p:spPr bwMode="auto">
          <a:xfrm>
            <a:off x="250825" y="4683958"/>
            <a:ext cx="8569325" cy="576064"/>
          </a:xfrm>
          <a:prstGeom prst="roundRect">
            <a:avLst>
              <a:gd name="adj" fmla="val 16667"/>
            </a:avLst>
          </a:prstGeom>
          <a:solidFill>
            <a:srgbClr val="FFCCCC">
              <a:alpha val="80000"/>
            </a:srgbClr>
          </a:solidFill>
          <a:ln w="12700">
            <a:solidFill>
              <a:srgbClr val="FF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noAutofit/>
          </a:bodyPr>
          <a:lstStyle/>
          <a:p>
            <a:endParaRPr lang="ko-KR" altLang="en-US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57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강의 목차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3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49406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noAutofit/>
          </a:bodyPr>
          <a:lstStyle/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ko-KR" altLang="en-US" sz="2400" b="0" dirty="0">
                <a:latin typeface="맑은 고딕" pitchFamily="50" charset="-127"/>
                <a:ea typeface="맑은 고딕" pitchFamily="50" charset="-127"/>
              </a:rPr>
              <a:t>경</a:t>
            </a:r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임계 영역 문제</a:t>
            </a:r>
            <a:endParaRPr lang="en-US" altLang="ko-KR" sz="24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err="1" smtClean="0">
                <a:latin typeface="맑은 고딕" pitchFamily="50" charset="-127"/>
                <a:ea typeface="맑은 고딕" pitchFamily="50" charset="-127"/>
              </a:rPr>
              <a:t>피터슨의</a:t>
            </a: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 해결책</a:t>
            </a:r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동기화 하드웨어</a:t>
            </a:r>
            <a:endParaRPr lang="en-US" altLang="ko-KR" sz="24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err="1" smtClean="0"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en-US" altLang="ko-KR" sz="2400" b="0" dirty="0" smtClean="0">
                <a:latin typeface="맑은 고딕" pitchFamily="50" charset="-127"/>
                <a:ea typeface="맑은 고딕" pitchFamily="50" charset="-127"/>
              </a:rPr>
              <a:t>(Semaphores)</a:t>
            </a: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고전적 동기화 문제들</a:t>
            </a:r>
            <a:endParaRPr lang="en-US" altLang="ko-KR" sz="24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모니터</a:t>
            </a:r>
            <a:r>
              <a:rPr lang="en-US" altLang="ko-KR" sz="2400" b="0" dirty="0" smtClean="0">
                <a:latin typeface="맑은 고딕" pitchFamily="50" charset="-127"/>
                <a:ea typeface="맑은 고딕" pitchFamily="50" charset="-127"/>
              </a:rPr>
              <a:t>(Monitors)</a:t>
            </a: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요약</a:t>
            </a:r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8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58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사용의 문제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47201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err="1" smtClean="0">
                <a:latin typeface="맑은 고딕" pitchFamily="50" charset="-127"/>
                <a:ea typeface="맑은 고딕" pitchFamily="50" charset="-127"/>
              </a:rPr>
              <a:t>세마포를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잘못 사용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하면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상호배제 위반</a:t>
            </a:r>
            <a:r>
              <a:rPr lang="en-US" altLang="ko-KR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교착상태 등 문제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가 발생한다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이러한 상황은 프로그래밍 오류 또는 비협조적 프로그래밍에 의해 야기된다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err="1" smtClean="0"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dirty="0" err="1" smtClean="0">
                <a:latin typeface="맑은 고딕" pitchFamily="50" charset="-127"/>
                <a:ea typeface="맑은 고딕" pitchFamily="50" charset="-127"/>
              </a:rPr>
              <a:t>오사용의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 사례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mutex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초기화되는 </a:t>
            </a:r>
            <a:r>
              <a:rPr lang="ko-KR" altLang="en-US" b="0" dirty="0" err="1" smtClean="0">
                <a:latin typeface="맑은 고딕" pitchFamily="50" charset="-127"/>
                <a:ea typeface="맑은 고딕" pitchFamily="50" charset="-127"/>
              </a:rPr>
              <a:t>세마포에서의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사례이다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signal(</a:t>
            </a:r>
            <a:r>
              <a:rPr lang="en-US" altLang="ko-KR" b="0" dirty="0" err="1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mutex</a:t>
            </a: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)  </a:t>
            </a:r>
            <a:r>
              <a:rPr lang="en-US" altLang="ko-KR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...  </a:t>
            </a: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wait(</a:t>
            </a:r>
            <a:r>
              <a:rPr lang="en-US" altLang="ko-KR" b="0" dirty="0" err="1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mutex</a:t>
            </a: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)</a:t>
            </a:r>
            <a:r>
              <a:rPr lang="en-US" altLang="ko-KR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/>
            </a:r>
            <a:br>
              <a:rPr lang="en-US" altLang="ko-KR" b="0" dirty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</a:b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둘 이상이 임계영역에 들어갈 수 있어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상호배제를 위반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결과를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유발한다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wait(</a:t>
            </a:r>
            <a:r>
              <a:rPr lang="en-US" altLang="ko-KR" b="0" dirty="0" err="1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mutex</a:t>
            </a: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)  </a:t>
            </a:r>
            <a:r>
              <a:rPr lang="en-US" altLang="ko-KR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...  </a:t>
            </a: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wait(</a:t>
            </a:r>
            <a:r>
              <a:rPr lang="en-US" altLang="ko-KR" b="0" dirty="0" err="1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mutex</a:t>
            </a: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)</a:t>
            </a:r>
            <a:b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</a:b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모두 기다리기만 하여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교착상태를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유발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wait(</a:t>
            </a:r>
            <a:r>
              <a:rPr lang="en-US" altLang="ko-KR" b="0" dirty="0" err="1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mutex</a:t>
            </a: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)</a:t>
            </a:r>
            <a:r>
              <a:rPr lang="ko-KR" altLang="en-US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혹은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signal(</a:t>
            </a:r>
            <a:r>
              <a:rPr lang="en-US" altLang="ko-KR" b="0" dirty="0" err="1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mutex</a:t>
            </a: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)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또는 둘 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생략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b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상호배제 위반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이나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교착상태가 </a:t>
            </a:r>
            <a:r>
              <a:rPr lang="ko-KR" altLang="en-US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발생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할 수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상기 에러 처리를 위해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모니터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(monitor)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가 사용될 수 있다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6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59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모니터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(Monitor)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54280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프로세스 </a:t>
            </a: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동기화를 위한 편리하고 효율적인 방법론을 제공하는 </a:t>
            </a:r>
            <a:r>
              <a:rPr lang="ko-KR" altLang="en-US" sz="2000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높은 수준의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추상화</a:t>
            </a:r>
            <a:r>
              <a:rPr lang="en-US" altLang="ko-KR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(abstraction)</a:t>
            </a:r>
            <a:endParaRPr lang="en-US" altLang="ko-KR" sz="2000" b="0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모니터는 </a:t>
            </a: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객체 지향 언어</a:t>
            </a:r>
            <a:r>
              <a:rPr lang="en-US" altLang="ko-KR" sz="2000" b="0" dirty="0">
                <a:latin typeface="맑은 고딕" pitchFamily="50" charset="-127"/>
                <a:ea typeface="맑은 고딕" pitchFamily="50" charset="-127"/>
              </a:rPr>
              <a:t>(C++, Java)</a:t>
            </a: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2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 b="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클래스와 같은 </a:t>
            </a:r>
            <a:r>
              <a:rPr lang="ko-KR" altLang="en-US" sz="2000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추상화 데이터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타입</a:t>
            </a:r>
            <a:r>
              <a:rPr lang="en-US" altLang="ko-KR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(abstract data type: ADT)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endParaRPr lang="en-US" altLang="ko-KR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모니터 </a:t>
            </a:r>
            <a:r>
              <a:rPr lang="ko-KR" altLang="en-US" sz="2000" b="0" dirty="0" err="1" smtClean="0">
                <a:latin typeface="맑은 고딕" pitchFamily="50" charset="-127"/>
                <a:ea typeface="맑은 고딕" pitchFamily="50" charset="-127"/>
              </a:rPr>
              <a:t>인스턴</a:t>
            </a:r>
            <a:r>
              <a:rPr lang="ko-KR" altLang="en-US" sz="2000" b="0" dirty="0" err="1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(instance</a:t>
            </a:r>
            <a:r>
              <a:rPr lang="en-US" altLang="ko-KR" sz="2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sz="2000" b="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 b="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다중 프로세스들 사이에서</a:t>
            </a:r>
            <a:r>
              <a:rPr lang="en-US" altLang="ko-KR" sz="2000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공유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된다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endParaRPr lang="en-US" altLang="ko-KR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순간에 </a:t>
            </a:r>
            <a:r>
              <a:rPr lang="ko-KR" altLang="en-US" sz="2000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오직 하나의 </a:t>
            </a:r>
            <a:r>
              <a:rPr lang="en-US" altLang="ko-KR" sz="2000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프로세스만이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모니터 내에서 </a:t>
            </a:r>
            <a:r>
              <a:rPr lang="en-US" altLang="ko-KR" sz="2000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활성화</a:t>
            </a: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될 수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lang="en-US" altLang="ko-KR" sz="2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5419725" y="2841898"/>
            <a:ext cx="3382963" cy="3539430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algn="l" eaLnBrk="0" hangingPunct="0">
              <a:buChar char="Ø"/>
              <a:tabLst>
                <a:tab pos="2005013" algn="ctr"/>
                <a:tab pos="4518025" algn="ctr"/>
              </a:tabLs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monitor monitor-name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  <a:b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endParaRPr kumimoji="1" lang="en-US" altLang="ko-KR" sz="1600" b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shared variable declarations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procedure P1(…) { ... }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…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procedure </a:t>
            </a:r>
            <a:r>
              <a:rPr kumimoji="1" lang="en-US" altLang="ko-KR" sz="1600" b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Pn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(…) {...}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endParaRPr kumimoji="1" lang="en-US" altLang="ko-KR" sz="1600" b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endParaRPr kumimoji="1" lang="en-US" altLang="ko-KR" sz="1600" b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i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nitialization(…) { ... }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endParaRPr kumimoji="1" lang="en-US" altLang="ko-KR" sz="1600" b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611813" y="3630166"/>
            <a:ext cx="3117850" cy="508719"/>
          </a:xfrm>
          <a:prstGeom prst="rect">
            <a:avLst/>
          </a:prstGeom>
          <a:noFill/>
          <a:ln w="9525" algn="ctr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2400" b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5611813" y="4333875"/>
            <a:ext cx="3117850" cy="300310"/>
          </a:xfrm>
          <a:prstGeom prst="rect">
            <a:avLst/>
          </a:prstGeom>
          <a:noFill/>
          <a:ln w="9525" algn="ctr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2400" b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5611813" y="4840560"/>
            <a:ext cx="3117850" cy="312465"/>
          </a:xfrm>
          <a:prstGeom prst="rect">
            <a:avLst/>
          </a:prstGeom>
          <a:noFill/>
          <a:ln w="9525" algn="ctr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2400" b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5611813" y="5502622"/>
            <a:ext cx="3117850" cy="37465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 algn="l" eaLnBrk="0" hangingPunct="0">
              <a:buChar char="Ø"/>
              <a:tabLst>
                <a:tab pos="2005013" algn="ctr"/>
                <a:tab pos="4518025" algn="ctr"/>
              </a:tabLs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457200" marR="0" lvl="0" indent="-45720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endParaRPr kumimoji="1" lang="ko-KR" altLang="en-US" sz="2400" b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23" name="AutoShape 9"/>
          <p:cNvSpPr>
            <a:spLocks/>
          </p:cNvSpPr>
          <p:nvPr/>
        </p:nvSpPr>
        <p:spPr bwMode="auto">
          <a:xfrm>
            <a:off x="3824288" y="3688035"/>
            <a:ext cx="1250950" cy="263525"/>
          </a:xfrm>
          <a:prstGeom prst="accentCallout2">
            <a:avLst>
              <a:gd name="adj1" fmla="val 43375"/>
              <a:gd name="adj2" fmla="val 106093"/>
              <a:gd name="adj3" fmla="val 43375"/>
              <a:gd name="adj4" fmla="val 113958"/>
              <a:gd name="adj5" fmla="val 80722"/>
              <a:gd name="adj6" fmla="val 141116"/>
            </a:avLst>
          </a:prstGeom>
          <a:noFill/>
          <a:ln w="9525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457200" indent="-457200" algn="l" eaLnBrk="0" hangingPunct="0">
              <a:buChar char="Ø"/>
              <a:tabLst>
                <a:tab pos="2005013" algn="ctr"/>
                <a:tab pos="4518025" algn="ctr"/>
              </a:tabLs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457200" marR="0" lvl="0" indent="-457200" algn="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ko-KR" altLang="en-US" sz="1400" b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개인 데이터</a:t>
            </a:r>
            <a:endParaRPr kumimoji="1" lang="en-US" altLang="ko-KR" sz="1400" b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24" name="AutoShape 10"/>
          <p:cNvSpPr>
            <a:spLocks/>
          </p:cNvSpPr>
          <p:nvPr/>
        </p:nvSpPr>
        <p:spPr bwMode="auto">
          <a:xfrm>
            <a:off x="3995936" y="4573860"/>
            <a:ext cx="1079302" cy="263525"/>
          </a:xfrm>
          <a:prstGeom prst="accentCallout2">
            <a:avLst>
              <a:gd name="adj1" fmla="val 43375"/>
              <a:gd name="adj2" fmla="val 104856"/>
              <a:gd name="adj3" fmla="val 43375"/>
              <a:gd name="adj4" fmla="val 109310"/>
              <a:gd name="adj5" fmla="val 59037"/>
              <a:gd name="adj6" fmla="val 124796"/>
            </a:avLst>
          </a:prstGeom>
          <a:noFill/>
          <a:ln w="9525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457200" indent="-457200" algn="l" eaLnBrk="0" hangingPunct="0">
              <a:buChar char="Ø"/>
              <a:tabLst>
                <a:tab pos="2005013" algn="ctr"/>
                <a:tab pos="4518025" algn="ctr"/>
              </a:tabLs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457200" marR="0" lvl="0" indent="-457200" algn="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ko-KR" altLang="en-US" sz="14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공개 방법</a:t>
            </a:r>
            <a:endParaRPr kumimoji="1" lang="en-US" altLang="ko-KR" sz="1400" b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25" name="AutoShape 11"/>
          <p:cNvSpPr>
            <a:spLocks/>
          </p:cNvSpPr>
          <p:nvPr/>
        </p:nvSpPr>
        <p:spPr bwMode="auto">
          <a:xfrm>
            <a:off x="5484813" y="4256360"/>
            <a:ext cx="88900" cy="962025"/>
          </a:xfrm>
          <a:prstGeom prst="leftBrace">
            <a:avLst>
              <a:gd name="adj1" fmla="val 90179"/>
              <a:gd name="adj2" fmla="val 50000"/>
            </a:avLst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2400" b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26" name="AutoShape 12"/>
          <p:cNvSpPr>
            <a:spLocks/>
          </p:cNvSpPr>
          <p:nvPr/>
        </p:nvSpPr>
        <p:spPr bwMode="auto">
          <a:xfrm>
            <a:off x="3923928" y="5469210"/>
            <a:ext cx="1151310" cy="263525"/>
          </a:xfrm>
          <a:prstGeom prst="accentCallout2">
            <a:avLst>
              <a:gd name="adj1" fmla="val 43375"/>
              <a:gd name="adj2" fmla="val 104208"/>
              <a:gd name="adj3" fmla="val 43375"/>
              <a:gd name="adj4" fmla="val 109384"/>
              <a:gd name="adj5" fmla="val 66866"/>
              <a:gd name="adj6" fmla="val 127370"/>
            </a:avLst>
          </a:prstGeom>
          <a:noFill/>
          <a:ln w="9525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457200" indent="-457200" algn="l" eaLnBrk="0" hangingPunct="0">
              <a:buChar char="Ø"/>
              <a:tabLst>
                <a:tab pos="2005013" algn="ctr"/>
                <a:tab pos="4518025" algn="ctr"/>
              </a:tabLs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457200" marR="0" lvl="0" indent="-457200" algn="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ko-KR" altLang="en-US" sz="1400" b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초기화 방법</a:t>
            </a:r>
            <a:endParaRPr kumimoji="1" lang="en-US" altLang="ko-KR" sz="1400" b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19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6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생산자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(Producer)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95535" y="980728"/>
            <a:ext cx="8496945" cy="5328591"/>
          </a:xfrm>
          <a:prstGeom prst="rect">
            <a:avLst/>
          </a:prstGeom>
          <a:solidFill>
            <a:srgbClr val="CCCCFF"/>
          </a:solidFill>
          <a:ln>
            <a:solidFill>
              <a:srgbClr val="00006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4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while (TRUE)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{ 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	// produce an item and put in </a:t>
            </a:r>
            <a:r>
              <a:rPr kumimoji="1" lang="en-US" altLang="ko-KR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nextProduced</a:t>
            </a:r>
            <a:endParaRPr kumimoji="1" lang="en-US" altLang="ko-KR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	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	while (</a:t>
            </a: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counter == BUFFER_SIZE</a:t>
            </a: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)  </a:t>
            </a:r>
            <a:r>
              <a:rPr kumimoji="1" lang="en-US" altLang="ko-KR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// is buffer full?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		; // do nothing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	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	buffer [in] = </a:t>
            </a:r>
            <a:r>
              <a:rPr kumimoji="1" lang="en-US" altLang="ko-KR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nextProduced</a:t>
            </a: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;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	in = (in + 1) % BUFFER_SIZE;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	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	</a:t>
            </a: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counter++;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21393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4216252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60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모니터의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도식적 표현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20072" y="1052736"/>
            <a:ext cx="3636591" cy="46503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모니터 구성</a:t>
            </a:r>
            <a:endParaRPr lang="en-US" altLang="ko-KR" sz="20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공유 데이터</a:t>
            </a:r>
            <a:endParaRPr lang="en-US" altLang="ko-KR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공유 데이터를 다루는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연산들</a:t>
            </a:r>
            <a:endParaRPr lang="en-US" altLang="ko-KR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초기화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4"/>
              </a:buBlip>
              <a:tabLst>
                <a:tab pos="268288" algn="l"/>
              </a:tabLst>
            </a:pPr>
            <a:endParaRPr lang="en-US" altLang="ko-KR" sz="20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공유 </a:t>
            </a: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데이터는 </a:t>
            </a:r>
            <a:r>
              <a:rPr lang="ko-KR" altLang="en-US" sz="2000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연산들에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의해서만 </a:t>
            </a:r>
            <a:r>
              <a:rPr lang="ko-KR" altLang="en-US" sz="2000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접근</a:t>
            </a: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될 수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순간에 </a:t>
            </a:r>
            <a:r>
              <a:rPr lang="ko-KR" altLang="en-US" sz="2000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오직 하나의 프로세스만이 모니터에서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활성화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된다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프로그래머는 </a:t>
            </a: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이 동기화를 코딩 할 필요가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없다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40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61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조건 변수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(Condition Variables)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49581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기본 모니터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여러 </a:t>
            </a: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동기화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기법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(scheme)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모델링을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위해서 </a:t>
            </a:r>
            <a:r>
              <a:rPr lang="ko-KR" altLang="en-US" sz="2000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충분히 강력하지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않다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해결하기 위해서</a:t>
            </a:r>
            <a:r>
              <a:rPr lang="en-US" altLang="ko-KR" sz="2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조건 변수</a:t>
            </a:r>
            <a:r>
              <a:rPr lang="en-US" altLang="ko-KR" sz="2000" b="0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(condition variables)</a:t>
            </a: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소개되었다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조건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(condition)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x, </a:t>
            </a:r>
            <a:r>
              <a:rPr lang="en-US" altLang="ko-KR" b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y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프로그래머는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하나 이상의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조건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타입의 변수를 정의할 수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sz="2000" b="0" kern="0" dirty="0">
              <a:solidFill>
                <a:srgbClr val="000000"/>
              </a:solidFill>
              <a:latin typeface="Arial"/>
              <a:ea typeface="굴림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조건 </a:t>
            </a:r>
            <a:r>
              <a:rPr lang="ko-KR" altLang="en-US" sz="2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변수에</a:t>
            </a:r>
            <a:r>
              <a:rPr lang="en-US" altLang="ko-KR" sz="2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적용되는 두 가지 </a:t>
            </a:r>
            <a:r>
              <a:rPr lang="ko-KR" altLang="en-US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연산</a:t>
            </a:r>
            <a:endParaRPr lang="en-US" altLang="ko-KR" sz="2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err="1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x.wait</a:t>
            </a:r>
            <a:r>
              <a:rPr lang="en-US" altLang="ko-KR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()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연산을 호출한 프로세스는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보류하게 된다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err="1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x.signal</a:t>
            </a: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()</a:t>
            </a:r>
          </a:p>
          <a:p>
            <a:pPr marL="987425" lvl="2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보류 중인 프로세스가 있다면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b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x.wait</a:t>
            </a:r>
            <a:r>
              <a:rPr lang="en-US" altLang="ko-KR" b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()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호출한 프로세스 중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하나가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재개된다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87425" lvl="2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err="1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x.signal</a:t>
            </a:r>
            <a:r>
              <a:rPr lang="en-US" altLang="ko-KR" b="0" dirty="0">
                <a:solidFill>
                  <a:srgbClr val="000000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()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정확히 한 개의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보류 중이던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프로세스만을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재개한다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87425" lvl="2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보류하는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프로세스가 한 개도 없다면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아무것도 일어나지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않는다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세마포에서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  <a:sym typeface="Wingdings" panose="05000000000000000000" pitchFamily="2" charset="2"/>
              </a:rPr>
              <a:t>signal()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은 항시 </a:t>
            </a:r>
            <a:r>
              <a:rPr lang="ko-KR" altLang="en-US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세마포</a:t>
            </a:r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상태에 영향을 주는 것과 차이가 있다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endParaRPr lang="en-US" altLang="ko-KR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26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62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조건 변수를 가진 모니터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6696744" cy="46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0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63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식사하는 철학자 해결방안</a:t>
            </a:r>
            <a:r>
              <a:rPr lang="en-US" altLang="ko-KR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(1/4)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11909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식사하는 철학자에 대한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교착상태가 없는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 해결책 제시</a:t>
            </a:r>
            <a:endParaRPr lang="en-US" altLang="ko-KR" sz="20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기본 전략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b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철학자는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양쪽 젓가락을 모두 얻을 수 있을 때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만 젓가락을 잡을 수 있다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097" y="2636912"/>
            <a:ext cx="347137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64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식사하는 철학자 해결방안</a:t>
            </a:r>
            <a:r>
              <a:rPr lang="en-US" altLang="ko-KR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(2/4)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23528" y="1001713"/>
            <a:ext cx="5581204" cy="4278094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57200" indent="-457200" algn="l" eaLnBrk="0" hangingPunct="0">
              <a:buChar char="Ø"/>
              <a:tabLst>
                <a:tab pos="2005013" algn="ctr"/>
                <a:tab pos="4518025" algn="ctr"/>
              </a:tabLs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157413" algn="l"/>
                <a:tab pos="2692400" algn="l"/>
                <a:tab pos="4518025" algn="ctr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monitor D</a:t>
            </a:r>
            <a:r>
              <a:rPr lang="en-US" altLang="ko-KR" sz="1600" b="0" kern="0" dirty="0" err="1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ining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Philosophers</a:t>
            </a: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157413" algn="l"/>
                <a:tab pos="2692400" algn="l"/>
                <a:tab pos="4518025" algn="ctr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 </a:t>
            </a: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157413" algn="l"/>
                <a:tab pos="2692400" algn="l"/>
                <a:tab pos="4518025" algn="ctr"/>
              </a:tabLst>
              <a:defRPr/>
            </a:pP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enum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{THINKING; HUNGRY, EATING) state[5];</a:t>
            </a: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157413" algn="l"/>
                <a:tab pos="2692400" algn="l"/>
                <a:tab pos="4518025" algn="ctr"/>
              </a:tabLst>
              <a:defRPr/>
            </a:pPr>
            <a:r>
              <a:rPr lang="en-US" altLang="ko-KR" sz="1600" b="0" kern="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condition self[5];</a:t>
            </a: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157413" algn="l"/>
                <a:tab pos="2692400" algn="l"/>
                <a:tab pos="4518025" algn="ctr"/>
              </a:tabLst>
              <a:defRPr/>
            </a:pPr>
            <a:endParaRPr lang="en-US" altLang="ko-KR" sz="1600" b="0" kern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157413" algn="l"/>
                <a:tab pos="2692400" algn="l"/>
                <a:tab pos="4518025" algn="ctr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void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pickup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 {</a:t>
            </a: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157413" algn="l"/>
                <a:tab pos="2692400" algn="l"/>
                <a:tab pos="4518025" algn="ctr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state[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 = HUNGRY;</a:t>
            </a: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157413" algn="l"/>
                <a:tab pos="2692400" algn="l"/>
                <a:tab pos="4518025" algn="ctr"/>
              </a:tabLst>
              <a:defRPr/>
            </a:pPr>
            <a:r>
              <a:rPr lang="en-US" altLang="ko-KR" sz="1600" b="0" kern="0" noProof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600" b="0" kern="0" noProof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test(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);</a:t>
            </a: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157413" algn="l"/>
                <a:tab pos="2692400" algn="l"/>
                <a:tab pos="4518025" algn="ctr"/>
              </a:tabLst>
              <a:defRPr/>
            </a:pP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600" b="0" kern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if(state[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 != EATING) self[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].wait();</a:t>
            </a: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157413" algn="l"/>
                <a:tab pos="2692400" algn="l"/>
                <a:tab pos="4518025" algn="ctr"/>
              </a:tabLst>
              <a:defRPr/>
            </a:pP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157413" algn="l"/>
                <a:tab pos="2692400" algn="l"/>
                <a:tab pos="4518025" algn="ctr"/>
              </a:tabLst>
              <a:defRPr/>
            </a:pPr>
            <a:endParaRPr lang="en-US" altLang="ko-KR" sz="1600" b="0" kern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157413" algn="l"/>
                <a:tab pos="2692400" algn="l"/>
                <a:tab pos="4518025" algn="ctr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void 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putdown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 { </a:t>
            </a: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157413" algn="l"/>
                <a:tab pos="2692400" algn="l"/>
                <a:tab pos="4518025" algn="ctr"/>
              </a:tabLst>
              <a:defRPr/>
            </a:pP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600" b="0" kern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state[</a:t>
            </a:r>
            <a:r>
              <a:rPr kumimoji="1" lang="en-US" altLang="ko-KR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 = THINKING;</a:t>
            </a: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157413" algn="l"/>
                <a:tab pos="2692400" algn="l"/>
                <a:tab pos="4518025" algn="ctr"/>
              </a:tabLst>
              <a:defRPr/>
            </a:pP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600" b="0" kern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 </a:t>
            </a: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왼쪽과 오른쪽 이웃을 테스트한다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endParaRPr lang="en-US" altLang="ko-KR" sz="1600" b="0" kern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157413" algn="l"/>
                <a:tab pos="2692400" algn="l"/>
                <a:tab pos="4518025" algn="ctr"/>
              </a:tabLst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test((i+4) % 5);</a:t>
            </a: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157413" algn="l"/>
                <a:tab pos="2692400" algn="l"/>
                <a:tab pos="4518025" algn="ctr"/>
              </a:tabLst>
              <a:defRPr/>
            </a:pP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600" b="0" kern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test((i+1) % 5);</a:t>
            </a:r>
          </a:p>
          <a:p>
            <a:pPr marL="92075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534988" algn="l"/>
                <a:tab pos="1079500" algn="l"/>
                <a:tab pos="1612900" algn="l"/>
                <a:tab pos="2157413" algn="l"/>
                <a:tab pos="2692400" algn="l"/>
                <a:tab pos="4518025" algn="ctr"/>
              </a:tabLst>
              <a:defRPr/>
            </a:pP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792161" y="1484784"/>
            <a:ext cx="4979989" cy="570047"/>
          </a:xfrm>
          <a:prstGeom prst="rect">
            <a:avLst/>
          </a:prstGeom>
          <a:noFill/>
          <a:ln w="9525" algn="ctr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20" name="AutoShape 7"/>
          <p:cNvSpPr>
            <a:spLocks/>
          </p:cNvSpPr>
          <p:nvPr/>
        </p:nvSpPr>
        <p:spPr bwMode="auto">
          <a:xfrm>
            <a:off x="6354191" y="1340768"/>
            <a:ext cx="2754313" cy="265112"/>
          </a:xfrm>
          <a:prstGeom prst="accentCallout2">
            <a:avLst>
              <a:gd name="adj1" fmla="val 43116"/>
              <a:gd name="adj2" fmla="val -2769"/>
              <a:gd name="adj3" fmla="val 43116"/>
              <a:gd name="adj4" fmla="val -6630"/>
              <a:gd name="adj5" fmla="val 117784"/>
              <a:gd name="adj6" fmla="val -24677"/>
            </a:avLst>
          </a:prstGeom>
          <a:noFill/>
          <a:ln w="9525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457200" indent="-457200" algn="l" eaLnBrk="0" hangingPunct="0">
              <a:buChar char="Ø"/>
              <a:tabLst>
                <a:tab pos="2005013" algn="ctr"/>
                <a:tab pos="4518025" algn="ctr"/>
              </a:tabLs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ko-KR" altLang="en-US" sz="1600" b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철학자들의 세가지 상태</a:t>
            </a:r>
            <a:endParaRPr kumimoji="1" lang="en-US" altLang="ko-KR" sz="1600" b="0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21" name="AutoShape 8"/>
          <p:cNvSpPr>
            <a:spLocks/>
          </p:cNvSpPr>
          <p:nvPr/>
        </p:nvSpPr>
        <p:spPr bwMode="auto">
          <a:xfrm>
            <a:off x="6333553" y="1803728"/>
            <a:ext cx="2654872" cy="1189038"/>
          </a:xfrm>
          <a:prstGeom prst="accentCallout2">
            <a:avLst>
              <a:gd name="adj1" fmla="val 9611"/>
              <a:gd name="adj2" fmla="val -2769"/>
              <a:gd name="adj3" fmla="val 9611"/>
              <a:gd name="adj4" fmla="val -5880"/>
              <a:gd name="adj5" fmla="val 11490"/>
              <a:gd name="adj6" fmla="val -34867"/>
            </a:avLst>
          </a:prstGeom>
          <a:noFill/>
          <a:ln w="9525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457200" indent="-457200" algn="l" eaLnBrk="0" hangingPunct="0">
              <a:buChar char="Ø"/>
              <a:tabLst>
                <a:tab pos="2005013" algn="ctr"/>
                <a:tab pos="4518025" algn="ctr"/>
              </a:tabLs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Ph_i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는 배고파졌을 때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양쪽 젓가락 두 개를</a:t>
            </a:r>
            <a:r>
              <a:rPr kumimoji="1" lang="ko-KR" altLang="en-US" sz="1600" b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모두 잡을 수 없으면</a:t>
            </a:r>
            <a:endParaRPr kumimoji="1" lang="en-US" altLang="ko-KR" sz="1600" b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대기한다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22" name="AutoShape 9"/>
          <p:cNvSpPr>
            <a:spLocks/>
          </p:cNvSpPr>
          <p:nvPr/>
        </p:nvSpPr>
        <p:spPr bwMode="auto">
          <a:xfrm>
            <a:off x="6333644" y="3211885"/>
            <a:ext cx="2754312" cy="865187"/>
          </a:xfrm>
          <a:prstGeom prst="accentCallout2">
            <a:avLst>
              <a:gd name="adj1" fmla="val 13213"/>
              <a:gd name="adj2" fmla="val -2769"/>
              <a:gd name="adj3" fmla="val 13213"/>
              <a:gd name="adj4" fmla="val -5708"/>
              <a:gd name="adj5" fmla="val 2605"/>
              <a:gd name="adj6" fmla="val -19239"/>
            </a:avLst>
          </a:prstGeom>
          <a:noFill/>
          <a:ln w="9525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457200" indent="-457200" algn="l" eaLnBrk="0" hangingPunct="0">
              <a:buChar char="Ø"/>
              <a:tabLst>
                <a:tab pos="2005013" algn="ctr"/>
                <a:tab pos="4518025" algn="ctr"/>
              </a:tabLs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Ph_i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는 </a:t>
            </a:r>
            <a:r>
              <a:rPr lang="ko-KR" altLang="en-US" sz="1600" b="0" kern="0" dirty="0" smtClean="0">
                <a:solidFill>
                  <a:srgbClr val="0033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식사 전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에</a:t>
            </a:r>
            <a:endParaRPr kumimoji="1" lang="en-US" altLang="ko-KR" sz="1600" b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pickup(</a:t>
            </a:r>
            <a:r>
              <a:rPr kumimoji="1" lang="en-US" altLang="ko-KR" sz="1600" b="0" u="none" strike="noStrike" kern="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을</a:t>
            </a:r>
            <a:r>
              <a:rPr kumimoji="1" lang="ko-KR" altLang="en-US" sz="1600" b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호출한다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804112" y="2215228"/>
            <a:ext cx="4979989" cy="1360179"/>
          </a:xfrm>
          <a:prstGeom prst="rect">
            <a:avLst/>
          </a:prstGeom>
          <a:noFill/>
          <a:ln w="9525" algn="ctr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24" name="AutoShape 11"/>
          <p:cNvSpPr>
            <a:spLocks/>
          </p:cNvSpPr>
          <p:nvPr/>
        </p:nvSpPr>
        <p:spPr bwMode="auto">
          <a:xfrm>
            <a:off x="6323370" y="4543425"/>
            <a:ext cx="2754312" cy="865188"/>
          </a:xfrm>
          <a:prstGeom prst="accentCallout2">
            <a:avLst>
              <a:gd name="adj1" fmla="val 13213"/>
              <a:gd name="adj2" fmla="val -2769"/>
              <a:gd name="adj3" fmla="val 13213"/>
              <a:gd name="adj4" fmla="val -5417"/>
              <a:gd name="adj5" fmla="val 24037"/>
              <a:gd name="adj6" fmla="val -19977"/>
            </a:avLst>
          </a:prstGeom>
          <a:noFill/>
          <a:ln w="9525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457200" indent="-457200" algn="l" eaLnBrk="0" hangingPunct="0">
              <a:buChar char="Ø"/>
              <a:tabLst>
                <a:tab pos="2005013" algn="ctr"/>
                <a:tab pos="4518025" algn="ctr"/>
              </a:tabLs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Ph_i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는 식사 후에</a:t>
            </a:r>
            <a:endParaRPr kumimoji="1" lang="en-US" altLang="ko-KR" sz="1600" b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putdown(</a:t>
            </a:r>
            <a:r>
              <a:rPr kumimoji="1" lang="en-US" altLang="ko-KR" sz="1600" b="0" u="none" strike="noStrike" kern="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을 호출한다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815974" y="3727396"/>
            <a:ext cx="4979989" cy="1481601"/>
          </a:xfrm>
          <a:prstGeom prst="rect">
            <a:avLst/>
          </a:prstGeom>
          <a:noFill/>
          <a:ln w="9525" algn="ctr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2400" b="0" i="1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13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65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식사하는 철학자 해결방안</a:t>
            </a:r>
            <a:r>
              <a:rPr lang="en-US" altLang="ko-KR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(3/4)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251520" y="1079500"/>
            <a:ext cx="5437188" cy="4031873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 algn="l" eaLnBrk="0" hangingPunct="0">
              <a:buChar char="Ø"/>
              <a:tabLst>
                <a:tab pos="2005013" algn="ctr"/>
                <a:tab pos="4518025" algn="ctr"/>
              </a:tabLs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1612900" algn="l"/>
                <a:tab pos="2157413" algn="l"/>
                <a:tab pos="2692400" algn="l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void 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test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1" lang="en-US" altLang="ko-KR" sz="1600" b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1" lang="en-US" altLang="ko-KR" sz="1600" b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 </a:t>
            </a: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1612900" algn="l"/>
                <a:tab pos="2157413" algn="l"/>
                <a:tab pos="2692400" algn="l"/>
                <a:tab pos="4518025" algn="ctr"/>
              </a:tabLst>
              <a:defRPr/>
            </a:pP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 </a:t>
            </a: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1612900" algn="l"/>
                <a:tab pos="2157413" algn="l"/>
                <a:tab pos="2692400" algn="l"/>
                <a:tab pos="4518025" algn="ctr"/>
              </a:tabLst>
              <a:defRPr/>
            </a:pP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600" b="0" kern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if( (state[(i+4) % 5] != EATING) &amp;&amp;</a:t>
            </a: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1612900" algn="l"/>
                <a:tab pos="2157413" algn="l"/>
                <a:tab pos="2692400" algn="l"/>
                <a:tab pos="4518025" algn="ctr"/>
              </a:tabLst>
              <a:defRPr/>
            </a:pP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600" b="0" kern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    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(state[</a:t>
            </a:r>
            <a:r>
              <a:rPr kumimoji="1" lang="en-US" altLang="ko-KR" sz="1600" b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 == HUNGRY) &amp;&amp;</a:t>
            </a: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1612900" algn="l"/>
                <a:tab pos="2157413" algn="l"/>
                <a:tab pos="2692400" algn="l"/>
                <a:tab pos="4518025" algn="ctr"/>
              </a:tabLst>
              <a:defRPr/>
            </a:pP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600" b="0" kern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    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(state[(i+1) % 5] != EATING) )</a:t>
            </a: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1612900" algn="l"/>
                <a:tab pos="2157413" algn="l"/>
                <a:tab pos="2692400" algn="l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		{</a:t>
            </a: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1612900" algn="l"/>
                <a:tab pos="2157413" algn="l"/>
                <a:tab pos="2692400" algn="l"/>
                <a:tab pos="4518025" algn="ctr"/>
              </a:tabLst>
              <a:defRPr/>
            </a:pP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600" b="0" kern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state[</a:t>
            </a:r>
            <a:r>
              <a:rPr kumimoji="1" lang="en-US" altLang="ko-KR" sz="1600" b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 = EATING;</a:t>
            </a: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1612900" algn="l"/>
                <a:tab pos="2157413" algn="l"/>
                <a:tab pos="2692400" algn="l"/>
                <a:tab pos="4518025" algn="ctr"/>
              </a:tabLst>
              <a:defRPr/>
            </a:pP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600" b="0" kern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self[</a:t>
            </a:r>
            <a:r>
              <a:rPr kumimoji="1" lang="en-US" altLang="ko-KR" sz="1600" b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].signal();</a:t>
            </a: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1612900" algn="l"/>
                <a:tab pos="2157413" algn="l"/>
                <a:tab pos="2692400" algn="l"/>
                <a:tab pos="4518025" algn="ctr"/>
              </a:tabLst>
              <a:defRPr/>
            </a:pP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600" b="0" kern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1612900" algn="l"/>
                <a:tab pos="2157413" algn="l"/>
                <a:tab pos="2692400" algn="l"/>
                <a:tab pos="4518025" algn="ctr"/>
              </a:tabLst>
              <a:defRPr/>
            </a:pP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1612900" algn="l"/>
                <a:tab pos="2157413" algn="l"/>
                <a:tab pos="2692400" algn="l"/>
                <a:tab pos="4518025" algn="ctr"/>
              </a:tabLst>
              <a:defRPr/>
            </a:pPr>
            <a:endParaRPr lang="en-US" altLang="ko-KR" sz="1600" b="0" kern="0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1612900" algn="l"/>
                <a:tab pos="2157413" algn="l"/>
                <a:tab pos="2692400" algn="l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initialization_code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() {</a:t>
            </a: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1612900" algn="l"/>
                <a:tab pos="2157413" algn="l"/>
                <a:tab pos="2692400" algn="l"/>
                <a:tab pos="4518025" algn="ctr"/>
              </a:tabLst>
              <a:defRPr/>
            </a:pP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600" b="0" kern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for (</a:t>
            </a:r>
            <a:r>
              <a:rPr kumimoji="1" lang="en-US" altLang="ko-KR" sz="1600" b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1" lang="en-US" altLang="ko-KR" sz="1600" b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= 0; </a:t>
            </a:r>
            <a:r>
              <a:rPr kumimoji="1" lang="en-US" altLang="ko-KR" sz="1600" b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&lt; 5; </a:t>
            </a:r>
            <a:r>
              <a:rPr kumimoji="1" lang="en-US" altLang="ko-KR" sz="1600" b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++)</a:t>
            </a:r>
          </a:p>
          <a:p>
            <a:pPr marL="92075" lvl="0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tabLst>
                <a:tab pos="534988" algn="l"/>
                <a:tab pos="1079500" algn="l"/>
                <a:tab pos="1612900" algn="l"/>
                <a:tab pos="2157413" algn="l"/>
                <a:tab pos="2692400" algn="l"/>
                <a:tab pos="4518025" algn="ctr"/>
              </a:tabLst>
              <a:defRPr/>
            </a:pPr>
            <a:r>
              <a:rPr lang="en-US" altLang="ko-KR" sz="1600" b="0" kern="0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600" b="0" kern="0" dirty="0" smtClean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state[</a:t>
            </a:r>
            <a:r>
              <a:rPr kumimoji="1" lang="en-US" altLang="ko-KR" sz="1600" b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] = THINKING;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}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7" name="AutoShape 6"/>
          <p:cNvSpPr>
            <a:spLocks/>
          </p:cNvSpPr>
          <p:nvPr/>
        </p:nvSpPr>
        <p:spPr bwMode="auto">
          <a:xfrm>
            <a:off x="5936357" y="1330325"/>
            <a:ext cx="3117155" cy="2170683"/>
          </a:xfrm>
          <a:prstGeom prst="accentCallout2">
            <a:avLst>
              <a:gd name="adj1" fmla="val 5097"/>
              <a:gd name="adj2" fmla="val -2769"/>
              <a:gd name="adj3" fmla="val 5097"/>
              <a:gd name="adj4" fmla="val -5764"/>
              <a:gd name="adj5" fmla="val 49588"/>
              <a:gd name="adj6" fmla="val -15668"/>
            </a:avLst>
          </a:prstGeom>
          <a:noFill/>
          <a:ln w="9525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457200" indent="-457200" algn="l" eaLnBrk="0" hangingPunct="0">
              <a:buChar char="Ø"/>
              <a:tabLst>
                <a:tab pos="2005013" algn="ctr"/>
                <a:tab pos="4518025" algn="ctr"/>
              </a:tabLs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l" defTabSz="91440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defRPr/>
            </a:pPr>
            <a:r>
              <a:rPr kumimoji="1" lang="en-US" altLang="ko-KR" sz="1600" b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Ph_i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는 젓가락을 집기 위해 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test(</a:t>
            </a:r>
            <a:r>
              <a:rPr kumimoji="1" lang="en-US" altLang="ko-KR" sz="1600" b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연산을 수행한다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marL="0" marR="0" lvl="0" indent="0" algn="l" defTabSz="91440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defRPr/>
            </a:pPr>
            <a:r>
              <a:rPr lang="ko-KR" altLang="en-US" sz="1600" b="0" kern="0" noProof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또한</a:t>
            </a:r>
            <a:r>
              <a:rPr lang="en-US" altLang="ko-KR" sz="1600" b="0" kern="0" noProof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젓가락을 놓기 위해 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test(i+1)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와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test((i+1)%5)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를</a:t>
            </a:r>
            <a:r>
              <a:rPr lang="en-US" altLang="ko-KR" sz="1600" b="0" kern="0" dirty="0">
                <a:solidFill>
                  <a:srgbClr val="0000CC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수행한다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marL="0" marR="0" lvl="0" indent="0" algn="l" defTabSz="91440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defRPr/>
            </a:pP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양쪽 이웃이 먹지 않을 때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자신의 상태를 먹기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(EATING)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로 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바꾸고 자기 자신을 호출한다</a:t>
            </a:r>
            <a:endParaRPr kumimoji="1" lang="en-US" altLang="ko-KR" sz="1600" b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5939533" y="3861048"/>
            <a:ext cx="2754312" cy="865188"/>
          </a:xfrm>
          <a:prstGeom prst="accentCallout2">
            <a:avLst>
              <a:gd name="adj1" fmla="val 13213"/>
              <a:gd name="adj2" fmla="val -2769"/>
              <a:gd name="adj3" fmla="val 13213"/>
              <a:gd name="adj4" fmla="val -5593"/>
              <a:gd name="adj5" fmla="val 50644"/>
              <a:gd name="adj6" fmla="val -15560"/>
            </a:avLst>
          </a:prstGeom>
          <a:noFill/>
          <a:ln w="9525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457200" indent="-457200" algn="l" eaLnBrk="0" hangingPunct="0">
              <a:buChar char="Ø"/>
              <a:tabLst>
                <a:tab pos="2005013" algn="ctr"/>
                <a:tab pos="4518025" algn="ctr"/>
              </a:tabLs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모든 철학자들의 상태는</a:t>
            </a:r>
            <a:endParaRPr kumimoji="1" lang="en-US" altLang="ko-KR" sz="1600" b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생각하는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(THINKING)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ko-KR" altLang="en-US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상태로 초기화된다</a:t>
            </a:r>
            <a:r>
              <a:rPr kumimoji="1" lang="en-US" altLang="ko-KR" sz="1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638870" y="3758219"/>
            <a:ext cx="4829175" cy="1091184"/>
          </a:xfrm>
          <a:prstGeom prst="rect">
            <a:avLst/>
          </a:prstGeom>
          <a:noFill/>
          <a:ln w="9525" algn="ctr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2400" b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635695" y="1144589"/>
            <a:ext cx="4829175" cy="2502738"/>
          </a:xfrm>
          <a:prstGeom prst="rect">
            <a:avLst/>
          </a:prstGeom>
          <a:noFill/>
          <a:ln w="9525" algn="ctr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buChar char="Ø"/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2400" b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60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66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식사하는 철학자 해결방안</a:t>
            </a:r>
            <a:r>
              <a:rPr lang="en-US" altLang="ko-KR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(4/4)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58950" y="1988840"/>
            <a:ext cx="6637386" cy="3781772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000066"/>
            </a:solidFill>
            <a:miter lim="800000"/>
            <a:headEnd/>
            <a:tailEnd/>
          </a:ln>
        </p:spPr>
        <p:txBody>
          <a:bodyPr wrap="square" anchor="ctr" anchorCtr="0">
            <a:noAutofit/>
          </a:bodyPr>
          <a:lstStyle>
            <a:lvl1pPr marL="457200" indent="-457200" algn="l" eaLnBrk="0" hangingPunct="0">
              <a:buChar char="Ø"/>
              <a:tabLst>
                <a:tab pos="2005013" algn="ctr"/>
                <a:tab pos="4518025" algn="ctr"/>
              </a:tabLst>
              <a:defRPr kumimoji="1" sz="2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algn="l" eaLnBrk="0" hangingPunct="0">
              <a:buSzPct val="140000"/>
              <a:buChar char="§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algn="l" eaLnBrk="0" hangingPunct="0">
              <a:buSzPct val="60000"/>
              <a:buChar char="u"/>
              <a:tabLst>
                <a:tab pos="2005013" algn="ctr"/>
                <a:tab pos="4518025" algn="ctr"/>
              </a:tabLs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algn="l" eaLnBrk="0" hangingPunct="0">
              <a:buChar char="–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algn="l" eaLnBrk="0" hangingPunct="0"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05013" algn="ctr"/>
                <a:tab pos="4518025" algn="ctr"/>
              </a:tabLst>
              <a:defRPr kumimoji="1" sz="16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thinking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DiningPhilosophers.pickup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ko-KR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eat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lv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ko-KR" sz="2000" b="0" kern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b="0" kern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DiningPhilosophers.putdown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ko-KR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endParaRPr kumimoji="1" lang="en-US" altLang="ko-KR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marR="0" lvl="0" indent="-457200" algn="l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>
                <a:tab pos="2005013" algn="ctr"/>
                <a:tab pos="4518025" algn="ctr"/>
              </a:tabLst>
              <a:defRPr/>
            </a:pPr>
            <a:r>
              <a:rPr kumimoji="1" lang="en-US" altLang="ko-KR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} while(TRUE);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4112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철학자 </a:t>
            </a:r>
            <a:r>
              <a:rPr lang="en-US" altLang="ko-KR" sz="2000" b="0" dirty="0" err="1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i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는 다음 순서로 </a:t>
            </a:r>
            <a:r>
              <a:rPr lang="en-US" altLang="ko-KR" sz="2000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pickup()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2000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putdown()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연산을 호출해야 한다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623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4"/>
          <p:cNvSpPr>
            <a:spLocks noChangeArrowheads="1"/>
          </p:cNvSpPr>
          <p:nvPr/>
        </p:nvSpPr>
        <p:spPr bwMode="auto">
          <a:xfrm>
            <a:off x="250825" y="5280660"/>
            <a:ext cx="8569325" cy="576064"/>
          </a:xfrm>
          <a:prstGeom prst="roundRect">
            <a:avLst>
              <a:gd name="adj" fmla="val 16667"/>
            </a:avLst>
          </a:prstGeom>
          <a:solidFill>
            <a:srgbClr val="FFCCCC">
              <a:alpha val="80000"/>
            </a:srgbClr>
          </a:solidFill>
          <a:ln w="12700">
            <a:solidFill>
              <a:srgbClr val="FF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noAutofit/>
          </a:bodyPr>
          <a:lstStyle/>
          <a:p>
            <a:endParaRPr lang="ko-KR" altLang="en-US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67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강의 목차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3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49406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noAutofit/>
          </a:bodyPr>
          <a:lstStyle/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배</a:t>
            </a:r>
            <a:r>
              <a:rPr lang="ko-KR" altLang="en-US" sz="2400" b="0" dirty="0">
                <a:latin typeface="맑은 고딕" pitchFamily="50" charset="-127"/>
                <a:ea typeface="맑은 고딕" pitchFamily="50" charset="-127"/>
              </a:rPr>
              <a:t>경</a:t>
            </a:r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임계 영역 문제</a:t>
            </a:r>
            <a:endParaRPr lang="en-US" altLang="ko-KR" sz="24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err="1" smtClean="0">
                <a:latin typeface="맑은 고딕" pitchFamily="50" charset="-127"/>
                <a:ea typeface="맑은 고딕" pitchFamily="50" charset="-127"/>
              </a:rPr>
              <a:t>피터슨의</a:t>
            </a: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 해결책</a:t>
            </a:r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동기화 하드웨어</a:t>
            </a:r>
            <a:endParaRPr lang="en-US" altLang="ko-KR" sz="24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err="1" smtClean="0"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en-US" altLang="ko-KR" sz="2400" b="0" dirty="0" smtClean="0">
                <a:latin typeface="맑은 고딕" pitchFamily="50" charset="-127"/>
                <a:ea typeface="맑은 고딕" pitchFamily="50" charset="-127"/>
              </a:rPr>
              <a:t>(Semaphores)</a:t>
            </a: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고전적 동기화 문제들</a:t>
            </a:r>
            <a:endParaRPr lang="en-US" altLang="ko-KR" sz="24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모니터</a:t>
            </a:r>
            <a:r>
              <a:rPr lang="en-US" altLang="ko-KR" sz="2400" b="0" dirty="0" smtClean="0">
                <a:latin typeface="맑은 고딕" pitchFamily="50" charset="-127"/>
                <a:ea typeface="맑은 고딕" pitchFamily="50" charset="-127"/>
              </a:rPr>
              <a:t>(Monitors)</a:t>
            </a:r>
          </a:p>
          <a:p>
            <a:pPr marL="360363" indent="-360363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Blip>
                <a:blip r:embed="rId3"/>
              </a:buBlip>
              <a:tabLst>
                <a:tab pos="360363" algn="l"/>
              </a:tabLst>
            </a:pP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요약</a:t>
            </a:r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9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68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요약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(1/2)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50258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협력 프로세스들은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공유 데이터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를 사용하는데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한번에 한 프로세스에 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의해서만 사용되어야 하는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임계 영역</a:t>
            </a:r>
            <a:r>
              <a:rPr lang="en-US" altLang="ko-KR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(critical section)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의 코드를 가진다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임계 영역 </a:t>
            </a: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문제의 해결 방안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소프트웨어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기반의 해결방안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 err="1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피터슨의</a:t>
            </a:r>
            <a:r>
              <a:rPr lang="en-US" altLang="ko-KR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알고리즘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(Bakery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하드웨어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기반의 해결방안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b="0" dirty="0" err="1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TestAndSet</a:t>
            </a:r>
            <a:r>
              <a:rPr lang="en-US" altLang="ko-KR" b="0" dirty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(), Swap</a:t>
            </a:r>
            <a:r>
              <a:rPr lang="en-US" altLang="ko-KR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()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임계 </a:t>
            </a: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영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역 문제를 위한 세 가지 요구사항</a:t>
            </a:r>
            <a:endParaRPr lang="en-US" altLang="ko-KR" sz="20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상호배제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(mutual exclusion)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진행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(progress)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한정된 대기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(bounded waiting)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이 해결방안들의 단점은 모두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바쁜 대기</a:t>
            </a:r>
            <a:r>
              <a:rPr lang="en-US" altLang="ko-KR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(busy waiting)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를 한다는 것이다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b="0" dirty="0" err="1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en-US" altLang="ko-KR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(semaphore)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는 이 문제점을 해결한다</a:t>
            </a:r>
            <a:endParaRPr lang="en-US" altLang="ko-KR" sz="2000" b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7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69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요약 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(2/2)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30581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err="1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세마포</a:t>
            </a:r>
            <a:r>
              <a:rPr lang="ko-KR" altLang="en-US" sz="2000" b="0" dirty="0" err="1" smtClean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다양한 동기화 문제를 해결하기 위해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사용된다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유한 버퍼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(bounded-buffer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Readers-Writers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문제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식사하는 철학자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dining-philosophers)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문제</a:t>
            </a:r>
            <a:endParaRPr lang="en-US" altLang="ko-KR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93687" lvl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None/>
              <a:tabLst>
                <a:tab pos="268288" algn="l"/>
              </a:tabLst>
            </a:pP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이들은 모두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대규모의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동시성 </a:t>
            </a:r>
            <a:r>
              <a:rPr lang="ko-KR" altLang="en-US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제어 문제의 </a:t>
            </a: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예제에 해당한다</a:t>
            </a:r>
            <a:r>
              <a:rPr lang="en-US" altLang="ko-KR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93687" lvl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None/>
              <a:tabLst>
                <a:tab pos="268288" algn="l"/>
              </a:tabLst>
            </a:pPr>
            <a:endParaRPr lang="en-US" altLang="ko-KR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모니터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공유 추상 데이터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타입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(abstract data type)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2000" b="0" dirty="0">
                <a:latin typeface="맑은 고딕" pitchFamily="50" charset="-127"/>
                <a:ea typeface="맑은 고딕" pitchFamily="50" charset="-127"/>
              </a:rPr>
              <a:t>위한 동기화 메커니즘을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제공한다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18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7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소비자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(Consumer)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280920" cy="5112568"/>
          </a:xfrm>
          <a:prstGeom prst="rect">
            <a:avLst/>
          </a:prstGeom>
          <a:solidFill>
            <a:srgbClr val="CCCCFF"/>
          </a:solidFill>
          <a:ln>
            <a:solidFill>
              <a:srgbClr val="00006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140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while (TRUE) 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{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	while (</a:t>
            </a: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counter == 0</a:t>
            </a: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)		</a:t>
            </a:r>
            <a:r>
              <a:rPr kumimoji="1" lang="en-US" altLang="ko-KR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// is buffer empty?</a:t>
            </a:r>
            <a:endParaRPr kumimoji="1" lang="en-US" altLang="ko-KR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		; // do nothing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	</a:t>
            </a:r>
            <a:r>
              <a:rPr kumimoji="1" lang="en-US" altLang="ko-KR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nextConsumed</a:t>
            </a: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 =  buffer[out];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	out = (out + 1) % BUFFER_SIZE;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	</a:t>
            </a: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counter--;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	//  consume the item in </a:t>
            </a:r>
            <a:r>
              <a:rPr kumimoji="1" lang="en-US" altLang="ko-KR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nextConsumed</a:t>
            </a:r>
            <a:endParaRPr kumimoji="1" lang="en-US" altLang="ko-KR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93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8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경쟁 조건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(Race Condition) (1/6)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43466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생산자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와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소비자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 작업이 올바르게 작성되었다 하더라도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이들 작업이 </a:t>
            </a:r>
            <a:r>
              <a:rPr lang="ko-KR" altLang="en-US" sz="2000" b="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동시에 수행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되면 바르게 동작하지 않을 수 있다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가정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counter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변수 값이 현재 </a:t>
            </a:r>
            <a:r>
              <a:rPr lang="en-US" altLang="ko-KR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생산자와 소비자가 동시에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counter++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counter—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”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명령을 수행한다고 자자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이 두 명령의 실행 순서에 따라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0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counter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변수 값은 바른 값인 </a:t>
            </a:r>
            <a:r>
              <a:rPr lang="en-US" altLang="ko-KR" sz="200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가 될 수도 있으나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원치 않게 </a:t>
            </a:r>
            <a:r>
              <a:rPr lang="en-US" altLang="ko-KR" sz="200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sz="2000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이 될 수 도 있다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왜 그러할까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94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latin typeface="맑은 고딕" pitchFamily="50" charset="-127"/>
                <a:ea typeface="맑은 고딕" pitchFamily="50" charset="-127"/>
              </a:rPr>
              <a:pPr/>
              <a:t>9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338" y="1052736"/>
            <a:ext cx="8569325" cy="5070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000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counter++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명령어는 내부적으로 다음과 같이 구현될 수 있다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marL="293687" lvl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None/>
              <a:tabLst>
                <a:tab pos="268288" algn="l"/>
              </a:tabLst>
            </a:pPr>
            <a:r>
              <a:rPr lang="en-US" altLang="ko-KR" b="0" kern="0" dirty="0" smtClean="0">
                <a:solidFill>
                  <a:srgbClr val="0000FF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register1	= </a:t>
            </a:r>
            <a:r>
              <a:rPr lang="en-US" altLang="ko-KR" b="0" kern="0" dirty="0">
                <a:solidFill>
                  <a:srgbClr val="0000FF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counter</a:t>
            </a:r>
            <a:br>
              <a:rPr lang="en-US" altLang="ko-KR" b="0" kern="0" dirty="0">
                <a:solidFill>
                  <a:srgbClr val="0000FF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</a:br>
            <a:r>
              <a:rPr lang="en-US" altLang="ko-KR" b="0" kern="0" dirty="0" smtClean="0">
                <a:solidFill>
                  <a:srgbClr val="0000FF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register1 </a:t>
            </a:r>
            <a:r>
              <a:rPr lang="en-US" altLang="ko-KR" b="0" kern="0" dirty="0">
                <a:solidFill>
                  <a:srgbClr val="0000FF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	= register1 + 1</a:t>
            </a:r>
            <a:br>
              <a:rPr lang="en-US" altLang="ko-KR" b="0" kern="0" dirty="0">
                <a:solidFill>
                  <a:srgbClr val="0000FF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</a:br>
            <a:r>
              <a:rPr lang="en-US" altLang="ko-KR" b="0" kern="0" dirty="0" smtClean="0">
                <a:solidFill>
                  <a:srgbClr val="0000FF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counter </a:t>
            </a:r>
            <a:r>
              <a:rPr lang="en-US" altLang="ko-KR" b="0" kern="0" dirty="0">
                <a:solidFill>
                  <a:srgbClr val="0000FF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	= register1</a:t>
            </a:r>
            <a:endParaRPr lang="en-US" altLang="ko-KR" b="0" dirty="0" smtClean="0"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000" b="0" dirty="0" smtClean="0">
                <a:solidFill>
                  <a:srgbClr val="0000CC"/>
                </a:solidFill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counter--</a:t>
            </a:r>
            <a:r>
              <a:rPr lang="en-US" altLang="ko-KR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명령어는 내부적으로 다음과 같이 구현될 수 있다</a:t>
            </a:r>
            <a:r>
              <a:rPr lang="en-US" altLang="ko-KR" sz="2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293687" lvl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None/>
              <a:tabLst>
                <a:tab pos="268288" algn="l"/>
              </a:tabLst>
            </a:pPr>
            <a:r>
              <a:rPr lang="en-US" altLang="ko-KR" b="0" kern="0" dirty="0" smtClean="0">
                <a:solidFill>
                  <a:srgbClr val="0000FF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register2</a:t>
            </a:r>
            <a:r>
              <a:rPr lang="en-US" altLang="ko-KR" b="0" kern="0" dirty="0">
                <a:solidFill>
                  <a:srgbClr val="0000FF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	= counter</a:t>
            </a:r>
            <a:br>
              <a:rPr lang="en-US" altLang="ko-KR" b="0" kern="0" dirty="0">
                <a:solidFill>
                  <a:srgbClr val="0000FF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</a:br>
            <a:r>
              <a:rPr lang="en-US" altLang="ko-KR" b="0" kern="0" dirty="0" smtClean="0">
                <a:solidFill>
                  <a:srgbClr val="0000FF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register2 </a:t>
            </a:r>
            <a:r>
              <a:rPr lang="en-US" altLang="ko-KR" b="0" kern="0" dirty="0">
                <a:solidFill>
                  <a:srgbClr val="0000FF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	= </a:t>
            </a:r>
            <a:r>
              <a:rPr lang="en-US" altLang="ko-KR" b="0" kern="0" dirty="0" smtClean="0">
                <a:solidFill>
                  <a:srgbClr val="0000FF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register2 – 1</a:t>
            </a:r>
            <a:r>
              <a:rPr lang="en-US" altLang="ko-KR" b="0" kern="0" dirty="0">
                <a:solidFill>
                  <a:srgbClr val="0000FF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/>
            </a:r>
            <a:br>
              <a:rPr lang="en-US" altLang="ko-KR" b="0" kern="0" dirty="0">
                <a:solidFill>
                  <a:srgbClr val="0000FF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</a:br>
            <a:r>
              <a:rPr lang="en-US" altLang="ko-KR" b="0" kern="0" dirty="0">
                <a:solidFill>
                  <a:srgbClr val="0000FF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counter 	= </a:t>
            </a:r>
            <a:r>
              <a:rPr lang="en-US" altLang="ko-KR" b="0" kern="0" dirty="0" smtClean="0">
                <a:solidFill>
                  <a:srgbClr val="0000FF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register2</a:t>
            </a:r>
            <a:endParaRPr lang="en-US" altLang="ko-KR" b="0" dirty="0">
              <a:solidFill>
                <a:srgbClr val="000000"/>
              </a:solidFill>
              <a:latin typeface="Consolas" panose="020B0609020204030204" pitchFamily="49" charset="0"/>
              <a:ea typeface="맑은 고딕" pitchFamily="50" charset="-127"/>
              <a:cs typeface="Consolas" panose="020B0609020204030204" pitchFamily="49" charset="0"/>
            </a:endParaRPr>
          </a:p>
          <a:p>
            <a:pPr marL="292100" lvl="0" indent="-2921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상기 실행이 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2000" b="0" dirty="0" smtClean="0">
                <a:latin typeface="Consolas" panose="020B0609020204030204" pitchFamily="49" charset="0"/>
                <a:ea typeface="맑은 고딕" pitchFamily="50" charset="-127"/>
                <a:cs typeface="Consolas" panose="020B0609020204030204" pitchFamily="49" charset="0"/>
              </a:rPr>
              <a:t>counter = 5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2000" b="0" dirty="0" smtClean="0">
                <a:latin typeface="맑은 고딕" pitchFamily="50" charset="-127"/>
                <a:ea typeface="맑은 고딕" pitchFamily="50" charset="-127"/>
              </a:rPr>
              <a:t>에서 다음과 같이 섞여 수행되었다 가정하자</a:t>
            </a:r>
            <a:r>
              <a:rPr lang="en-US" altLang="ko-KR" sz="2000" b="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742950" lvl="1" indent="-285750" fontAlgn="base">
              <a:lnSpc>
                <a:spcPct val="90000"/>
              </a:lnSpc>
              <a:buClrTx/>
              <a:buSzPct val="140000"/>
              <a:buNone/>
            </a:pPr>
            <a:r>
              <a:rPr lang="en-US" altLang="ko-KR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S0</a:t>
            </a:r>
            <a:r>
              <a:rPr lang="en-US" altLang="ko-KR" b="0" kern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: </a:t>
            </a:r>
            <a:r>
              <a:rPr lang="ko-KR" altLang="en-US" b="0" kern="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생산자</a:t>
            </a:r>
            <a:r>
              <a:rPr lang="ko-KR" altLang="en-US" b="0" kern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가 수행</a:t>
            </a:r>
            <a:r>
              <a:rPr lang="en-US" altLang="ko-KR" b="0" kern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b="0" kern="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register1 = counter</a:t>
            </a:r>
            <a:r>
              <a:rPr lang="en-US" altLang="ko-KR" b="0" kern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{</a:t>
            </a:r>
            <a:r>
              <a:rPr lang="en-US" altLang="ko-KR" b="0" kern="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register1 = </a:t>
            </a:r>
            <a:r>
              <a:rPr lang="en-US" altLang="ko-KR" b="0" kern="0" dirty="0" smtClean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5</a:t>
            </a:r>
            <a:r>
              <a:rPr lang="en-US" altLang="ko-KR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</a:p>
          <a:p>
            <a:pPr marL="742950" lvl="1" indent="-285750" fontAlgn="base">
              <a:lnSpc>
                <a:spcPct val="90000"/>
              </a:lnSpc>
              <a:buClrTx/>
              <a:buSzPct val="140000"/>
              <a:buNone/>
            </a:pPr>
            <a:r>
              <a:rPr lang="en-US" altLang="ko-KR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S1</a:t>
            </a:r>
            <a:r>
              <a:rPr lang="en-US" altLang="ko-KR" b="0" kern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: </a:t>
            </a:r>
            <a:r>
              <a:rPr lang="ko-KR" altLang="en-US" b="0" kern="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생산자</a:t>
            </a:r>
            <a:r>
              <a:rPr lang="ko-KR" altLang="en-US" b="0" kern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가 수행</a:t>
            </a:r>
            <a:r>
              <a:rPr lang="en-US" altLang="ko-KR" b="0" kern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b="0" kern="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register1 = register1 + 1  </a:t>
            </a:r>
            <a:r>
              <a:rPr lang="en-US" altLang="ko-KR" b="0" kern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	{</a:t>
            </a:r>
            <a:r>
              <a:rPr lang="en-US" altLang="ko-KR" b="0" kern="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register1 = 6</a:t>
            </a:r>
            <a:r>
              <a:rPr lang="en-US" altLang="ko-KR" b="0" kern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 </a:t>
            </a:r>
            <a:endParaRPr lang="en-US" altLang="ko-KR" b="0" kern="0" dirty="0" smtClean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742950" lvl="1" indent="-285750" fontAlgn="base">
              <a:lnSpc>
                <a:spcPct val="90000"/>
              </a:lnSpc>
              <a:buClrTx/>
              <a:buSzPct val="140000"/>
              <a:buNone/>
            </a:pPr>
            <a:r>
              <a:rPr lang="en-US" altLang="ko-KR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S2</a:t>
            </a:r>
            <a:r>
              <a:rPr lang="en-US" altLang="ko-KR" b="0" kern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: </a:t>
            </a:r>
            <a:r>
              <a:rPr lang="ko-KR" altLang="en-US" b="0" kern="0" dirty="0">
                <a:solidFill>
                  <a:srgbClr val="0099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소비자</a:t>
            </a:r>
            <a:r>
              <a:rPr lang="ko-KR" altLang="en-US" b="0" kern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가 수행</a:t>
            </a:r>
            <a:r>
              <a:rPr lang="en-US" altLang="ko-KR" b="0" kern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b="0" kern="0" dirty="0">
                <a:solidFill>
                  <a:srgbClr val="0099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register2 = counter</a:t>
            </a:r>
            <a:r>
              <a:rPr lang="en-US" altLang="ko-KR" b="0" kern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		{</a:t>
            </a:r>
            <a:r>
              <a:rPr lang="en-US" altLang="ko-KR" b="0" kern="0" dirty="0">
                <a:solidFill>
                  <a:srgbClr val="0099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register2 = 5</a:t>
            </a:r>
            <a:r>
              <a:rPr lang="en-US" altLang="ko-KR" b="0" kern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 </a:t>
            </a:r>
            <a:endParaRPr lang="en-US" altLang="ko-KR" b="0" kern="0" dirty="0" smtClean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742950" lvl="1" indent="-285750" fontAlgn="base">
              <a:lnSpc>
                <a:spcPct val="90000"/>
              </a:lnSpc>
              <a:buClrTx/>
              <a:buSzPct val="140000"/>
              <a:buNone/>
            </a:pPr>
            <a:r>
              <a:rPr lang="en-US" altLang="ko-KR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S3</a:t>
            </a:r>
            <a:r>
              <a:rPr lang="en-US" altLang="ko-KR" b="0" kern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: </a:t>
            </a:r>
            <a:r>
              <a:rPr lang="ko-KR" altLang="en-US" b="0" kern="0" dirty="0">
                <a:solidFill>
                  <a:srgbClr val="0099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소비자</a:t>
            </a:r>
            <a:r>
              <a:rPr lang="ko-KR" altLang="en-US" b="0" kern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가 수행</a:t>
            </a:r>
            <a:r>
              <a:rPr lang="en-US" altLang="ko-KR" b="0" kern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b="0" kern="0" dirty="0">
                <a:solidFill>
                  <a:srgbClr val="0099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register2 = register2 - 1</a:t>
            </a:r>
            <a:r>
              <a:rPr lang="en-US" altLang="ko-KR" b="0" kern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	{</a:t>
            </a:r>
            <a:r>
              <a:rPr lang="en-US" altLang="ko-KR" b="0" kern="0" dirty="0">
                <a:solidFill>
                  <a:srgbClr val="0099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register2 = 4</a:t>
            </a:r>
            <a:r>
              <a:rPr lang="en-US" altLang="ko-KR" b="0" kern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 </a:t>
            </a:r>
            <a:endParaRPr lang="en-US" altLang="ko-KR" b="0" kern="0" dirty="0" smtClean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742950" lvl="1" indent="-285750" fontAlgn="base">
              <a:lnSpc>
                <a:spcPct val="90000"/>
              </a:lnSpc>
              <a:buClrTx/>
              <a:buSzPct val="140000"/>
              <a:buNone/>
            </a:pPr>
            <a:r>
              <a:rPr lang="en-US" altLang="ko-KR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S4</a:t>
            </a:r>
            <a:r>
              <a:rPr lang="en-US" altLang="ko-KR" b="0" kern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: </a:t>
            </a:r>
            <a:r>
              <a:rPr lang="ko-KR" altLang="en-US" b="0" kern="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생산자</a:t>
            </a:r>
            <a:r>
              <a:rPr lang="ko-KR" altLang="en-US" b="0" kern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가 수행</a:t>
            </a:r>
            <a:r>
              <a:rPr lang="en-US" altLang="ko-KR" b="0" kern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b="0" kern="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counter = register1</a:t>
            </a:r>
            <a:r>
              <a:rPr lang="en-US" altLang="ko-KR" b="0" kern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	</a:t>
            </a:r>
            <a:r>
              <a:rPr lang="en-US" altLang="ko-KR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  <a:r>
              <a:rPr lang="en-US" altLang="ko-KR" b="0" kern="0" dirty="0">
                <a:solidFill>
                  <a:srgbClr val="0000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counter = 6</a:t>
            </a:r>
            <a:r>
              <a:rPr lang="en-US" altLang="ko-KR" b="0" kern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} </a:t>
            </a:r>
            <a:endParaRPr lang="en-US" altLang="ko-KR" b="0" kern="0" dirty="0" smtClean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742950" lvl="1" indent="-285750" fontAlgn="base">
              <a:lnSpc>
                <a:spcPct val="90000"/>
              </a:lnSpc>
              <a:buClrTx/>
              <a:buSzPct val="140000"/>
              <a:buNone/>
            </a:pPr>
            <a:r>
              <a:rPr lang="en-US" altLang="ko-KR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S5</a:t>
            </a:r>
            <a:r>
              <a:rPr lang="en-US" altLang="ko-KR" b="0" kern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: </a:t>
            </a:r>
            <a:r>
              <a:rPr lang="ko-KR" altLang="en-US" b="0" kern="0" dirty="0">
                <a:solidFill>
                  <a:srgbClr val="0099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소비자</a:t>
            </a:r>
            <a:r>
              <a:rPr lang="ko-KR" altLang="en-US" b="0" kern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가 수행</a:t>
            </a:r>
            <a:r>
              <a:rPr lang="en-US" altLang="ko-KR" b="0" kern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b="0" kern="0" dirty="0">
                <a:solidFill>
                  <a:srgbClr val="0099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counter = register2</a:t>
            </a:r>
            <a:r>
              <a:rPr lang="en-US" altLang="ko-KR" b="0" kern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	</a:t>
            </a:r>
            <a:r>
              <a:rPr lang="en-US" altLang="ko-KR" b="0" kern="0" dirty="0" smtClean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  <a:r>
              <a:rPr lang="en-US" altLang="ko-KR" b="0" kern="0" dirty="0">
                <a:solidFill>
                  <a:srgbClr val="0099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counter = 4</a:t>
            </a:r>
            <a:r>
              <a:rPr lang="en-US" altLang="ko-KR" b="0" kern="0" dirty="0">
                <a:solidFill>
                  <a:srgbClr val="0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</a:p>
          <a:p>
            <a:pPr marL="742950" lvl="1" indent="-285750" fontAlgn="base">
              <a:lnSpc>
                <a:spcPct val="90000"/>
              </a:lnSpc>
              <a:buClrTx/>
              <a:buSzPct val="140000"/>
              <a:buNone/>
            </a:pPr>
            <a:r>
              <a:rPr lang="en-US" altLang="ko-KR" kern="0" dirty="0" smtClean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counter </a:t>
            </a:r>
            <a:r>
              <a:rPr lang="en-US" altLang="ko-KR" kern="0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= </a:t>
            </a:r>
            <a:r>
              <a:rPr lang="en-US" altLang="ko-KR" kern="0" dirty="0" smtClean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4</a:t>
            </a:r>
            <a:endParaRPr lang="ko-KR" altLang="en-US" kern="0" dirty="0">
              <a:solidFill>
                <a:srgbClr val="FF0000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9090" y="475360"/>
            <a:ext cx="1204423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0" dirty="0" smtClean="0">
                <a:solidFill>
                  <a:srgbClr val="0066CC"/>
                </a:solidFill>
                <a:latin typeface="맑은 고딕" pitchFamily="50" charset="-127"/>
                <a:ea typeface="맑은 고딕" pitchFamily="50" charset="-127"/>
              </a:rPr>
              <a:t>동기화</a:t>
            </a:r>
            <a:endParaRPr lang="ko-KR" altLang="en-US" sz="1200" b="0" dirty="0">
              <a:solidFill>
                <a:srgbClr val="0066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15974" y="163513"/>
            <a:ext cx="77164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경쟁 조건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(Race Condition) (2/6)</a:t>
            </a:r>
            <a:endParaRPr lang="ko-KR" altLang="en-US" sz="24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94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23150</TotalTime>
  <Words>3392</Words>
  <Application>Microsoft Macintosh PowerPoint</Application>
  <PresentationFormat>화면 슬라이드 쇼(4:3)</PresentationFormat>
  <Paragraphs>1079</Paragraphs>
  <Slides>69</Slides>
  <Notes>68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69</vt:i4>
      </vt:variant>
    </vt:vector>
  </HeadingPairs>
  <TitlesOfParts>
    <vt:vector size="85" baseType="lpstr">
      <vt:lpstr>굴림</vt:lpstr>
      <vt:lpstr>굴림체</vt:lpstr>
      <vt:lpstr>맑은 고딕</vt:lpstr>
      <vt:lpstr>Arial</vt:lpstr>
      <vt:lpstr>Book Antiqua</vt:lpstr>
      <vt:lpstr>Cambria</vt:lpstr>
      <vt:lpstr>Consolas</vt:lpstr>
      <vt:lpstr>HY견명조</vt:lpstr>
      <vt:lpstr>MT Extra</vt:lpstr>
      <vt:lpstr>Symbol</vt:lpstr>
      <vt:lpstr>Times New Roman</vt:lpstr>
      <vt:lpstr>Trebuchet MS</vt:lpstr>
      <vt:lpstr>Wingdings</vt:lpstr>
      <vt:lpstr>Wingdings 2</vt:lpstr>
      <vt:lpstr>기본 디자인</vt:lpstr>
      <vt:lpstr>연꽃 당초 무늬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문양세</dc:creator>
  <cp:lastModifiedBy>Microsoft Office 사용자</cp:lastModifiedBy>
  <cp:revision>2490</cp:revision>
  <cp:lastPrinted>2015-02-24T08:58:58Z</cp:lastPrinted>
  <dcterms:created xsi:type="dcterms:W3CDTF">2003-03-03T08:07:33Z</dcterms:created>
  <dcterms:modified xsi:type="dcterms:W3CDTF">2018-05-02T13:03:46Z</dcterms:modified>
</cp:coreProperties>
</file>