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78"/>
  </p:notesMasterIdLst>
  <p:sldIdLst>
    <p:sldId id="256" r:id="rId2"/>
    <p:sldId id="257" r:id="rId3"/>
    <p:sldId id="258" r:id="rId4"/>
    <p:sldId id="325" r:id="rId5"/>
    <p:sldId id="326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1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30" r:id="rId50"/>
    <p:sldId id="374" r:id="rId51"/>
    <p:sldId id="375" r:id="rId52"/>
    <p:sldId id="376" r:id="rId53"/>
    <p:sldId id="377" r:id="rId54"/>
    <p:sldId id="378" r:id="rId55"/>
    <p:sldId id="292" r:id="rId56"/>
    <p:sldId id="379" r:id="rId57"/>
    <p:sldId id="380" r:id="rId58"/>
    <p:sldId id="381" r:id="rId59"/>
    <p:sldId id="382" r:id="rId60"/>
    <p:sldId id="383" r:id="rId61"/>
    <p:sldId id="340" r:id="rId62"/>
    <p:sldId id="384" r:id="rId63"/>
    <p:sldId id="342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53" r:id="rId74"/>
    <p:sldId id="394" r:id="rId75"/>
    <p:sldId id="395" r:id="rId76"/>
    <p:sldId id="290" r:id="rId7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oft" initials="w" lastIdx="28" clrIdx="0"/>
  <p:cmAuthor id="2" name="이상민" initials="이" lastIdx="7" clrIdx="1">
    <p:extLst>
      <p:ext uri="{19B8F6BF-5375-455C-9EA6-DF929625EA0E}">
        <p15:presenceInfo xmlns:p15="http://schemas.microsoft.com/office/powerpoint/2012/main" userId="이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0" autoAdjust="0"/>
    <p:restoredTop sz="78351" autoAdjust="0"/>
  </p:normalViewPr>
  <p:slideViewPr>
    <p:cSldViewPr>
      <p:cViewPr varScale="1">
        <p:scale>
          <a:sx n="81" d="100"/>
          <a:sy n="81" d="100"/>
        </p:scale>
        <p:origin x="1116" y="78"/>
      </p:cViewPr>
      <p:guideLst>
        <p:guide orient="horz" pos="1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E1C2D-B41F-4C3F-AA7D-A7311F8B181A}" type="datetime1">
              <a:rPr lang="ko-KR" altLang="en-US"/>
              <a:pPr lvl="0">
                <a:defRPr/>
              </a:pPr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3A6F6B-22E0-403F-93B6-9D1F38018D4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12</a:t>
            </a:r>
            <a:r>
              <a:rPr lang="ko-KR" altLang="en-US" dirty="0"/>
              <a:t>장 검색 세미나를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0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6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4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92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21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81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89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08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7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77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59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93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66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46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06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87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33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53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15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2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검색의 예로 인터넷 검색이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sz="1200" dirty="0"/>
              <a:t>검색은 이러한 검색 키</a:t>
            </a:r>
            <a:r>
              <a:rPr lang="en-US" altLang="ko-KR" sz="1200" dirty="0"/>
              <a:t>(</a:t>
            </a:r>
            <a:r>
              <a:rPr lang="ko-KR" altLang="en-US" sz="1200" dirty="0"/>
              <a:t>검색 키워드</a:t>
            </a:r>
            <a:r>
              <a:rPr lang="en-US" altLang="ko-KR" sz="1200" dirty="0"/>
              <a:t>)</a:t>
            </a:r>
            <a:r>
              <a:rPr lang="ko-KR" altLang="en-US" sz="1200" dirty="0"/>
              <a:t>를 가지는 내가 원하는 자료를 찾는 것이다</a:t>
            </a:r>
            <a:r>
              <a:rPr lang="en-US" altLang="ko-KR" sz="1200" dirty="0"/>
              <a:t>.</a:t>
            </a:r>
          </a:p>
          <a:p>
            <a:r>
              <a:rPr lang="ko-KR" altLang="en-US" dirty="0"/>
              <a:t>그리고 여기서 찾고자 하는 자료를 다른 자료들과 구별시켜주는 검색키가 가장 중요합니다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330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66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13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993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24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5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78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19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54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9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검색의 예로 인터넷 검색이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sz="1200" dirty="0"/>
              <a:t>검색은 이러한 검색 키</a:t>
            </a:r>
            <a:r>
              <a:rPr lang="en-US" altLang="ko-KR" sz="1200" dirty="0"/>
              <a:t>(</a:t>
            </a:r>
            <a:r>
              <a:rPr lang="ko-KR" altLang="en-US" sz="1200" dirty="0"/>
              <a:t>검색 키워드</a:t>
            </a:r>
            <a:r>
              <a:rPr lang="en-US" altLang="ko-KR" sz="1200" dirty="0"/>
              <a:t>)</a:t>
            </a:r>
            <a:r>
              <a:rPr lang="ko-KR" altLang="en-US" sz="1200" dirty="0"/>
              <a:t>를 가지는 내가 원하는 자료를 찾는 것이다</a:t>
            </a:r>
            <a:r>
              <a:rPr lang="en-US" altLang="ko-KR" sz="1200" dirty="0"/>
              <a:t>.</a:t>
            </a:r>
          </a:p>
          <a:p>
            <a:r>
              <a:rPr lang="ko-KR" altLang="en-US" dirty="0"/>
              <a:t>그리고 여기서 찾고자 하는 자료를 다른 자료들과 구별시켜주는 검색키가 가장 중요합니다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79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61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91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710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920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03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775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네트워크를 하다 보면 꼭 한 번은 짚고 넘어가야 할 것이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중 하나가 미디어 액세스 컨트롤에 관한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매체 접근 제어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통신을 위해서는 서로 구분을 하기 위해 주소가 필요합니다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네트워크에서 이 역할을 담당하는 주소가 </a:t>
            </a:r>
            <a:r>
              <a:rPr lang="en-US" altLang="ko-KR" dirty="0"/>
              <a:t>MAC</a:t>
            </a:r>
            <a:r>
              <a:rPr lang="ko-KR" altLang="en-US" dirty="0"/>
              <a:t>주소 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단독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라우터를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거치지 않는 네트워크 안에서의 통신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Y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Z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통신하려 함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주소를 알고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같은 네트워크에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네트워크에 있는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만이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브로드캐스트를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받을 수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보낸 메시지를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받음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(Z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맥 어드레스 주소를 요청하는 메시지를 보냄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맥 어드레스를 알려주고 통신 시작</a:t>
            </a:r>
            <a:r>
              <a:rPr lang="en-US" altLang="ko-KR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네트워크를 연결해주는 장치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cast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보낸다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 네트워크라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받지 못한다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	-&gt;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중간에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통과시키지 않음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보고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아무도 답하지 않을 것을 앎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자신의 맥 어드레스를 보내준다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보내고 싶은 것을 내가 전달해줄게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정보를 보낼 때 받는 맥 어드레스를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맥 어드레스로 해서 보내게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정보를 받고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살고 있는 해당 네트워크로 넘겨줌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188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네트워크를 하다 보면 꼭 한 번은 짚고 넘어가야 할 것이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중 하나가 미디어 액세스 컨트롤에 관한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매체 접근 제어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통신을 위해서는 서로 구분을 하기 위해 주소가 필요합니다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네트워크에서 이 역할을 담당하는 주소가 </a:t>
            </a:r>
            <a:r>
              <a:rPr lang="en-US" altLang="ko-KR" dirty="0"/>
              <a:t>MAC</a:t>
            </a:r>
            <a:r>
              <a:rPr lang="ko-KR" altLang="en-US" dirty="0"/>
              <a:t>주소 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네트워크를 하다 보면 꼭 한 번은 짚고 넘어가야 할 것이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중 하나가 미디어 액세스 컨트롤에 관한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매체 접근 제어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통신을 위해서는 서로 구분을 하기 위해 주소가 필요합니다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네트워크에서 이 역할을 담당하는 주소가 </a:t>
            </a:r>
            <a:r>
              <a:rPr lang="en-US" altLang="ko-KR" dirty="0"/>
              <a:t>MAC</a:t>
            </a:r>
            <a:r>
              <a:rPr lang="ko-KR" altLang="en-US" dirty="0"/>
              <a:t>주소 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네트워크를 하다 보면 꼭 한 번은 짚고 넘어가야 할 것이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중 하나가 미디어 액세스 컨트롤에 관한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매체 접근 제어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통신을 위해서는 서로 구분을 하기 위해 주소가 필요합니다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네트워크에서 이 역할을 담당하는 주소가 </a:t>
            </a:r>
            <a:r>
              <a:rPr lang="en-US" altLang="ko-KR" dirty="0"/>
              <a:t>MAC</a:t>
            </a:r>
            <a:r>
              <a:rPr lang="ko-KR" altLang="en-US" dirty="0"/>
              <a:t>주소 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네트워크를 하다 보면 꼭 한 번은 짚고 넘어가야 할 것이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중 하나가 미디어 액세스 컨트롤에 관한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매체 접근 제어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통신을 위해서는 서로 구분을 하기 위해 주소가 필요합니다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네트워크에서 이 역할을 담당하는 주소가 </a:t>
            </a:r>
            <a:r>
              <a:rPr lang="en-US" altLang="ko-KR" dirty="0"/>
              <a:t>MAC</a:t>
            </a:r>
            <a:r>
              <a:rPr lang="ko-KR" altLang="en-US" dirty="0"/>
              <a:t>주소 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네트워크를 하다 보면 꼭 한 번은 짚고 넘어가야 할 것이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중 하나가 미디어 액세스 컨트롤에 관한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매체 접근 제어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통신을 위해서는 서로 구분을 하기 위해 주소가 필요합니다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네트워크에서 이 역할을 담당하는 주소가 </a:t>
            </a:r>
            <a:r>
              <a:rPr lang="en-US" altLang="ko-KR" dirty="0"/>
              <a:t>MAC</a:t>
            </a:r>
            <a:r>
              <a:rPr lang="ko-KR" altLang="en-US" dirty="0"/>
              <a:t>주소 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색인 과 색인 테이블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952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유니캐스트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프레임을 뿌린다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네트워크상에 있는 모든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이 프레임을 받아 드린다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자신의 맥 어드레스와 비교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주소가 다르면 버림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주고가 같으면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프레임을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올려보낸다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주소가 다르면 버리기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영향을 주지 않는다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성능저하되는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일이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512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자기가 받기 싫어도 무조건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받아야한다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ffff.ffff.ffff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맥 어드레스가 같지는 않지만 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보냄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그다음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알아서 처리함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가장 중요하다고 생각한 부분은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 저하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하던일을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멈추고 또 다른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일을 해야 하기 때문에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PC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전체적인 성능이 떨어집니다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패킷을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발생시킨 경우에는 그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패킷의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수가 많아질수록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성능이 더 떨어진다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</a:t>
            </a:r>
            <a:r>
              <a:rPr lang="ko-KR" altLang="en-US" dirty="0" err="1"/>
              <a:t>말한대로</a:t>
            </a:r>
            <a:r>
              <a:rPr lang="en-US" altLang="ko-KR" dirty="0"/>
              <a:t>, </a:t>
            </a: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색인 과 색인 테이블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952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389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랜카드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네트워크 연결 및 데이터 전송을 담당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계층의 헤더에는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주소가 붇는다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 아래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피지컬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계층에서는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커뮤터가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이해하는 이진수인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바뀌어서 전기적인 신호가 네트워크 케이블을 통해 친구에게 전달된다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친구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이제 포장을 벗기 시작하는데 층별로 내용에 이상이 없는지 확인한다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문제가 있다면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재전송을 요구하거나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에러복구를 시도하게 되겠지요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 이상이 없으면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친구는 내가 보낸 메일을 읽습니다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보시면 처음 만들어낸 데이터의 크기에 비해 실제 전달되는 데이터는 헤더와 같은 정보가 붙여지면서 더 커지게 된다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내가 생각하는 전송 속도가 나오지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않는건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이런 </a:t>
            </a:r>
            <a:r>
              <a:rPr lang="ko-KR" alt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여러가지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정보가 원래 데이터에 붙기 때문이기도 한다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색인 과 색인 테이블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952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</a:t>
            </a:r>
            <a:r>
              <a:rPr lang="ko-KR" altLang="en-US" dirty="0" err="1"/>
              <a:t>말한대로</a:t>
            </a:r>
            <a:r>
              <a:rPr lang="en-US" altLang="ko-KR" dirty="0"/>
              <a:t>, </a:t>
            </a: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</a:t>
            </a:r>
            <a:r>
              <a:rPr lang="ko-KR" altLang="en-US" dirty="0" err="1"/>
              <a:t>말한대로</a:t>
            </a:r>
            <a:r>
              <a:rPr lang="en-US" altLang="ko-KR" dirty="0"/>
              <a:t>, </a:t>
            </a:r>
            <a:r>
              <a:rPr lang="ko-KR" altLang="en-US" dirty="0"/>
              <a:t>사실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MAC</a:t>
            </a:r>
            <a:r>
              <a:rPr lang="ko-KR" altLang="en-US" dirty="0"/>
              <a:t>으로 바꿔주는 절차를 밟고 있는 것이다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과정을 </a:t>
            </a:r>
            <a:r>
              <a:rPr lang="en-US" altLang="ko-KR" dirty="0"/>
              <a:t>ARP</a:t>
            </a:r>
            <a:r>
              <a:rPr lang="ko-KR" altLang="en-US" dirty="0"/>
              <a:t>라고 하는데 </a:t>
            </a:r>
            <a:r>
              <a:rPr lang="en-US" altLang="ko-KR" dirty="0"/>
              <a:t>address</a:t>
            </a:r>
            <a:r>
              <a:rPr lang="en-US" altLang="ko-KR" baseline="0" dirty="0"/>
              <a:t> Resolution Protocol</a:t>
            </a:r>
            <a:r>
              <a:rPr lang="ko-KR" altLang="en-US" baseline="0" dirty="0"/>
              <a:t> 이라 한다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182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1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랜과 </a:t>
            </a:r>
            <a:r>
              <a:rPr lang="ko-KR" altLang="en-US" dirty="0" err="1"/>
              <a:t>웬은</a:t>
            </a:r>
            <a:r>
              <a:rPr lang="ko-KR" altLang="en-US" dirty="0"/>
              <a:t> 공존하며 랜이나 </a:t>
            </a:r>
            <a:r>
              <a:rPr lang="ko-KR" altLang="en-US" dirty="0" err="1"/>
              <a:t>웬을</a:t>
            </a:r>
            <a:r>
              <a:rPr lang="ko-KR" altLang="en-US" dirty="0"/>
              <a:t> 설치하는 것을 네트워킹이라고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B3A6F6B-22E0-403F-93B6-9D1F38018D47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0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8EC5-2755-4CEA-8755-8DAF693DF6B2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B4AD-6AF1-43EC-A217-8E1F93F6415E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EA19-EE93-4E9F-87D7-5D4B702BA615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E67A-2318-4FED-B900-DF406CE12E39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1F2E-C0A4-4315-953D-95835E19707F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49D0-434A-4C47-A0AC-12EB85B03E44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2A98-8B68-4155-9905-ADEC1ECFAE79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0C5B-4CA7-4324-9AFC-CFB53F9A379D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1CFB-8B05-4001-9394-F5ABB2684D8C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16A6-F0ED-4536-8E52-2972CAFDDE01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644-DFB8-476C-99E1-7DA1A5C5959B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94CC-7008-4BE5-9A2A-47886F052C7E}" type="datetime1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00658" y="892528"/>
            <a:ext cx="91293" cy="543058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81436" y="771550"/>
            <a:ext cx="802287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Seminar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56176" y="4431377"/>
            <a:ext cx="2669635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이상민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0C05D4-C65E-4892-9160-B0F372A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5338914" y="1349489"/>
            <a:ext cx="3456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2</a:t>
            </a:r>
          </a:p>
          <a:p>
            <a:pPr>
              <a:defRPr/>
            </a:pPr>
            <a:r>
              <a:rPr lang="ko-KR" altLang="en-US" sz="1500" dirty="0"/>
              <a:t>캐리어가 없는 것을 확인하고 </a:t>
            </a:r>
            <a:r>
              <a:rPr lang="en-US" altLang="ko-KR" sz="1500" dirty="0"/>
              <a:t>Computer 1</a:t>
            </a:r>
            <a:r>
              <a:rPr lang="ko-KR" altLang="en-US" sz="1500" dirty="0"/>
              <a:t>이 </a:t>
            </a:r>
            <a:r>
              <a:rPr lang="en-US" altLang="ko-KR" sz="1500" dirty="0"/>
              <a:t>Computer 4</a:t>
            </a:r>
            <a:r>
              <a:rPr lang="ko-KR" altLang="en-US" sz="1500" dirty="0"/>
              <a:t>로 데이터를 보낸다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ECB5616-9CA4-450A-A97D-4A0DB6BDD6E9}"/>
              </a:ext>
            </a:extLst>
          </p:cNvPr>
          <p:cNvCxnSpPr/>
          <p:nvPr/>
        </p:nvCxnSpPr>
        <p:spPr>
          <a:xfrm rot="16200000" flipH="1">
            <a:off x="1439652" y="282377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56A976-C6D8-4370-A672-A57C9A6FF3FB}"/>
              </a:ext>
            </a:extLst>
          </p:cNvPr>
          <p:cNvSpPr txBox="1"/>
          <p:nvPr/>
        </p:nvSpPr>
        <p:spPr>
          <a:xfrm>
            <a:off x="5338914" y="249974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3</a:t>
            </a:r>
          </a:p>
          <a:p>
            <a:pPr>
              <a:defRPr/>
            </a:pPr>
            <a:r>
              <a:rPr lang="en-US" altLang="ko-KR" sz="1500" dirty="0"/>
              <a:t>Computer 2</a:t>
            </a:r>
            <a:r>
              <a:rPr lang="ko-KR" altLang="en-US" sz="1500" dirty="0"/>
              <a:t>는 캐리어를 감지하여 대기한다</a:t>
            </a:r>
            <a:r>
              <a:rPr lang="en-US" altLang="ko-KR" sz="1500" dirty="0"/>
              <a:t>.</a:t>
            </a:r>
          </a:p>
          <a:p>
            <a:pPr>
              <a:defRPr/>
            </a:pPr>
            <a:r>
              <a:rPr lang="ko-KR" altLang="en-US" sz="1500" dirty="0"/>
              <a:t> 즉</a:t>
            </a:r>
            <a:r>
              <a:rPr lang="en-US" altLang="ko-KR" sz="1500" dirty="0"/>
              <a:t>, </a:t>
            </a:r>
            <a:r>
              <a:rPr lang="ko-KR" altLang="en-US" sz="1500" dirty="0"/>
              <a:t>누군가가 네트워크상에서 통신을 하고 있으면 자기가 보낼 정보가 있어도 보내지 못 한다</a:t>
            </a:r>
            <a:r>
              <a:rPr lang="en-US" altLang="ko-KR" sz="1500" dirty="0"/>
              <a:t>.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6F1D71-76B3-49D6-B104-7A2B6DED25E6}"/>
              </a:ext>
            </a:extLst>
          </p:cNvPr>
          <p:cNvCxnSpPr/>
          <p:nvPr/>
        </p:nvCxnSpPr>
        <p:spPr>
          <a:xfrm>
            <a:off x="2987824" y="2571749"/>
            <a:ext cx="0" cy="36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34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ECB5616-9CA4-450A-A97D-4A0DB6BDD6E9}"/>
              </a:ext>
            </a:extLst>
          </p:cNvPr>
          <p:cNvCxnSpPr/>
          <p:nvPr/>
        </p:nvCxnSpPr>
        <p:spPr>
          <a:xfrm rot="16200000" flipH="1">
            <a:off x="1439652" y="282377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56A976-C6D8-4370-A672-A57C9A6FF3FB}"/>
              </a:ext>
            </a:extLst>
          </p:cNvPr>
          <p:cNvSpPr txBox="1"/>
          <p:nvPr/>
        </p:nvSpPr>
        <p:spPr>
          <a:xfrm>
            <a:off x="5338914" y="2243937"/>
            <a:ext cx="3456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4</a:t>
            </a:r>
          </a:p>
          <a:p>
            <a:pPr>
              <a:defRPr/>
            </a:pPr>
            <a:r>
              <a:rPr lang="en-US" altLang="ko-KR" sz="1500" dirty="0"/>
              <a:t>Computer 1</a:t>
            </a:r>
            <a:r>
              <a:rPr lang="ko-KR" altLang="en-US" sz="1500" dirty="0"/>
              <a:t>과 </a:t>
            </a:r>
            <a:r>
              <a:rPr lang="en-US" altLang="ko-KR" sz="1500" dirty="0"/>
              <a:t>Computer2</a:t>
            </a:r>
            <a:r>
              <a:rPr lang="ko-KR" altLang="en-US" sz="1500" dirty="0"/>
              <a:t>의 통신이 끝나고 </a:t>
            </a:r>
            <a:r>
              <a:rPr lang="en-US" altLang="ko-KR" sz="1500" dirty="0"/>
              <a:t>Computer 2</a:t>
            </a:r>
            <a:r>
              <a:rPr lang="ko-KR" altLang="en-US" sz="1500" dirty="0"/>
              <a:t>가 데이터를 보낸다</a:t>
            </a:r>
            <a:r>
              <a:rPr lang="en-US" altLang="ko-KR" sz="1500" dirty="0"/>
              <a:t>.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1C6C981-BE9C-4AC4-A7DE-61F74EAE2A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3384" y="2661326"/>
            <a:ext cx="1080120" cy="9009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93797C-F170-433A-A236-D9395F7029CF}"/>
              </a:ext>
            </a:extLst>
          </p:cNvPr>
          <p:cNvCxnSpPr/>
          <p:nvPr/>
        </p:nvCxnSpPr>
        <p:spPr>
          <a:xfrm>
            <a:off x="3017552" y="2571749"/>
            <a:ext cx="0" cy="36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6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56A976-C6D8-4370-A672-A57C9A6FF3FB}"/>
              </a:ext>
            </a:extLst>
          </p:cNvPr>
          <p:cNvSpPr txBox="1"/>
          <p:nvPr/>
        </p:nvSpPr>
        <p:spPr>
          <a:xfrm>
            <a:off x="5343180" y="2526551"/>
            <a:ext cx="3456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/>
              <a:t>이 경우를 바로 </a:t>
            </a:r>
            <a:r>
              <a:rPr lang="en-US" altLang="ko-KR" sz="1500" b="1" dirty="0">
                <a:solidFill>
                  <a:schemeClr val="accent1"/>
                </a:solidFill>
              </a:rPr>
              <a:t>‘Multiple Access(</a:t>
            </a:r>
            <a:r>
              <a:rPr lang="ko-KR" altLang="en-US" sz="1500" b="1" dirty="0">
                <a:solidFill>
                  <a:schemeClr val="accent1"/>
                </a:solidFill>
              </a:rPr>
              <a:t>다중 접근</a:t>
            </a:r>
            <a:r>
              <a:rPr lang="en-US" altLang="ko-KR" sz="1500" b="1" dirty="0">
                <a:solidFill>
                  <a:schemeClr val="accent1"/>
                </a:solidFill>
              </a:rPr>
              <a:t>)’</a:t>
            </a:r>
            <a:r>
              <a:rPr lang="en-US" altLang="ko-KR" sz="1500" dirty="0"/>
              <a:t> </a:t>
            </a:r>
            <a:r>
              <a:rPr lang="ko-KR" altLang="en-US" sz="1500" dirty="0"/>
              <a:t>이라고 한다</a:t>
            </a:r>
            <a:endParaRPr lang="en-US" altLang="ko-KR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D486-98C4-4368-BB51-9C3C187F4FBC}"/>
              </a:ext>
            </a:extLst>
          </p:cNvPr>
          <p:cNvSpPr txBox="1"/>
          <p:nvPr/>
        </p:nvSpPr>
        <p:spPr>
          <a:xfrm>
            <a:off x="5343180" y="1522730"/>
            <a:ext cx="34563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만약 두 </a:t>
            </a:r>
            <a:r>
              <a:rPr lang="en-US" altLang="ko-KR" sz="1500" b="1" dirty="0"/>
              <a:t>PC</a:t>
            </a:r>
            <a:r>
              <a:rPr lang="ko-KR" altLang="en-US" sz="1500" b="1" dirty="0"/>
              <a:t>가 캐리어가 없음을 확인하고 동시에 네트워크상에 데이터를 보낼 경우에는</a:t>
            </a:r>
            <a:r>
              <a:rPr lang="en-US" altLang="ko-KR" sz="1500" b="1" dirty="0"/>
              <a:t>?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995BEBA-465C-4E10-9E40-C618806F6022}"/>
              </a:ext>
            </a:extLst>
          </p:cNvPr>
          <p:cNvCxnSpPr>
            <a:cxnSpLocks/>
          </p:cNvCxnSpPr>
          <p:nvPr/>
        </p:nvCxnSpPr>
        <p:spPr>
          <a:xfrm>
            <a:off x="1619672" y="2545457"/>
            <a:ext cx="1008112" cy="576064"/>
          </a:xfrm>
          <a:prstGeom prst="bentConnector3">
            <a:avLst>
              <a:gd name="adj1" fmla="val 39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FAECBD4-E15B-43BF-B243-1F0B00CE3DE3}"/>
              </a:ext>
            </a:extLst>
          </p:cNvPr>
          <p:cNvCxnSpPr>
            <a:cxnSpLocks/>
          </p:cNvCxnSpPr>
          <p:nvPr/>
        </p:nvCxnSpPr>
        <p:spPr>
          <a:xfrm flipH="1">
            <a:off x="3347864" y="2543489"/>
            <a:ext cx="1008112" cy="576064"/>
          </a:xfrm>
          <a:prstGeom prst="bentConnector3">
            <a:avLst>
              <a:gd name="adj1" fmla="val 39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57FE04-23D8-42BC-AFDF-53DFB77C4BDD}"/>
              </a:ext>
            </a:extLst>
          </p:cNvPr>
          <p:cNvSpPr txBox="1"/>
          <p:nvPr/>
        </p:nvSpPr>
        <p:spPr>
          <a:xfrm>
            <a:off x="5338914" y="3294411"/>
            <a:ext cx="3456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/>
              <a:t>이러한 경우에는 </a:t>
            </a:r>
            <a:r>
              <a:rPr lang="ko-KR" altLang="en-US" sz="1500" b="1" dirty="0">
                <a:solidFill>
                  <a:schemeClr val="accent2"/>
                </a:solidFill>
              </a:rPr>
              <a:t>충돌</a:t>
            </a:r>
            <a:r>
              <a:rPr lang="en-US" altLang="ko-KR" sz="1500" b="1" dirty="0">
                <a:solidFill>
                  <a:schemeClr val="accent2"/>
                </a:solidFill>
              </a:rPr>
              <a:t>(Collision)</a:t>
            </a:r>
            <a:r>
              <a:rPr lang="ko-KR" altLang="en-US" sz="1500" dirty="0"/>
              <a:t>이 발생한다</a:t>
            </a:r>
            <a:r>
              <a:rPr lang="en-US" altLang="ko-KR" sz="1500" dirty="0"/>
              <a:t>.</a:t>
            </a:r>
          </a:p>
        </p:txBody>
      </p:sp>
      <p:sp>
        <p:nvSpPr>
          <p:cNvPr id="26" name="폭발: 8pt 25">
            <a:extLst>
              <a:ext uri="{FF2B5EF4-FFF2-40B4-BE49-F238E27FC236}">
                <a16:creationId xmlns:a16="http://schemas.microsoft.com/office/drawing/2014/main" id="{03A5BE50-6E8A-4965-B8CF-D9AB0F259224}"/>
              </a:ext>
            </a:extLst>
          </p:cNvPr>
          <p:cNvSpPr/>
          <p:nvPr/>
        </p:nvSpPr>
        <p:spPr>
          <a:xfrm>
            <a:off x="2627784" y="2791621"/>
            <a:ext cx="715814" cy="598608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53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5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D26271-B561-466B-A1AA-C56E373EFD4F}"/>
              </a:ext>
            </a:extLst>
          </p:cNvPr>
          <p:cNvSpPr txBox="1"/>
          <p:nvPr/>
        </p:nvSpPr>
        <p:spPr>
          <a:xfrm>
            <a:off x="5330009" y="1350060"/>
            <a:ext cx="34563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/>
              <a:t>이러한 충돌이 발생했을 때 조치를 취하기 위해 </a:t>
            </a:r>
            <a:r>
              <a:rPr lang="ko-KR" altLang="en-US" sz="1500" b="1" dirty="0">
                <a:solidFill>
                  <a:schemeClr val="accent1"/>
                </a:solidFill>
              </a:rPr>
              <a:t>충돌 감지</a:t>
            </a:r>
            <a:r>
              <a:rPr lang="en-US" altLang="ko-KR" sz="1500" b="1" dirty="0">
                <a:solidFill>
                  <a:schemeClr val="accent1"/>
                </a:solidFill>
              </a:rPr>
              <a:t>(Collision Detection)</a:t>
            </a:r>
            <a:r>
              <a:rPr lang="ko-KR" altLang="en-US" sz="1500" dirty="0"/>
              <a:t>가 필요하다</a:t>
            </a:r>
            <a:endParaRPr lang="en-US" altLang="ko-KR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6D846-866F-490E-A696-E5EBDD18CAC4}"/>
              </a:ext>
            </a:extLst>
          </p:cNvPr>
          <p:cNvSpPr txBox="1"/>
          <p:nvPr/>
        </p:nvSpPr>
        <p:spPr>
          <a:xfrm>
            <a:off x="5338914" y="2268736"/>
            <a:ext cx="34563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Collision Detection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Step 1</a:t>
            </a:r>
          </a:p>
          <a:p>
            <a:pPr>
              <a:defRPr/>
            </a:pPr>
            <a:r>
              <a:rPr lang="en-US" altLang="ko-KR" sz="1500" dirty="0"/>
              <a:t>PC </a:t>
            </a:r>
            <a:r>
              <a:rPr lang="ko-KR" altLang="en-US" sz="1500" dirty="0"/>
              <a:t>들이 충돌을 감지하게 되면 데이터를 전송했던 </a:t>
            </a:r>
            <a:r>
              <a:rPr lang="en-US" altLang="ko-KR" sz="1500" dirty="0"/>
              <a:t>PC</a:t>
            </a:r>
            <a:r>
              <a:rPr lang="ko-KR" altLang="en-US" sz="1500" dirty="0"/>
              <a:t>들은 랜덤</a:t>
            </a:r>
            <a:r>
              <a:rPr lang="en-US" altLang="ko-KR" sz="1500" dirty="0"/>
              <a:t>(random)</a:t>
            </a:r>
            <a:r>
              <a:rPr lang="ko-KR" altLang="en-US" sz="1500" dirty="0"/>
              <a:t>한 시간 동안 기다린 다음 데이터를 전송한다</a:t>
            </a:r>
            <a:r>
              <a:rPr lang="en-US" altLang="ko-KR" sz="1500" dirty="0"/>
              <a:t>.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419DB6D-3153-4F8A-88DE-775BB0E0A5BA}"/>
              </a:ext>
            </a:extLst>
          </p:cNvPr>
          <p:cNvCxnSpPr>
            <a:cxnSpLocks/>
          </p:cNvCxnSpPr>
          <p:nvPr/>
        </p:nvCxnSpPr>
        <p:spPr>
          <a:xfrm>
            <a:off x="1619672" y="2545457"/>
            <a:ext cx="1008112" cy="576064"/>
          </a:xfrm>
          <a:prstGeom prst="bentConnector3">
            <a:avLst>
              <a:gd name="adj1" fmla="val 39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FB74700-F9BD-44FA-9DC3-8D8453CCDEE5}"/>
              </a:ext>
            </a:extLst>
          </p:cNvPr>
          <p:cNvCxnSpPr>
            <a:cxnSpLocks/>
          </p:cNvCxnSpPr>
          <p:nvPr/>
        </p:nvCxnSpPr>
        <p:spPr>
          <a:xfrm flipH="1">
            <a:off x="3347864" y="2543489"/>
            <a:ext cx="1008112" cy="576064"/>
          </a:xfrm>
          <a:prstGeom prst="bentConnector3">
            <a:avLst>
              <a:gd name="adj1" fmla="val 39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폭발: 8pt 27">
            <a:extLst>
              <a:ext uri="{FF2B5EF4-FFF2-40B4-BE49-F238E27FC236}">
                <a16:creationId xmlns:a16="http://schemas.microsoft.com/office/drawing/2014/main" id="{98B319D1-0546-4200-BEE2-EC3197272DE2}"/>
              </a:ext>
            </a:extLst>
          </p:cNvPr>
          <p:cNvSpPr/>
          <p:nvPr/>
        </p:nvSpPr>
        <p:spPr>
          <a:xfrm>
            <a:off x="2627784" y="2791621"/>
            <a:ext cx="715814" cy="598608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A4DED1-53DC-4CB9-BB57-1480A9A7C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226" y="2268736"/>
            <a:ext cx="425004" cy="446614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18EF9BA-7815-4944-9B07-3B39C507E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0027" y="2103994"/>
            <a:ext cx="1352516" cy="2175284"/>
          </a:xfrm>
          <a:prstGeom prst="bentConnector3">
            <a:avLst>
              <a:gd name="adj1" fmla="val 4409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1BEC245E-5028-4211-A9BA-7C8348081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208" y="2255225"/>
            <a:ext cx="425004" cy="4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9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D26271-B561-466B-A1AA-C56E373EFD4F}"/>
              </a:ext>
            </a:extLst>
          </p:cNvPr>
          <p:cNvSpPr txBox="1"/>
          <p:nvPr/>
        </p:nvSpPr>
        <p:spPr>
          <a:xfrm>
            <a:off x="5330009" y="1350060"/>
            <a:ext cx="34563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/>
              <a:t>이러한 충돌이 발생했을 때 조치를 취하기 위해 </a:t>
            </a:r>
            <a:r>
              <a:rPr lang="ko-KR" altLang="en-US" sz="1500" b="1" dirty="0">
                <a:solidFill>
                  <a:schemeClr val="accent1"/>
                </a:solidFill>
              </a:rPr>
              <a:t>충돌 감지</a:t>
            </a:r>
            <a:r>
              <a:rPr lang="en-US" altLang="ko-KR" sz="1500" b="1" dirty="0">
                <a:solidFill>
                  <a:schemeClr val="accent1"/>
                </a:solidFill>
              </a:rPr>
              <a:t>(Collision Detection)</a:t>
            </a:r>
            <a:r>
              <a:rPr lang="ko-KR" altLang="en-US" sz="1500" dirty="0"/>
              <a:t>가 필요하다</a:t>
            </a:r>
            <a:endParaRPr lang="en-US" altLang="ko-KR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6D846-866F-490E-A696-E5EBDD18CAC4}"/>
              </a:ext>
            </a:extLst>
          </p:cNvPr>
          <p:cNvSpPr txBox="1"/>
          <p:nvPr/>
        </p:nvSpPr>
        <p:spPr>
          <a:xfrm>
            <a:off x="5338914" y="2268736"/>
            <a:ext cx="34563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Collision Detection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Step 1</a:t>
            </a:r>
          </a:p>
          <a:p>
            <a:pPr>
              <a:defRPr/>
            </a:pPr>
            <a:r>
              <a:rPr lang="en-US" altLang="ko-KR" sz="1500" dirty="0"/>
              <a:t>PC </a:t>
            </a:r>
            <a:r>
              <a:rPr lang="ko-KR" altLang="en-US" sz="1500" dirty="0"/>
              <a:t>들이 충돌을 감지하게 되면 데이터를 전송했던 </a:t>
            </a:r>
            <a:r>
              <a:rPr lang="en-US" altLang="ko-KR" sz="1500" dirty="0"/>
              <a:t>PC</a:t>
            </a:r>
            <a:r>
              <a:rPr lang="ko-KR" altLang="en-US" sz="1500" dirty="0"/>
              <a:t>들은 랜덤</a:t>
            </a:r>
            <a:r>
              <a:rPr lang="en-US" altLang="ko-KR" sz="1500" dirty="0"/>
              <a:t>(random)</a:t>
            </a:r>
            <a:r>
              <a:rPr lang="ko-KR" altLang="en-US" sz="1500" dirty="0"/>
              <a:t>한 시간 동안 기다린 다음 데이터를 전송한다</a:t>
            </a:r>
            <a:r>
              <a:rPr lang="en-US" altLang="ko-KR" sz="1500" dirty="0"/>
              <a:t>.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FB74700-F9BD-44FA-9DC3-8D8453CCDEE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658589" y="2034178"/>
            <a:ext cx="1229560" cy="2155265"/>
          </a:xfrm>
          <a:prstGeom prst="bentConnector3">
            <a:avLst>
              <a:gd name="adj1" fmla="val 4960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0A4DED1-53DC-4CB9-BB57-1480A9A7C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226" y="2268736"/>
            <a:ext cx="425004" cy="44661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30C5396-95BE-4FB6-BC05-F954F670C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926" y="2268736"/>
            <a:ext cx="425004" cy="446614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18EF9BA-7815-4944-9B07-3B39C507E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0027" y="2103994"/>
            <a:ext cx="1352516" cy="2175284"/>
          </a:xfrm>
          <a:prstGeom prst="bentConnector3">
            <a:avLst>
              <a:gd name="adj1" fmla="val 4409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토큰링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</a:t>
            </a:r>
            <a:r>
              <a:rPr lang="en-US" altLang="ko-KR" sz="32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TokenRing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115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토큰링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TokenRing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)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토큰링이란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094758" y="4027908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dirty="0"/>
              <a:t>: </a:t>
            </a:r>
            <a:r>
              <a:rPr lang="ko-KR" altLang="en-US" sz="1500" dirty="0"/>
              <a:t>네트워크에서 오직 한 </a:t>
            </a:r>
            <a:r>
              <a:rPr lang="en-US" altLang="ko-KR" sz="1500" dirty="0"/>
              <a:t>PC, </a:t>
            </a:r>
            <a:r>
              <a:rPr lang="ko-KR" altLang="en-US" sz="1500" dirty="0"/>
              <a:t>즉 토큰을 가진 </a:t>
            </a:r>
            <a:r>
              <a:rPr lang="en-US" altLang="ko-KR" sz="1500" dirty="0"/>
              <a:t>PC</a:t>
            </a:r>
            <a:r>
              <a:rPr lang="ko-KR" altLang="en-US" sz="1500" dirty="0"/>
              <a:t>만이 네트워크에 데이터를 실어 보내는 네트워크 방식</a:t>
            </a:r>
            <a:r>
              <a:rPr lang="en-US" altLang="ko-KR" sz="1500" dirty="0"/>
              <a:t>. 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이더넷은 순서 상관</a:t>
            </a:r>
            <a:r>
              <a:rPr lang="en-US" altLang="ko-KR" sz="1500" b="1" dirty="0"/>
              <a:t>X, </a:t>
            </a:r>
            <a:r>
              <a:rPr lang="ko-KR" altLang="en-US" sz="1500" b="1" dirty="0"/>
              <a:t>토큰링은 순서 상관 </a:t>
            </a:r>
            <a:r>
              <a:rPr lang="en-US" altLang="ko-KR" sz="1500" b="1" dirty="0"/>
              <a:t>O) IBM</a:t>
            </a:r>
            <a:r>
              <a:rPr lang="ko-KR" altLang="en-US" sz="1500" b="1" dirty="0"/>
              <a:t>이 처음 개발</a:t>
            </a:r>
            <a:r>
              <a:rPr lang="en-US" altLang="ko-KR" sz="15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6B071-393B-43F9-B9AB-F82794485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3618" y="2142479"/>
            <a:ext cx="640814" cy="640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F8B178-192C-47D6-B927-9EA0ADCA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1285266"/>
            <a:ext cx="640814" cy="640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0620EE-5A18-494B-B18D-D76C2C1DE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2999692"/>
            <a:ext cx="640814" cy="6408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454157-47D2-4221-A52E-DBD4B9A1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4128" y="2142479"/>
            <a:ext cx="640814" cy="640814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43C6022E-6132-4050-8EC9-26D7BB620762}"/>
              </a:ext>
            </a:extLst>
          </p:cNvPr>
          <p:cNvSpPr/>
          <p:nvPr/>
        </p:nvSpPr>
        <p:spPr>
          <a:xfrm>
            <a:off x="3275855" y="1478409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BEE83ADF-02C2-441A-9480-C1728396A1FD}"/>
              </a:ext>
            </a:extLst>
          </p:cNvPr>
          <p:cNvSpPr/>
          <p:nvPr/>
        </p:nvSpPr>
        <p:spPr>
          <a:xfrm flipV="1">
            <a:off x="3279201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39D03933-0126-4EB0-A977-DC9ED4115D48}"/>
              </a:ext>
            </a:extLst>
          </p:cNvPr>
          <p:cNvSpPr/>
          <p:nvPr/>
        </p:nvSpPr>
        <p:spPr>
          <a:xfrm flipH="1" flipV="1">
            <a:off x="2725137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E9A7F485-4236-4045-BA78-E8ED4A216B38}"/>
              </a:ext>
            </a:extLst>
          </p:cNvPr>
          <p:cNvSpPr/>
          <p:nvPr/>
        </p:nvSpPr>
        <p:spPr>
          <a:xfrm flipH="1">
            <a:off x="2714080" y="149163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46D45-9235-4EC4-9177-2E7A319755B4}"/>
              </a:ext>
            </a:extLst>
          </p:cNvPr>
          <p:cNvGrpSpPr/>
          <p:nvPr/>
        </p:nvGrpSpPr>
        <p:grpSpPr>
          <a:xfrm>
            <a:off x="4127396" y="749325"/>
            <a:ext cx="490443" cy="476183"/>
            <a:chOff x="6804248" y="1059581"/>
            <a:chExt cx="640814" cy="59029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D8E049-D774-4690-988F-EB294F2BDD8D}"/>
                </a:ext>
              </a:extLst>
            </p:cNvPr>
            <p:cNvSpPr/>
            <p:nvPr/>
          </p:nvSpPr>
          <p:spPr>
            <a:xfrm>
              <a:off x="6804248" y="1059581"/>
              <a:ext cx="640814" cy="59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4B67A7-7BCC-42CF-8045-ADC93B4B3C0B}"/>
                </a:ext>
              </a:extLst>
            </p:cNvPr>
            <p:cNvSpPr/>
            <p:nvPr/>
          </p:nvSpPr>
          <p:spPr>
            <a:xfrm>
              <a:off x="7008143" y="1221984"/>
              <a:ext cx="233023" cy="24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0BA96D5-D711-451A-9CD4-D05A80FBA4E4}"/>
              </a:ext>
            </a:extLst>
          </p:cNvPr>
          <p:cNvSpPr/>
          <p:nvPr/>
        </p:nvSpPr>
        <p:spPr>
          <a:xfrm>
            <a:off x="4875178" y="834844"/>
            <a:ext cx="490443" cy="290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4E6DD-6877-42EB-91F8-4E058A0F8A5F}"/>
              </a:ext>
            </a:extLst>
          </p:cNvPr>
          <p:cNvSpPr txBox="1"/>
          <p:nvPr/>
        </p:nvSpPr>
        <p:spPr>
          <a:xfrm>
            <a:off x="5523312" y="802622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토큰</a:t>
            </a:r>
            <a:endParaRPr lang="en-US" altLang="ko-KR" sz="1500" dirty="0">
              <a:solidFill>
                <a:schemeClr val="accent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ACB0F596-67B4-4913-B1C5-83C7203766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6070" y="1058951"/>
            <a:ext cx="1275016" cy="679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7F0024-13CC-4E0E-839F-24DDD2B61358}"/>
              </a:ext>
            </a:extLst>
          </p:cNvPr>
          <p:cNvGrpSpPr/>
          <p:nvPr/>
        </p:nvGrpSpPr>
        <p:grpSpPr>
          <a:xfrm>
            <a:off x="1690750" y="2138479"/>
            <a:ext cx="490443" cy="476183"/>
            <a:chOff x="6804248" y="1059581"/>
            <a:chExt cx="640814" cy="59029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12EB47A-B6E2-4452-9601-0F63E4870D69}"/>
                </a:ext>
              </a:extLst>
            </p:cNvPr>
            <p:cNvSpPr/>
            <p:nvPr/>
          </p:nvSpPr>
          <p:spPr>
            <a:xfrm>
              <a:off x="6804248" y="1059581"/>
              <a:ext cx="640814" cy="59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FE6CD5D-A437-4945-AB58-574D34B96845}"/>
                </a:ext>
              </a:extLst>
            </p:cNvPr>
            <p:cNvSpPr/>
            <p:nvPr/>
          </p:nvSpPr>
          <p:spPr>
            <a:xfrm>
              <a:off x="7008143" y="1221984"/>
              <a:ext cx="233023" cy="24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97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토큰링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TokenRing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)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토큰링이란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094758" y="4027908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장점 </a:t>
            </a:r>
            <a:r>
              <a:rPr lang="en-US" altLang="ko-KR" sz="1500" b="1" dirty="0"/>
              <a:t>: </a:t>
            </a:r>
            <a:r>
              <a:rPr lang="ko-KR" altLang="en-US" sz="1500" dirty="0"/>
              <a:t>충돌이 발생하지 않는다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 네트워크에 대한 성능을 미리 예측하기도 쉽다</a:t>
            </a:r>
            <a:r>
              <a:rPr lang="en-US" altLang="ko-KR" sz="1500" dirty="0"/>
              <a:t>.</a:t>
            </a:r>
          </a:p>
          <a:p>
            <a:pPr>
              <a:defRPr/>
            </a:pPr>
            <a:r>
              <a:rPr lang="ko-KR" altLang="en-US" sz="1500" b="1" dirty="0"/>
              <a:t>단점 </a:t>
            </a:r>
            <a:r>
              <a:rPr lang="en-US" altLang="ko-KR" sz="1500" b="1" dirty="0"/>
              <a:t>: </a:t>
            </a:r>
            <a:r>
              <a:rPr lang="ko-KR" altLang="en-US" sz="1500" dirty="0"/>
              <a:t>보낼 데이터가 없는 </a:t>
            </a:r>
            <a:r>
              <a:rPr lang="en-US" altLang="ko-KR" sz="1500" dirty="0"/>
              <a:t>PC</a:t>
            </a:r>
            <a:r>
              <a:rPr lang="ko-KR" altLang="en-US" sz="1500" dirty="0"/>
              <a:t>가 토큰을 가지고 있어도 그 </a:t>
            </a:r>
            <a:r>
              <a:rPr lang="en-US" altLang="ko-KR" sz="1500" dirty="0"/>
              <a:t>PC</a:t>
            </a:r>
            <a:r>
              <a:rPr lang="ko-KR" altLang="en-US" sz="1500" dirty="0"/>
              <a:t>가 데이터와 토큰을 보낼 때 까지 기다려야한다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6B071-393B-43F9-B9AB-F82794485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3618" y="2142479"/>
            <a:ext cx="640814" cy="640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F8B178-192C-47D6-B927-9EA0ADCA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1285266"/>
            <a:ext cx="640814" cy="640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0620EE-5A18-494B-B18D-D76C2C1DE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2999692"/>
            <a:ext cx="640814" cy="6408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454157-47D2-4221-A52E-DBD4B9A1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4128" y="2142479"/>
            <a:ext cx="640814" cy="640814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43C6022E-6132-4050-8EC9-26D7BB620762}"/>
              </a:ext>
            </a:extLst>
          </p:cNvPr>
          <p:cNvSpPr/>
          <p:nvPr/>
        </p:nvSpPr>
        <p:spPr>
          <a:xfrm>
            <a:off x="3275855" y="1478409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BEE83ADF-02C2-441A-9480-C1728396A1FD}"/>
              </a:ext>
            </a:extLst>
          </p:cNvPr>
          <p:cNvSpPr/>
          <p:nvPr/>
        </p:nvSpPr>
        <p:spPr>
          <a:xfrm flipV="1">
            <a:off x="3279201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39D03933-0126-4EB0-A977-DC9ED4115D48}"/>
              </a:ext>
            </a:extLst>
          </p:cNvPr>
          <p:cNvSpPr/>
          <p:nvPr/>
        </p:nvSpPr>
        <p:spPr>
          <a:xfrm flipH="1" flipV="1">
            <a:off x="2725137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E9A7F485-4236-4045-BA78-E8ED4A216B38}"/>
              </a:ext>
            </a:extLst>
          </p:cNvPr>
          <p:cNvSpPr/>
          <p:nvPr/>
        </p:nvSpPr>
        <p:spPr>
          <a:xfrm flipH="1">
            <a:off x="2714080" y="149163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46D45-9235-4EC4-9177-2E7A319755B4}"/>
              </a:ext>
            </a:extLst>
          </p:cNvPr>
          <p:cNvGrpSpPr/>
          <p:nvPr/>
        </p:nvGrpSpPr>
        <p:grpSpPr>
          <a:xfrm>
            <a:off x="4127396" y="749325"/>
            <a:ext cx="490443" cy="476183"/>
            <a:chOff x="6804248" y="1059581"/>
            <a:chExt cx="640814" cy="59029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D8E049-D774-4690-988F-EB294F2BDD8D}"/>
                </a:ext>
              </a:extLst>
            </p:cNvPr>
            <p:cNvSpPr/>
            <p:nvPr/>
          </p:nvSpPr>
          <p:spPr>
            <a:xfrm>
              <a:off x="6804248" y="1059581"/>
              <a:ext cx="640814" cy="59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4B67A7-7BCC-42CF-8045-ADC93B4B3C0B}"/>
                </a:ext>
              </a:extLst>
            </p:cNvPr>
            <p:cNvSpPr/>
            <p:nvPr/>
          </p:nvSpPr>
          <p:spPr>
            <a:xfrm>
              <a:off x="7008143" y="1221984"/>
              <a:ext cx="233023" cy="24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0BA96D5-D711-451A-9CD4-D05A80FBA4E4}"/>
              </a:ext>
            </a:extLst>
          </p:cNvPr>
          <p:cNvSpPr/>
          <p:nvPr/>
        </p:nvSpPr>
        <p:spPr>
          <a:xfrm>
            <a:off x="4875178" y="834844"/>
            <a:ext cx="490443" cy="290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4E6DD-6877-42EB-91F8-4E058A0F8A5F}"/>
              </a:ext>
            </a:extLst>
          </p:cNvPr>
          <p:cNvSpPr txBox="1"/>
          <p:nvPr/>
        </p:nvSpPr>
        <p:spPr>
          <a:xfrm>
            <a:off x="5523312" y="802622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토큰</a:t>
            </a:r>
            <a:endParaRPr lang="en-US" altLang="ko-KR" sz="1500" dirty="0">
              <a:solidFill>
                <a:schemeClr val="accent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ACB0F596-67B4-4913-B1C5-83C7203766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6070" y="1058951"/>
            <a:ext cx="1275016" cy="679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8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토큰링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TokenRing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)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토큰링이란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094758" y="4027908"/>
            <a:ext cx="75608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이더넷 속도 </a:t>
            </a:r>
            <a:r>
              <a:rPr lang="en-US" altLang="ko-KR" sz="1500" b="1" dirty="0"/>
              <a:t>: </a:t>
            </a:r>
            <a:r>
              <a:rPr lang="en-US" altLang="ko-KR" sz="1500" dirty="0"/>
              <a:t>100 / 1,000Mbps</a:t>
            </a:r>
          </a:p>
          <a:p>
            <a:pPr>
              <a:defRPr/>
            </a:pPr>
            <a:r>
              <a:rPr lang="ko-KR" altLang="en-US" sz="1500" b="1" dirty="0" err="1"/>
              <a:t>토큰링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:</a:t>
            </a:r>
            <a:r>
              <a:rPr lang="en-US" altLang="ko-KR" sz="1500" dirty="0"/>
              <a:t> 4 / 16 Mbps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6B071-393B-43F9-B9AB-F82794485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3618" y="2142479"/>
            <a:ext cx="640814" cy="640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F8B178-192C-47D6-B927-9EA0ADCA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1285266"/>
            <a:ext cx="640814" cy="6408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0620EE-5A18-494B-B18D-D76C2C1DE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43408" y="2999692"/>
            <a:ext cx="640814" cy="6408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454157-47D2-4221-A52E-DBD4B9A1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4128" y="2142479"/>
            <a:ext cx="640814" cy="640814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43C6022E-6132-4050-8EC9-26D7BB620762}"/>
              </a:ext>
            </a:extLst>
          </p:cNvPr>
          <p:cNvSpPr/>
          <p:nvPr/>
        </p:nvSpPr>
        <p:spPr>
          <a:xfrm>
            <a:off x="3275855" y="1478409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BEE83ADF-02C2-441A-9480-C1728396A1FD}"/>
              </a:ext>
            </a:extLst>
          </p:cNvPr>
          <p:cNvSpPr/>
          <p:nvPr/>
        </p:nvSpPr>
        <p:spPr>
          <a:xfrm flipV="1">
            <a:off x="3279201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39D03933-0126-4EB0-A977-DC9ED4115D48}"/>
              </a:ext>
            </a:extLst>
          </p:cNvPr>
          <p:cNvSpPr/>
          <p:nvPr/>
        </p:nvSpPr>
        <p:spPr>
          <a:xfrm flipH="1" flipV="1">
            <a:off x="2725137" y="207014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E9A7F485-4236-4045-BA78-E8ED4A216B38}"/>
              </a:ext>
            </a:extLst>
          </p:cNvPr>
          <p:cNvSpPr/>
          <p:nvPr/>
        </p:nvSpPr>
        <p:spPr>
          <a:xfrm flipH="1">
            <a:off x="2714080" y="1491630"/>
            <a:ext cx="2768679" cy="1293698"/>
          </a:xfrm>
          <a:prstGeom prst="arc">
            <a:avLst>
              <a:gd name="adj1" fmla="val 16200000"/>
              <a:gd name="adj2" fmla="val 179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B46D45-9235-4EC4-9177-2E7A319755B4}"/>
              </a:ext>
            </a:extLst>
          </p:cNvPr>
          <p:cNvGrpSpPr/>
          <p:nvPr/>
        </p:nvGrpSpPr>
        <p:grpSpPr>
          <a:xfrm>
            <a:off x="4127396" y="749325"/>
            <a:ext cx="490443" cy="476183"/>
            <a:chOff x="6804248" y="1059581"/>
            <a:chExt cx="640814" cy="59029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D8E049-D774-4690-988F-EB294F2BDD8D}"/>
                </a:ext>
              </a:extLst>
            </p:cNvPr>
            <p:cNvSpPr/>
            <p:nvPr/>
          </p:nvSpPr>
          <p:spPr>
            <a:xfrm>
              <a:off x="6804248" y="1059581"/>
              <a:ext cx="640814" cy="590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4B67A7-7BCC-42CF-8045-ADC93B4B3C0B}"/>
                </a:ext>
              </a:extLst>
            </p:cNvPr>
            <p:cNvSpPr/>
            <p:nvPr/>
          </p:nvSpPr>
          <p:spPr>
            <a:xfrm>
              <a:off x="7008143" y="1221984"/>
              <a:ext cx="233023" cy="247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0BA96D5-D711-451A-9CD4-D05A80FBA4E4}"/>
              </a:ext>
            </a:extLst>
          </p:cNvPr>
          <p:cNvSpPr/>
          <p:nvPr/>
        </p:nvSpPr>
        <p:spPr>
          <a:xfrm>
            <a:off x="4875178" y="834844"/>
            <a:ext cx="490443" cy="290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A4E6DD-6877-42EB-91F8-4E058A0F8A5F}"/>
              </a:ext>
            </a:extLst>
          </p:cNvPr>
          <p:cNvSpPr txBox="1"/>
          <p:nvPr/>
        </p:nvSpPr>
        <p:spPr>
          <a:xfrm>
            <a:off x="5523312" y="802622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토큰</a:t>
            </a:r>
            <a:endParaRPr lang="en-US" altLang="ko-KR" sz="1500" dirty="0">
              <a:solidFill>
                <a:schemeClr val="accent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ACB0F596-67B4-4913-B1C5-83C7203766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6070" y="1058951"/>
            <a:ext cx="1275016" cy="679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60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141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LAN</a:t>
            </a:r>
          </a:p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(Local Area Network)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UTP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4644008" y="1491630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/>
              <a:t>TP </a:t>
            </a:r>
            <a:r>
              <a:rPr lang="ko-KR" altLang="en-US" sz="1500" b="1" dirty="0"/>
              <a:t>케이블이란</a:t>
            </a:r>
            <a:r>
              <a:rPr lang="en-US" altLang="ko-KR" sz="1500" b="1" dirty="0"/>
              <a:t>? </a:t>
            </a:r>
            <a:r>
              <a:rPr lang="en-US" altLang="ko-KR" sz="1500" dirty="0"/>
              <a:t>Twisted-pair, </a:t>
            </a:r>
            <a:r>
              <a:rPr lang="ko-KR" altLang="en-US" sz="1500" dirty="0"/>
              <a:t>즉 꼬인 것이라고 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/>
              <a:t>UTP </a:t>
            </a:r>
            <a:r>
              <a:rPr lang="ko-KR" altLang="en-US" sz="1500" b="1" dirty="0"/>
              <a:t>케이블이란</a:t>
            </a:r>
            <a:r>
              <a:rPr lang="en-US" altLang="ko-KR" sz="1500" b="1" dirty="0"/>
              <a:t>? </a:t>
            </a:r>
            <a:r>
              <a:rPr lang="en-US" altLang="ko-KR" sz="1500" dirty="0"/>
              <a:t>Unshielded Twisted Pair </a:t>
            </a:r>
            <a:r>
              <a:rPr lang="ko-KR" altLang="en-US" sz="1500" dirty="0"/>
              <a:t>케이블</a:t>
            </a:r>
            <a:r>
              <a:rPr lang="en-US" altLang="ko-KR" sz="1500" dirty="0"/>
              <a:t>, </a:t>
            </a:r>
            <a:r>
              <a:rPr lang="ko-KR" altLang="en-US" sz="1500" dirty="0"/>
              <a:t>즉 감싸지 않은 케이블이다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A63C02-6A59-4823-B7E1-69843449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827198"/>
            <a:ext cx="3057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590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STP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4644008" y="1491630"/>
            <a:ext cx="3744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/>
              <a:t>TP </a:t>
            </a:r>
            <a:r>
              <a:rPr lang="ko-KR" altLang="en-US" sz="1500" b="1" dirty="0"/>
              <a:t>케이블 </a:t>
            </a:r>
            <a:r>
              <a:rPr lang="en-US" altLang="ko-KR" sz="1500" b="1" dirty="0"/>
              <a:t>: </a:t>
            </a:r>
            <a:r>
              <a:rPr lang="en-US" altLang="ko-KR" sz="1500" dirty="0"/>
              <a:t>Twisted-pair, </a:t>
            </a:r>
            <a:r>
              <a:rPr lang="ko-KR" altLang="en-US" sz="1500" dirty="0"/>
              <a:t>즉 꼬인 것이라고 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/>
              <a:t>STP </a:t>
            </a:r>
            <a:r>
              <a:rPr lang="ko-KR" altLang="en-US" sz="1500" b="1" dirty="0"/>
              <a:t>케이블</a:t>
            </a:r>
            <a:r>
              <a:rPr lang="ko-KR" altLang="en-US" sz="1500" dirty="0"/>
              <a:t> </a:t>
            </a:r>
            <a:r>
              <a:rPr lang="en-US" altLang="ko-KR" sz="1500" dirty="0"/>
              <a:t>: Shielded Twisted Pair </a:t>
            </a:r>
            <a:r>
              <a:rPr lang="ko-KR" altLang="en-US" sz="1500" dirty="0"/>
              <a:t>케이블</a:t>
            </a:r>
            <a:r>
              <a:rPr lang="en-US" altLang="ko-KR" sz="1500" dirty="0"/>
              <a:t>, </a:t>
            </a:r>
            <a:r>
              <a:rPr lang="ko-KR" altLang="en-US" sz="1500" dirty="0"/>
              <a:t>즉 케이블의 주위를 어떤 절연체로 감싸서 만든 것</a:t>
            </a:r>
            <a:endParaRPr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51238-2ABC-484E-B7CC-286A751C2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923678"/>
            <a:ext cx="2828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282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536504" cy="369332"/>
            <a:chOff x="693317" y="796402"/>
            <a:chExt cx="9762878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272518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UTP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STP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792009-F8A4-4C47-A8FB-0A5E197CF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13062"/>
              </p:ext>
            </p:extLst>
          </p:nvPr>
        </p:nvGraphicFramePr>
        <p:xfrm>
          <a:off x="1170856" y="1983949"/>
          <a:ext cx="6705600" cy="179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48821399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689108466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096635578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00584" marR="100584" marT="55321" marB="55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UTP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STP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extLst>
                  <a:ext uri="{0D108BD9-81ED-4DB2-BD59-A6C34878D82A}">
                    <a16:rowId xmlns:a16="http://schemas.microsoft.com/office/drawing/2014/main" val="3615278162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가격</a:t>
                      </a:r>
                    </a:p>
                  </a:txBody>
                  <a:tcPr marL="100584" marR="100584" marT="55321" marB="5532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UTP &lt; STP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00584" marR="100584" marT="55321" marB="55321"/>
                </a:tc>
                <a:extLst>
                  <a:ext uri="{0D108BD9-81ED-4DB2-BD59-A6C34878D82A}">
                    <a16:rowId xmlns:a16="http://schemas.microsoft.com/office/drawing/2014/main" val="154722998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성능</a:t>
                      </a:r>
                    </a:p>
                  </a:txBody>
                  <a:tcPr marL="100584" marR="100584" marT="55321" marB="5532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UTP &lt; STP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00584" marR="100584" marT="55321" marB="55321"/>
                </a:tc>
                <a:extLst>
                  <a:ext uri="{0D108BD9-81ED-4DB2-BD59-A6C34878D82A}">
                    <a16:rowId xmlns:a16="http://schemas.microsoft.com/office/drawing/2014/main" val="3934657263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사용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보급</a:t>
                      </a:r>
                      <a:r>
                        <a:rPr lang="en-US" altLang="ko-KR" sz="2200" dirty="0"/>
                        <a:t>)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UTP &gt; STP</a:t>
                      </a:r>
                      <a:endParaRPr lang="ko-KR" altLang="en-US" sz="2200" dirty="0"/>
                    </a:p>
                  </a:txBody>
                  <a:tcPr marL="100584" marR="100584" marT="55321" marB="553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00584" marR="100584" marT="55321" marB="55321"/>
                </a:tc>
                <a:extLst>
                  <a:ext uri="{0D108BD9-81ED-4DB2-BD59-A6C34878D82A}">
                    <a16:rowId xmlns:a16="http://schemas.microsoft.com/office/drawing/2014/main" val="11141975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7C768EA-3595-4AD3-AB6A-1ACE06C42116}"/>
              </a:ext>
            </a:extLst>
          </p:cNvPr>
          <p:cNvSpPr txBox="1"/>
          <p:nvPr/>
        </p:nvSpPr>
        <p:spPr>
          <a:xfrm>
            <a:off x="1094758" y="4027908"/>
            <a:ext cx="76537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/>
              <a:t>STP</a:t>
            </a:r>
            <a:r>
              <a:rPr lang="ko-KR" altLang="en-US" sz="1500" dirty="0"/>
              <a:t>가 절연체를 감아 좀 더 비싸고 성능이 좋다</a:t>
            </a:r>
            <a:r>
              <a:rPr lang="en-US" altLang="ko-KR" sz="1500" dirty="0"/>
              <a:t>. EMI(Electro Magnetic Interference : </a:t>
            </a:r>
            <a:r>
              <a:rPr lang="ko-KR" altLang="en-US" sz="1500" dirty="0"/>
              <a:t>전자 방해 잡음</a:t>
            </a:r>
            <a:r>
              <a:rPr lang="en-US" altLang="ko-KR" sz="1500" dirty="0"/>
              <a:t>)</a:t>
            </a:r>
            <a:r>
              <a:rPr lang="ko-KR" altLang="en-US" sz="1500" dirty="0"/>
              <a:t>이 </a:t>
            </a:r>
            <a:r>
              <a:rPr lang="en-US" altLang="ko-KR" sz="1500" dirty="0"/>
              <a:t>UTP</a:t>
            </a:r>
            <a:r>
              <a:rPr lang="ko-KR" altLang="en-US" sz="1500" dirty="0"/>
              <a:t>보다 낮다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/>
              <a:t>UTP</a:t>
            </a:r>
            <a:r>
              <a:rPr lang="ko-KR" altLang="en-US" sz="1500" dirty="0"/>
              <a:t>로 구성된 네트워크가 많아 </a:t>
            </a:r>
            <a:r>
              <a:rPr lang="en-US" altLang="ko-KR" sz="1500" dirty="0"/>
              <a:t>UTP</a:t>
            </a:r>
            <a:r>
              <a:rPr lang="ko-KR" altLang="en-US" sz="1500" dirty="0"/>
              <a:t>가 더 많이 사용된다</a:t>
            </a:r>
            <a:r>
              <a:rPr lang="en-US" altLang="ko-KR" sz="1500" dirty="0"/>
              <a:t>. STP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토큰링</a:t>
            </a:r>
            <a:r>
              <a:rPr lang="ko-KR" altLang="en-US" sz="1500" dirty="0"/>
              <a:t> 쪽에 사용 됨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909837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UTP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536504" cy="369332"/>
            <a:chOff x="693317" y="796402"/>
            <a:chExt cx="9762878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272518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UTP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STP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F45CDF-4ED9-4513-920F-32C5FC49D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58298"/>
              </p:ext>
            </p:extLst>
          </p:nvPr>
        </p:nvGraphicFramePr>
        <p:xfrm>
          <a:off x="420163" y="1366939"/>
          <a:ext cx="8365876" cy="3494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169">
                  <a:extLst>
                    <a:ext uri="{9D8B030D-6E8A-4147-A177-3AD203B41FA5}">
                      <a16:colId xmlns:a16="http://schemas.microsoft.com/office/drawing/2014/main" val="3015527478"/>
                    </a:ext>
                  </a:extLst>
                </a:gridCol>
                <a:gridCol w="5961707">
                  <a:extLst>
                    <a:ext uri="{9D8B030D-6E8A-4147-A177-3AD203B41FA5}">
                      <a16:colId xmlns:a16="http://schemas.microsoft.com/office/drawing/2014/main" val="1938639255"/>
                    </a:ext>
                  </a:extLst>
                </a:gridCol>
              </a:tblGrid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89697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주로 전화망에 사용하는 용도로 만들어진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따라서 데이터 전송용으로 맞지 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02479"/>
                  </a:ext>
                </a:extLst>
              </a:tr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데이터를 최대 </a:t>
                      </a:r>
                      <a:r>
                        <a:rPr lang="en-US" altLang="ko-KR" sz="1200" dirty="0"/>
                        <a:t>4Mbps</a:t>
                      </a:r>
                      <a:r>
                        <a:rPr lang="ko-KR" altLang="en-US" sz="1200" dirty="0"/>
                        <a:t>의 속도로 전송할 수 있는 케이블이다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56456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 Base T </a:t>
                      </a:r>
                      <a:r>
                        <a:rPr lang="ko-KR" altLang="en-US" sz="1200" dirty="0"/>
                        <a:t>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일반적인 </a:t>
                      </a:r>
                      <a:r>
                        <a:rPr lang="en-US" altLang="ko-KR" sz="1200" dirty="0"/>
                        <a:t>UTP </a:t>
                      </a:r>
                      <a:r>
                        <a:rPr lang="ko-KR" altLang="en-US" sz="1200" dirty="0"/>
                        <a:t>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10 Mbps </a:t>
                      </a:r>
                      <a:r>
                        <a:rPr lang="ko-KR" altLang="en-US" sz="1200" dirty="0"/>
                        <a:t>속도까지 데이터 전송 가능</a:t>
                      </a:r>
                      <a:r>
                        <a:rPr lang="en-US" altLang="ko-KR" sz="1200" dirty="0"/>
                        <a:t>. 100Mbps </a:t>
                      </a:r>
                      <a:r>
                        <a:rPr lang="ko-KR" altLang="en-US" sz="1200" dirty="0"/>
                        <a:t>속도에도 적용이 가능하지만 실제로는 드물다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92810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토큰링</a:t>
                      </a:r>
                      <a:r>
                        <a:rPr lang="ko-KR" altLang="en-US" sz="1200" dirty="0"/>
                        <a:t> 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16Mbps</a:t>
                      </a:r>
                      <a:r>
                        <a:rPr lang="ko-KR" altLang="en-US" sz="1200" dirty="0"/>
                        <a:t>의 데이터 전송 능력을 가지고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66516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최대 전송 속도 </a:t>
                      </a:r>
                      <a:r>
                        <a:rPr lang="en-US" altLang="ko-KR" sz="1200" dirty="0"/>
                        <a:t>100Mbps</a:t>
                      </a:r>
                      <a:r>
                        <a:rPr lang="ko-KR" altLang="en-US" sz="1200" dirty="0"/>
                        <a:t>를 지원하는 </a:t>
                      </a:r>
                      <a:r>
                        <a:rPr lang="en-US" altLang="ko-KR" sz="1200" dirty="0"/>
                        <a:t>Fast Ethernet</a:t>
                      </a:r>
                      <a:r>
                        <a:rPr lang="ko-KR" altLang="en-US" sz="1200" dirty="0"/>
                        <a:t>용으로 사용되었다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그런데 얼마 전에 기가비트 표준이 완성되면서 이제 이 케이블로도 기가비트 속도의 데이터 전송이 가능함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 경우에는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가닥을 모두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38851"/>
                  </a:ext>
                </a:extLst>
              </a:tr>
              <a:tr h="612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기가비트 이상의 속도에 적합한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가장 많은 종류이며 </a:t>
                      </a:r>
                      <a:r>
                        <a:rPr lang="en-US" altLang="ko-KR" sz="1200" dirty="0"/>
                        <a:t>Cat6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Cat6a</a:t>
                      </a:r>
                      <a:r>
                        <a:rPr lang="ko-KR" altLang="en-US" sz="1200" dirty="0"/>
                        <a:t>로 구분된다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</a:rPr>
                        <a:t>Cat6a </a:t>
                      </a:r>
                      <a:r>
                        <a:rPr lang="ko-KR" altLang="en-US" sz="1200" dirty="0">
                          <a:solidFill>
                            <a:schemeClr val="accent2"/>
                          </a:solidFill>
                        </a:rPr>
                        <a:t>케이블이 좀 더 성능이 개선된 케이블이며 최대 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</a:rPr>
                        <a:t>10Gbps</a:t>
                      </a:r>
                      <a:r>
                        <a:rPr lang="ko-KR" altLang="en-US" sz="1200" dirty="0">
                          <a:solidFill>
                            <a:schemeClr val="accent2"/>
                          </a:solidFill>
                        </a:rPr>
                        <a:t>를 지원한다</a:t>
                      </a:r>
                      <a:r>
                        <a:rPr lang="en-US" altLang="ko-KR" sz="1200" dirty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87284"/>
                  </a:ext>
                </a:extLst>
              </a:tr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10Gbps </a:t>
                      </a:r>
                      <a:r>
                        <a:rPr lang="ko-KR" altLang="en-US" sz="1200" dirty="0"/>
                        <a:t>속도를 지원하기 위한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점점 </a:t>
                      </a:r>
                      <a:r>
                        <a:rPr lang="en-US" altLang="ko-KR" sz="1200" dirty="0"/>
                        <a:t>10Gbps</a:t>
                      </a:r>
                      <a:r>
                        <a:rPr lang="ko-KR" altLang="en-US" sz="1200" dirty="0"/>
                        <a:t>가 일반화되 가고있다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7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2414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318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종류의 법칙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971600" y="1635646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10   Base    T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8957CED-5CB7-4568-8A3B-C1577E7FE8EA}"/>
              </a:ext>
            </a:extLst>
          </p:cNvPr>
          <p:cNvCxnSpPr>
            <a:cxnSpLocks/>
          </p:cNvCxnSpPr>
          <p:nvPr/>
        </p:nvCxnSpPr>
        <p:spPr>
          <a:xfrm rot="10800000">
            <a:off x="1259632" y="2097312"/>
            <a:ext cx="3384376" cy="474441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B716FC-D9BE-4AB7-B4CC-68E5F76F3CD8}"/>
              </a:ext>
            </a:extLst>
          </p:cNvPr>
          <p:cNvSpPr txBox="1"/>
          <p:nvPr/>
        </p:nvSpPr>
        <p:spPr>
          <a:xfrm>
            <a:off x="4823077" y="2211710"/>
            <a:ext cx="30963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10 </a:t>
            </a:r>
            <a:r>
              <a:rPr lang="ko-KR" altLang="en-US" b="1" dirty="0">
                <a:solidFill>
                  <a:schemeClr val="accent1"/>
                </a:solidFill>
              </a:rPr>
              <a:t>이란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</a:p>
          <a:p>
            <a:r>
              <a:rPr lang="en-US" altLang="ko-KR" sz="1400" dirty="0"/>
              <a:t>10Mbps</a:t>
            </a:r>
            <a:r>
              <a:rPr lang="ko-KR" altLang="en-US" sz="1400" dirty="0"/>
              <a:t>의 속도를 지원하는 케이블을 의미한다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924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종류의 법칙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971600" y="1635646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10   Base    T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37B2008-96DA-4BA2-B87F-A206927882CC}"/>
              </a:ext>
            </a:extLst>
          </p:cNvPr>
          <p:cNvCxnSpPr>
            <a:cxnSpLocks/>
          </p:cNvCxnSpPr>
          <p:nvPr/>
        </p:nvCxnSpPr>
        <p:spPr>
          <a:xfrm rot="10800000">
            <a:off x="1979712" y="2133134"/>
            <a:ext cx="2880320" cy="360720"/>
          </a:xfrm>
          <a:prstGeom prst="bentConnector3">
            <a:avLst>
              <a:gd name="adj1" fmla="val 99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A0CB18-609B-4939-AEEE-F05E4E7C098E}"/>
              </a:ext>
            </a:extLst>
          </p:cNvPr>
          <p:cNvSpPr txBox="1"/>
          <p:nvPr/>
        </p:nvSpPr>
        <p:spPr>
          <a:xfrm>
            <a:off x="4860032" y="2133134"/>
            <a:ext cx="30963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Base </a:t>
            </a:r>
            <a:r>
              <a:rPr lang="ko-KR" altLang="en-US" b="1" dirty="0">
                <a:solidFill>
                  <a:schemeClr val="accent1"/>
                </a:solidFill>
              </a:rPr>
              <a:t>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</a:p>
          <a:p>
            <a:r>
              <a:rPr lang="ko-KR" altLang="en-US" sz="1400" dirty="0"/>
              <a:t>이 케이블이 </a:t>
            </a:r>
            <a:r>
              <a:rPr lang="en-US" altLang="ko-KR" sz="1400" dirty="0"/>
              <a:t>Baseband</a:t>
            </a:r>
            <a:r>
              <a:rPr lang="ko-KR" altLang="en-US" sz="1400" dirty="0"/>
              <a:t>용 케이블이라는 것을 알려준다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58EDBD0-C4F0-44BF-AF56-1718A009E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9995"/>
              </p:ext>
            </p:extLst>
          </p:nvPr>
        </p:nvGraphicFramePr>
        <p:xfrm>
          <a:off x="1770240" y="3215700"/>
          <a:ext cx="6096000" cy="115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83068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562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3712710"/>
                    </a:ext>
                  </a:extLst>
                </a:gridCol>
              </a:tblGrid>
              <a:tr h="7338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베이스밴드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(Baseband)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브로드밴드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(Broadband)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23400"/>
                  </a:ext>
                </a:extLst>
              </a:tr>
              <a:tr h="425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디지털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아날로그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5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43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종류의 법칙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971600" y="1635646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10   Base    T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37B2008-96DA-4BA2-B87F-A206927882CC}"/>
              </a:ext>
            </a:extLst>
          </p:cNvPr>
          <p:cNvCxnSpPr>
            <a:cxnSpLocks/>
          </p:cNvCxnSpPr>
          <p:nvPr/>
        </p:nvCxnSpPr>
        <p:spPr>
          <a:xfrm rot="10800000">
            <a:off x="2915816" y="2097312"/>
            <a:ext cx="2016224" cy="396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A0CB18-609B-4939-AEEE-F05E4E7C098E}"/>
              </a:ext>
            </a:extLst>
          </p:cNvPr>
          <p:cNvSpPr txBox="1"/>
          <p:nvPr/>
        </p:nvSpPr>
        <p:spPr>
          <a:xfrm>
            <a:off x="4932040" y="2133134"/>
            <a:ext cx="30963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T </a:t>
            </a:r>
            <a:r>
              <a:rPr lang="ko-KR" altLang="en-US" b="1" dirty="0">
                <a:solidFill>
                  <a:schemeClr val="accent1"/>
                </a:solidFill>
              </a:rPr>
              <a:t>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</a:p>
          <a:p>
            <a:r>
              <a:rPr lang="en-US" altLang="ko-KR" sz="1400" dirty="0"/>
              <a:t> TP(Twisted Pair) </a:t>
            </a:r>
            <a:r>
              <a:rPr lang="ko-KR" altLang="en-US" sz="1400" dirty="0"/>
              <a:t>케이블이라는 것을 나타낸다</a:t>
            </a:r>
            <a:r>
              <a:rPr lang="en-US" altLang="ko-KR" sz="1400" dirty="0"/>
              <a:t>. </a:t>
            </a:r>
            <a:r>
              <a:rPr lang="ko-KR" altLang="en-US" sz="1400" dirty="0"/>
              <a:t>원래 이자리에는 케이블의 종류 또는 이 케이블이 전송할 수 있는 최대 거리가 나오게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4EEEB-D949-4B46-85A8-940E061EE0D4}"/>
              </a:ext>
            </a:extLst>
          </p:cNvPr>
          <p:cNvSpPr txBox="1"/>
          <p:nvPr/>
        </p:nvSpPr>
        <p:spPr>
          <a:xfrm>
            <a:off x="1007604" y="3624397"/>
            <a:ext cx="56886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Ex) 10   Base    5</a:t>
            </a:r>
          </a:p>
          <a:p>
            <a:pPr>
              <a:defRPr/>
            </a:pPr>
            <a:r>
              <a:rPr lang="en-US" altLang="ko-KR" sz="1400" dirty="0"/>
              <a:t>: 10M</a:t>
            </a:r>
            <a:r>
              <a:rPr lang="ko-KR" altLang="en-US" sz="1400" dirty="0"/>
              <a:t>의 속도로 최대 </a:t>
            </a:r>
            <a:r>
              <a:rPr lang="en-US" altLang="ko-KR" sz="1400" dirty="0"/>
              <a:t>500</a:t>
            </a:r>
            <a:r>
              <a:rPr lang="ko-KR" altLang="en-US" sz="1400" dirty="0"/>
              <a:t>미터까지 전송이 가능한 케이블을 말한다</a:t>
            </a:r>
            <a:r>
              <a:rPr lang="en-US" altLang="ko-KR" sz="1400" dirty="0"/>
              <a:t>.</a:t>
            </a:r>
          </a:p>
          <a:p>
            <a:pPr>
              <a:defRPr/>
            </a:pPr>
            <a:r>
              <a:rPr lang="en-US" altLang="ko-KR" sz="1400" dirty="0"/>
              <a:t>( </a:t>
            </a:r>
            <a:r>
              <a:rPr lang="ko-KR" altLang="en-US" sz="1400" dirty="0"/>
              <a:t>이 케이블은 너무 두껍고</a:t>
            </a:r>
            <a:r>
              <a:rPr lang="en-US" altLang="ko-KR" sz="1400" dirty="0"/>
              <a:t>, </a:t>
            </a:r>
            <a:r>
              <a:rPr lang="ko-KR" altLang="en-US" sz="1400" dirty="0"/>
              <a:t>전송 거리도 짧고 게다가 </a:t>
            </a:r>
            <a:r>
              <a:rPr lang="en-US" altLang="ko-KR" sz="1400" dirty="0"/>
              <a:t>10Mbps </a:t>
            </a:r>
            <a:r>
              <a:rPr lang="ko-KR" altLang="en-US" sz="1400" dirty="0"/>
              <a:t>속도밖에 지원하지 않아서 요즘은 쓰지 않는다</a:t>
            </a:r>
            <a:r>
              <a:rPr lang="en-US" altLang="ko-KR" sz="1400" dirty="0"/>
              <a:t>. )</a:t>
            </a:r>
          </a:p>
        </p:txBody>
      </p:sp>
    </p:spTree>
    <p:extLst>
      <p:ext uri="{BB962C8B-B14F-4D97-AF65-F5344CB8AC3E}">
        <p14:creationId xmlns:p14="http://schemas.microsoft.com/office/powerpoint/2010/main" val="249732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T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통신하고</a:t>
            </a:r>
            <a:r>
              <a:rPr lang="en-US" altLang="ko-KR" sz="1400" dirty="0"/>
              <a:t>, </a:t>
            </a:r>
            <a:r>
              <a:rPr lang="ko-KR" altLang="en-US" sz="1400" dirty="0"/>
              <a:t>최대 전송 거리 </a:t>
            </a:r>
            <a:r>
              <a:rPr lang="en-US" altLang="ko-KR" sz="1400" dirty="0">
                <a:solidFill>
                  <a:schemeClr val="accent2"/>
                </a:solidFill>
              </a:rPr>
              <a:t>100</a:t>
            </a:r>
            <a:r>
              <a:rPr lang="ko-KR" altLang="en-US" sz="1400" dirty="0">
                <a:solidFill>
                  <a:schemeClr val="accent2"/>
                </a:solidFill>
              </a:rPr>
              <a:t>미터</a:t>
            </a:r>
            <a:r>
              <a:rPr lang="ko-KR" altLang="en-US" sz="1400" dirty="0"/>
              <a:t>인 </a:t>
            </a:r>
            <a:r>
              <a:rPr lang="en-US" altLang="ko-KR" sz="1400" dirty="0">
                <a:solidFill>
                  <a:schemeClr val="accent2"/>
                </a:solidFill>
              </a:rPr>
              <a:t>UTP </a:t>
            </a:r>
            <a:r>
              <a:rPr lang="ko-KR" altLang="en-US" sz="1400" dirty="0">
                <a:solidFill>
                  <a:schemeClr val="accent2"/>
                </a:solidFill>
              </a:rPr>
              <a:t>케이블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 </a:t>
            </a:r>
            <a:r>
              <a:rPr lang="en-US" altLang="ko-KR" sz="1400" dirty="0"/>
              <a:t>3, 4, 5</a:t>
            </a:r>
            <a:r>
              <a:rPr lang="ko-KR" altLang="en-US" sz="1400" dirty="0"/>
              <a:t>를 사용할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케이블에는 </a:t>
            </a:r>
            <a:r>
              <a:rPr lang="en-US" altLang="ko-KR" sz="1400" dirty="0"/>
              <a:t>RJ45 </a:t>
            </a:r>
            <a:r>
              <a:rPr lang="ko-KR" altLang="en-US" sz="1400" dirty="0"/>
              <a:t>잭을 사용하여 연결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380AC58-CDED-463A-A3A5-5A17BC2B7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64423"/>
              </p:ext>
            </p:extLst>
          </p:nvPr>
        </p:nvGraphicFramePr>
        <p:xfrm>
          <a:off x="1259632" y="2623027"/>
          <a:ext cx="66606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3015527478"/>
                    </a:ext>
                  </a:extLst>
                </a:gridCol>
                <a:gridCol w="5455388">
                  <a:extLst>
                    <a:ext uri="{9D8B030D-6E8A-4147-A177-3AD203B41FA5}">
                      <a16:colId xmlns:a16="http://schemas.microsoft.com/office/drawing/2014/main" val="1938639255"/>
                    </a:ext>
                  </a:extLst>
                </a:gridCol>
              </a:tblGrid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89697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 Base T </a:t>
                      </a:r>
                      <a:r>
                        <a:rPr lang="ko-KR" altLang="en-US" sz="1200" dirty="0"/>
                        <a:t>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일반적인 </a:t>
                      </a:r>
                      <a:r>
                        <a:rPr lang="en-US" altLang="ko-KR" sz="1200" dirty="0"/>
                        <a:t>UTP </a:t>
                      </a:r>
                      <a:r>
                        <a:rPr lang="ko-KR" altLang="en-US" sz="1200" dirty="0"/>
                        <a:t>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10 Mbps </a:t>
                      </a:r>
                      <a:r>
                        <a:rPr lang="ko-KR" altLang="en-US" sz="1200" dirty="0"/>
                        <a:t>속도까지 데이터 전송 가능</a:t>
                      </a:r>
                      <a:r>
                        <a:rPr lang="en-US" altLang="ko-KR" sz="1200" dirty="0"/>
                        <a:t>. 100Mbps </a:t>
                      </a:r>
                      <a:r>
                        <a:rPr lang="ko-KR" altLang="en-US" sz="1200" dirty="0"/>
                        <a:t>속도에도 적용이 가능하지만 실제로는 드물다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92810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토큰링</a:t>
                      </a:r>
                      <a:r>
                        <a:rPr lang="ko-KR" altLang="en-US" sz="1200" dirty="0"/>
                        <a:t> 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16Mbps</a:t>
                      </a:r>
                      <a:r>
                        <a:rPr lang="ko-KR" altLang="en-US" sz="1200" dirty="0"/>
                        <a:t>의 데이터 전송 능력을 가지고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66516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최대 전송 속도 </a:t>
                      </a:r>
                      <a:r>
                        <a:rPr lang="en-US" altLang="ko-KR" sz="1200" dirty="0"/>
                        <a:t>100Mbps</a:t>
                      </a:r>
                      <a:r>
                        <a:rPr lang="ko-KR" altLang="en-US" sz="1200" dirty="0"/>
                        <a:t>를 지원하는 </a:t>
                      </a:r>
                      <a:r>
                        <a:rPr lang="en-US" altLang="ko-KR" sz="1200" dirty="0"/>
                        <a:t>Fast Ethernet</a:t>
                      </a:r>
                      <a:r>
                        <a:rPr lang="ko-KR" altLang="en-US" sz="1200" dirty="0"/>
                        <a:t>용으로 사용되었다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그런데 얼마 전에 기가비트 표준이 완성되면서 이제 이 케이블로도 기가비트 속도의 데이터 전송이 가능함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 경우에는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가닥을 모두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3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T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통신하고</a:t>
            </a:r>
            <a:r>
              <a:rPr lang="en-US" altLang="ko-KR" sz="1400" dirty="0"/>
              <a:t>, </a:t>
            </a:r>
            <a:r>
              <a:rPr lang="ko-KR" altLang="en-US" sz="1400" dirty="0"/>
              <a:t>최대 전송 거리 </a:t>
            </a:r>
            <a:r>
              <a:rPr lang="en-US" altLang="ko-KR" sz="1400" dirty="0">
                <a:solidFill>
                  <a:schemeClr val="accent2"/>
                </a:solidFill>
              </a:rPr>
              <a:t>100</a:t>
            </a:r>
            <a:r>
              <a:rPr lang="ko-KR" altLang="en-US" sz="1400" dirty="0">
                <a:solidFill>
                  <a:schemeClr val="accent2"/>
                </a:solidFill>
              </a:rPr>
              <a:t>미터</a:t>
            </a:r>
            <a:r>
              <a:rPr lang="ko-KR" altLang="en-US" sz="1400" dirty="0"/>
              <a:t>인 </a:t>
            </a:r>
            <a:r>
              <a:rPr lang="en-US" altLang="ko-KR" sz="1400" dirty="0">
                <a:solidFill>
                  <a:schemeClr val="accent2"/>
                </a:solidFill>
              </a:rPr>
              <a:t>UTP </a:t>
            </a:r>
            <a:r>
              <a:rPr lang="ko-KR" altLang="en-US" sz="1400" dirty="0">
                <a:solidFill>
                  <a:schemeClr val="accent2"/>
                </a:solidFill>
              </a:rPr>
              <a:t>케이블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ko-KR" altLang="en-US" sz="1400" dirty="0"/>
              <a:t>카테고리 </a:t>
            </a:r>
            <a:r>
              <a:rPr lang="en-US" altLang="ko-KR" sz="1400" dirty="0"/>
              <a:t>3, 4, 5</a:t>
            </a:r>
            <a:r>
              <a:rPr lang="ko-KR" altLang="en-US" sz="1400" dirty="0"/>
              <a:t>를 사용할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케이블에는 </a:t>
            </a:r>
            <a:r>
              <a:rPr lang="en-US" altLang="ko-KR" sz="1400" dirty="0"/>
              <a:t>RJ45 </a:t>
            </a:r>
            <a:r>
              <a:rPr lang="ko-KR" altLang="en-US" sz="1400" dirty="0"/>
              <a:t>잭을 사용하여 연결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380AC58-CDED-463A-A3A5-5A17BC2B77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2623027"/>
          <a:ext cx="66606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3015527478"/>
                    </a:ext>
                  </a:extLst>
                </a:gridCol>
                <a:gridCol w="5455388">
                  <a:extLst>
                    <a:ext uri="{9D8B030D-6E8A-4147-A177-3AD203B41FA5}">
                      <a16:colId xmlns:a16="http://schemas.microsoft.com/office/drawing/2014/main" val="1938639255"/>
                    </a:ext>
                  </a:extLst>
                </a:gridCol>
              </a:tblGrid>
              <a:tr h="204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89697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 Base T </a:t>
                      </a:r>
                      <a:r>
                        <a:rPr lang="ko-KR" altLang="en-US" sz="1200" dirty="0"/>
                        <a:t>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일반적인 </a:t>
                      </a:r>
                      <a:r>
                        <a:rPr lang="en-US" altLang="ko-KR" sz="1200" dirty="0"/>
                        <a:t>UTP </a:t>
                      </a:r>
                      <a:r>
                        <a:rPr lang="ko-KR" altLang="en-US" sz="1200" dirty="0"/>
                        <a:t>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10 Mbps </a:t>
                      </a:r>
                      <a:r>
                        <a:rPr lang="ko-KR" altLang="en-US" sz="1200" dirty="0"/>
                        <a:t>속도까지 데이터 전송 가능</a:t>
                      </a:r>
                      <a:r>
                        <a:rPr lang="en-US" altLang="ko-KR" sz="1200" dirty="0"/>
                        <a:t>. 100Mbps </a:t>
                      </a:r>
                      <a:r>
                        <a:rPr lang="ko-KR" altLang="en-US" sz="1200" dirty="0"/>
                        <a:t>속도에도 적용이 가능하지만 실제로는 드물다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92810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토큰링</a:t>
                      </a:r>
                      <a:r>
                        <a:rPr lang="ko-KR" altLang="en-US" sz="1200" dirty="0"/>
                        <a:t> 네트워크에 사용되는 케이블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16Mbps</a:t>
                      </a:r>
                      <a:r>
                        <a:rPr lang="ko-KR" altLang="en-US" sz="1200" dirty="0"/>
                        <a:t>의 데이터 전송 능력을 가지고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466516"/>
                  </a:ext>
                </a:extLst>
              </a:tr>
              <a:tr h="476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</a:t>
                      </a: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최대 전송 속도 </a:t>
                      </a:r>
                      <a:r>
                        <a:rPr lang="en-US" altLang="ko-KR" sz="1200" dirty="0"/>
                        <a:t>100Mbps</a:t>
                      </a:r>
                      <a:r>
                        <a:rPr lang="ko-KR" altLang="en-US" sz="1200" dirty="0"/>
                        <a:t>를 지원하는 </a:t>
                      </a:r>
                      <a:r>
                        <a:rPr lang="en-US" altLang="ko-KR" sz="1200" dirty="0"/>
                        <a:t>Fast Ethernet</a:t>
                      </a:r>
                      <a:r>
                        <a:rPr lang="ko-KR" altLang="en-US" sz="1200" dirty="0"/>
                        <a:t>용으로 사용되었다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그런데 얼마 전에 기가비트 표준이 완성되면서 이제 이 케이블로도 기가비트 속도의 데이터 전송이 가능함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 경우에는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가닥을 모두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3885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5D00CE6-C7DE-4654-9CBC-664990CB1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25" y="2520473"/>
            <a:ext cx="3096344" cy="21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LAN(Local Area Network)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LAN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043608" y="4162772"/>
            <a:ext cx="58263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b="1" dirty="0"/>
              <a:t>: </a:t>
            </a:r>
            <a:r>
              <a:rPr lang="ko-KR" altLang="en-US" sz="1500" dirty="0"/>
              <a:t>어느 한정된 공간에서 네트워크를 구성하는 것</a:t>
            </a:r>
            <a:r>
              <a:rPr lang="en-US" altLang="ko-KR" sz="15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446ACF-2076-4227-B3C0-2BF75610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F7FD3-B787-40F8-BBFA-48F0AAB09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777" y="1529844"/>
            <a:ext cx="4868445" cy="23651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FL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통신하는 케이블</a:t>
            </a:r>
            <a:r>
              <a:rPr lang="en-US" altLang="ko-KR" sz="1400" dirty="0"/>
              <a:t>(</a:t>
            </a:r>
            <a:r>
              <a:rPr lang="ko-KR" altLang="en-US" sz="1400" dirty="0"/>
              <a:t>광케이블</a:t>
            </a:r>
            <a:r>
              <a:rPr lang="en-US" altLang="ko-KR" sz="1400" dirty="0"/>
              <a:t>). </a:t>
            </a:r>
            <a:r>
              <a:rPr lang="ko-KR" altLang="en-US" sz="1400" dirty="0"/>
              <a:t>즉 뒤에 나오는 </a:t>
            </a:r>
            <a:r>
              <a:rPr lang="en-US" altLang="ko-KR" sz="1400" dirty="0">
                <a:solidFill>
                  <a:schemeClr val="accent2"/>
                </a:solidFill>
              </a:rPr>
              <a:t>FL(Fiber-optic)</a:t>
            </a:r>
            <a:r>
              <a:rPr lang="ko-KR" altLang="en-US" sz="1400" dirty="0">
                <a:solidFill>
                  <a:schemeClr val="accent2"/>
                </a:solidFill>
              </a:rPr>
              <a:t>이 광케이블이란 것</a:t>
            </a:r>
            <a:r>
              <a:rPr lang="ko-KR" altLang="en-US" sz="1400" dirty="0"/>
              <a:t>을 알려준다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케이블은 </a:t>
            </a:r>
            <a:r>
              <a:rPr lang="en-US" altLang="ko-KR" sz="1400" dirty="0"/>
              <a:t>ST </a:t>
            </a:r>
            <a:r>
              <a:rPr lang="ko-KR" altLang="en-US" sz="1400" dirty="0"/>
              <a:t>커넥터라는 것을 사용해 연결하고 광케이블은 싱글 모드 또는 멀티 모드 케이블을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C9DFD7-FC7C-455F-8012-2A57C0E4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571750"/>
            <a:ext cx="2971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2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</a:t>
            </a:r>
            <a:r>
              <a:rPr lang="en-US" altLang="ko-KR" sz="1400" dirty="0"/>
              <a:t>, </a:t>
            </a:r>
            <a:r>
              <a:rPr lang="ko-KR" altLang="en-US" sz="1400" dirty="0"/>
              <a:t>최대 </a:t>
            </a:r>
            <a:r>
              <a:rPr lang="en-US" altLang="ko-KR" sz="1400" dirty="0">
                <a:solidFill>
                  <a:schemeClr val="accent2"/>
                </a:solidFill>
              </a:rPr>
              <a:t>200</a:t>
            </a:r>
            <a:r>
              <a:rPr lang="ko-KR" altLang="en-US" sz="1400" dirty="0">
                <a:solidFill>
                  <a:schemeClr val="accent2"/>
                </a:solidFill>
              </a:rPr>
              <a:t>미터 </a:t>
            </a:r>
            <a:r>
              <a:rPr lang="ko-KR" altLang="en-US" sz="1400" dirty="0"/>
              <a:t>까지 전송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케이블은 </a:t>
            </a:r>
            <a:r>
              <a:rPr lang="en-US" altLang="ko-KR" sz="1400" dirty="0"/>
              <a:t>‘Thin </a:t>
            </a:r>
            <a:r>
              <a:rPr lang="ko-KR" altLang="en-US" sz="1400" dirty="0"/>
              <a:t>케이블</a:t>
            </a:r>
            <a:r>
              <a:rPr lang="en-US" altLang="ko-KR" sz="1400" dirty="0"/>
              <a:t>’ </a:t>
            </a:r>
            <a:r>
              <a:rPr lang="ko-KR" altLang="en-US" sz="1400" dirty="0"/>
              <a:t>이라 불리며 </a:t>
            </a:r>
            <a:r>
              <a:rPr lang="en-US" altLang="ko-KR" sz="1400" dirty="0"/>
              <a:t>BNC </a:t>
            </a:r>
            <a:r>
              <a:rPr lang="ko-KR" altLang="en-US" sz="1400" dirty="0"/>
              <a:t>커넥터를 사용한다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케이블은 전깃줄 두께의 검은색 케이블이다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291C-9558-48C1-B63B-C8BAF183D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196" y="2855754"/>
            <a:ext cx="4343400" cy="17335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3DA7D16-5519-4D5A-B413-19F5C0DD4972}"/>
              </a:ext>
            </a:extLst>
          </p:cNvPr>
          <p:cNvSpPr/>
          <p:nvPr/>
        </p:nvSpPr>
        <p:spPr>
          <a:xfrm>
            <a:off x="5122694" y="3147814"/>
            <a:ext cx="1656184" cy="13791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3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220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 Base 5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10Mbps</a:t>
            </a:r>
            <a:r>
              <a:rPr lang="ko-KR" altLang="en-US" sz="1400" dirty="0"/>
              <a:t>로 통신</a:t>
            </a:r>
            <a:r>
              <a:rPr lang="en-US" altLang="ko-KR" sz="1400" dirty="0"/>
              <a:t>, </a:t>
            </a:r>
            <a:r>
              <a:rPr lang="ko-KR" altLang="en-US" sz="1400" dirty="0"/>
              <a:t>최대 </a:t>
            </a:r>
            <a:r>
              <a:rPr lang="en-US" altLang="ko-KR" sz="1400" dirty="0">
                <a:solidFill>
                  <a:schemeClr val="accent2"/>
                </a:solidFill>
              </a:rPr>
              <a:t>500</a:t>
            </a:r>
            <a:r>
              <a:rPr lang="ko-KR" altLang="en-US" sz="1400" dirty="0">
                <a:solidFill>
                  <a:schemeClr val="accent2"/>
                </a:solidFill>
              </a:rPr>
              <a:t>미터 </a:t>
            </a:r>
            <a:r>
              <a:rPr lang="ko-KR" altLang="en-US" sz="1400" dirty="0"/>
              <a:t>까지 전송</a:t>
            </a:r>
            <a:r>
              <a:rPr lang="en-US" altLang="ko-KR" sz="1400" dirty="0"/>
              <a:t>. </a:t>
            </a:r>
            <a:r>
              <a:rPr lang="ko-KR" altLang="en-US" sz="1400" dirty="0"/>
              <a:t>이 케이블은 </a:t>
            </a:r>
            <a:r>
              <a:rPr lang="en-US" altLang="ko-KR" sz="1400" dirty="0"/>
              <a:t>‘Think </a:t>
            </a:r>
            <a:r>
              <a:rPr lang="ko-KR" altLang="en-US" sz="1400" dirty="0"/>
              <a:t>케이블</a:t>
            </a:r>
            <a:r>
              <a:rPr lang="en-US" altLang="ko-KR" sz="1400" dirty="0"/>
              <a:t>’ </a:t>
            </a:r>
            <a:r>
              <a:rPr lang="ko-KR" altLang="en-US" sz="1400" dirty="0"/>
              <a:t>이라 불리며 노란색이기 때문에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옐로우</a:t>
            </a:r>
            <a:r>
              <a:rPr lang="ko-KR" altLang="en-US" sz="1400" dirty="0"/>
              <a:t> 케이블</a:t>
            </a:r>
            <a:r>
              <a:rPr lang="en-US" altLang="ko-KR" sz="1400" dirty="0"/>
              <a:t>＇ </a:t>
            </a:r>
            <a:r>
              <a:rPr lang="ko-KR" altLang="en-US" sz="1400" dirty="0"/>
              <a:t>이라고 부른다</a:t>
            </a:r>
            <a:r>
              <a:rPr lang="en-US" altLang="ko-KR" sz="1400" dirty="0"/>
              <a:t>. </a:t>
            </a:r>
            <a:r>
              <a:rPr lang="ko-KR" altLang="en-US" sz="1400" dirty="0"/>
              <a:t>주로 백본 케이블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ko-KR" altLang="en-US" sz="1400" dirty="0" err="1"/>
              <a:t>중앙망용으로</a:t>
            </a:r>
            <a:r>
              <a:rPr lang="ko-KR" altLang="en-US" sz="1400" dirty="0"/>
              <a:t> 천장 위에 설치하고 </a:t>
            </a:r>
            <a:r>
              <a:rPr lang="ko-KR" altLang="en-US" sz="1400" dirty="0" err="1"/>
              <a:t>트랜시버</a:t>
            </a:r>
            <a:r>
              <a:rPr lang="ko-KR" altLang="en-US" sz="1400" dirty="0"/>
              <a:t> 케이블을 이용해서 천장에서 하나씩 뽑아 내린 다음에 </a:t>
            </a:r>
            <a:r>
              <a:rPr lang="en-US" altLang="ko-KR" sz="1400" dirty="0"/>
              <a:t>PC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랜카드와</a:t>
            </a:r>
            <a:r>
              <a:rPr lang="ko-KR" altLang="en-US" sz="1400" dirty="0"/>
              <a:t> 연결한다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랜카드</a:t>
            </a:r>
            <a:r>
              <a:rPr lang="ko-KR" altLang="en-US" sz="1400" dirty="0"/>
              <a:t> 중에 </a:t>
            </a:r>
            <a:r>
              <a:rPr lang="en-US" altLang="ko-KR" sz="1400" dirty="0"/>
              <a:t>AUI </a:t>
            </a:r>
            <a:r>
              <a:rPr lang="ko-KR" altLang="en-US" sz="1400" dirty="0"/>
              <a:t>인터페이스를 가진 것이 바로 이 케이블과 연결하기 위한 인터페이스가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1E31B5-6E4C-49B3-BA1B-7B00BC170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724" y="3335020"/>
            <a:ext cx="1656184" cy="1561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31B1AD-5E0D-4A71-8D6D-6B642E31E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728" y="3335020"/>
            <a:ext cx="2959365" cy="14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accent1"/>
                </a:solidFill>
              </a:rPr>
              <a:t>100 Base TX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Category 5 UTP </a:t>
            </a:r>
            <a:r>
              <a:rPr lang="ko-KR" altLang="en-US" sz="1400" dirty="0"/>
              <a:t>케이블을 사용하는 케이블이다</a:t>
            </a:r>
            <a:r>
              <a:rPr lang="en-US" altLang="ko-KR" sz="1400" dirty="0"/>
              <a:t>. </a:t>
            </a:r>
            <a:r>
              <a:rPr lang="ko-KR" altLang="en-US" sz="1400" dirty="0"/>
              <a:t>최대 거리는 </a:t>
            </a:r>
            <a:r>
              <a:rPr lang="en-US" altLang="ko-KR" sz="1400" dirty="0"/>
              <a:t>100</a:t>
            </a:r>
            <a:r>
              <a:rPr lang="ko-KR" altLang="en-US" sz="1400" dirty="0"/>
              <a:t>미터</a:t>
            </a:r>
            <a:r>
              <a:rPr lang="en-US" altLang="ko-KR" sz="1400" dirty="0"/>
              <a:t>, </a:t>
            </a:r>
            <a:r>
              <a:rPr lang="ko-KR" altLang="en-US" sz="1400" dirty="0"/>
              <a:t>전송 속도는 </a:t>
            </a:r>
            <a:r>
              <a:rPr lang="en-US" altLang="ko-KR" sz="1400" dirty="0"/>
              <a:t>100Mbps </a:t>
            </a:r>
            <a:r>
              <a:rPr lang="ko-KR" altLang="en-US" sz="1400" dirty="0"/>
              <a:t>케이블 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E08FDD-2FE2-4590-9C82-2468D6EED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63" y="2566829"/>
            <a:ext cx="2886074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 Base T2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종류를 쓰면 </a:t>
            </a:r>
            <a:r>
              <a:rPr lang="en-US" altLang="ko-KR" sz="1400" dirty="0"/>
              <a:t>Category 3, 4, 5</a:t>
            </a:r>
            <a:r>
              <a:rPr lang="ko-KR" altLang="en-US" sz="1400" dirty="0"/>
              <a:t>를 전부 사용해서 </a:t>
            </a:r>
            <a:r>
              <a:rPr lang="en-US" altLang="ko-KR" sz="1400" dirty="0"/>
              <a:t>100M</a:t>
            </a:r>
            <a:r>
              <a:rPr lang="ko-KR" altLang="en-US" sz="1400" dirty="0"/>
              <a:t>를 구현할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60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 Base T4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Category 3 </a:t>
            </a:r>
            <a:r>
              <a:rPr lang="ko-KR" altLang="en-US" sz="1400" dirty="0"/>
              <a:t>케이블을 가지고 </a:t>
            </a:r>
            <a:r>
              <a:rPr lang="en-US" altLang="ko-KR" sz="1400" dirty="0"/>
              <a:t>100Mbps</a:t>
            </a:r>
            <a:r>
              <a:rPr lang="ko-KR" altLang="en-US" sz="1400" dirty="0"/>
              <a:t>용으로 사용할 때 만드는 케이블이다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대신 다른 케이블은 </a:t>
            </a:r>
            <a:r>
              <a:rPr lang="en-US" altLang="ko-KR" sz="1400" dirty="0"/>
              <a:t>2</a:t>
            </a:r>
            <a:r>
              <a:rPr lang="ko-KR" altLang="en-US" sz="1400" dirty="0"/>
              <a:t>페어</a:t>
            </a:r>
            <a:r>
              <a:rPr lang="en-US" altLang="ko-KR" sz="1400" dirty="0"/>
              <a:t>(4</a:t>
            </a:r>
            <a:r>
              <a:rPr lang="ko-KR" altLang="en-US" sz="1400" dirty="0"/>
              <a:t>가닥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이것은 </a:t>
            </a:r>
            <a:r>
              <a:rPr lang="en-US" altLang="ko-KR" sz="1400" dirty="0"/>
              <a:t>4</a:t>
            </a:r>
            <a:r>
              <a:rPr lang="ko-KR" altLang="en-US" sz="1400" dirty="0"/>
              <a:t>페어</a:t>
            </a:r>
            <a:r>
              <a:rPr lang="en-US" altLang="ko-KR" sz="1400" dirty="0"/>
              <a:t>(8</a:t>
            </a:r>
            <a:r>
              <a:rPr lang="ko-KR" altLang="en-US" sz="1400" dirty="0"/>
              <a:t>가닥</a:t>
            </a:r>
            <a:r>
              <a:rPr lang="en-US" altLang="ko-KR" sz="1400" dirty="0"/>
              <a:t>)</a:t>
            </a:r>
            <a:r>
              <a:rPr lang="ko-KR" altLang="en-US" sz="1400" dirty="0"/>
              <a:t>를 전부 사용한다는 차이점이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ADD571-748D-45C5-89C9-19FC97BDE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363" y="2715162"/>
            <a:ext cx="1935274" cy="19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 Base FX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100Mbps </a:t>
            </a:r>
            <a:r>
              <a:rPr lang="ko-KR" altLang="en-US" sz="1400" dirty="0"/>
              <a:t>광케이블을 이용해서 구현됨</a:t>
            </a:r>
            <a:r>
              <a:rPr lang="en-US" altLang="ko-KR" sz="1400" dirty="0"/>
              <a:t>. </a:t>
            </a:r>
            <a:r>
              <a:rPr lang="ko-KR" altLang="en-US" sz="1400" dirty="0"/>
              <a:t>전송 거리는 보통 </a:t>
            </a:r>
            <a:r>
              <a:rPr lang="en-US" altLang="ko-KR" sz="1400" dirty="0"/>
              <a:t>2km</a:t>
            </a:r>
            <a:r>
              <a:rPr lang="ko-KR" altLang="en-US" sz="1400" dirty="0"/>
              <a:t>에서 </a:t>
            </a:r>
            <a:r>
              <a:rPr lang="en-US" altLang="ko-KR" sz="1400" dirty="0"/>
              <a:t>10km </a:t>
            </a:r>
            <a:r>
              <a:rPr lang="ko-KR" altLang="en-US" sz="1400" dirty="0"/>
              <a:t>까지 가능하고 </a:t>
            </a:r>
            <a:r>
              <a:rPr lang="en-US" altLang="ko-KR" sz="1400" dirty="0"/>
              <a:t>SC</a:t>
            </a:r>
            <a:r>
              <a:rPr lang="ko-KR" altLang="en-US" sz="1400" dirty="0"/>
              <a:t>라는 네모난 접속 커넥터를 이용해서 접속한다</a:t>
            </a:r>
            <a:r>
              <a:rPr lang="en-US" altLang="ko-KR" sz="1400" dirty="0"/>
              <a:t>. </a:t>
            </a:r>
            <a:r>
              <a:rPr lang="ko-KR" altLang="en-US" sz="1400" dirty="0"/>
              <a:t>물론 </a:t>
            </a:r>
            <a:r>
              <a:rPr lang="en-US" altLang="ko-KR" sz="1400" dirty="0"/>
              <a:t>ST </a:t>
            </a:r>
            <a:r>
              <a:rPr lang="ko-KR" altLang="en-US" sz="1400" dirty="0"/>
              <a:t>방식도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F55215-0369-480D-9CB9-E070C00B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792" y="2737644"/>
            <a:ext cx="3028950" cy="190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EEC0E3-DDD6-4BE4-8DEC-8EA5008B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339" y="2737644"/>
            <a:ext cx="2057400" cy="1304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7B7778-E64A-4C2C-B871-CCDD319F9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061" y="3133566"/>
            <a:ext cx="21145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1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accent1"/>
                </a:solidFill>
              </a:rPr>
              <a:t>1000 </a:t>
            </a:r>
            <a:r>
              <a:rPr lang="en-US" altLang="ko-KR" sz="2400" b="1" dirty="0">
                <a:solidFill>
                  <a:schemeClr val="accent1"/>
                </a:solidFill>
              </a:rPr>
              <a:t>Base SX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이것은 기가비트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1,000 Mbps</a:t>
            </a:r>
            <a:r>
              <a:rPr lang="ko-KR" altLang="en-US" sz="1400" dirty="0"/>
              <a:t>의 속도가 나는 케이블</a:t>
            </a:r>
            <a:r>
              <a:rPr lang="en-US" altLang="ko-KR" sz="1400" dirty="0"/>
              <a:t>. SX(Short Wavelength)</a:t>
            </a:r>
            <a:r>
              <a:rPr lang="ko-KR" altLang="en-US" sz="1400" dirty="0"/>
              <a:t>라는 케이블을 사용하는데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최대 전송 거리는 약 </a:t>
            </a:r>
            <a:r>
              <a:rPr lang="en-US" altLang="ko-KR" sz="1400" dirty="0"/>
              <a:t>270</a:t>
            </a:r>
            <a:r>
              <a:rPr lang="ko-KR" altLang="en-US" sz="1400" dirty="0"/>
              <a:t>미터에서 </a:t>
            </a:r>
            <a:r>
              <a:rPr lang="en-US" altLang="ko-KR" sz="1400" dirty="0"/>
              <a:t>550</a:t>
            </a:r>
            <a:r>
              <a:rPr lang="ko-KR" altLang="en-US" sz="1400" dirty="0"/>
              <a:t>미터 정도 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0B8AD2-B85D-4281-A50B-42C5FD5D5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510930" y="2603977"/>
            <a:ext cx="2328862" cy="23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1000 Base T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1,000 Mbps</a:t>
            </a:r>
            <a:r>
              <a:rPr lang="ko-KR" altLang="en-US" sz="1400" dirty="0"/>
              <a:t>의 속도가 나는 케이블</a:t>
            </a:r>
            <a:r>
              <a:rPr lang="en-US" altLang="ko-KR" sz="1400" dirty="0"/>
              <a:t>. </a:t>
            </a:r>
            <a:r>
              <a:rPr lang="ko-KR" altLang="en-US" sz="1400" dirty="0"/>
              <a:t>최대 거리는 </a:t>
            </a:r>
            <a:r>
              <a:rPr lang="en-US" altLang="ko-KR" sz="1400" dirty="0"/>
              <a:t>100</a:t>
            </a:r>
            <a:r>
              <a:rPr lang="ko-KR" altLang="en-US" sz="1400" dirty="0"/>
              <a:t>미터</a:t>
            </a:r>
            <a:r>
              <a:rPr lang="en-US" altLang="ko-KR" sz="1400" dirty="0"/>
              <a:t>. Category 5 </a:t>
            </a:r>
            <a:r>
              <a:rPr lang="ko-KR" altLang="en-US" sz="1400" dirty="0"/>
              <a:t>케이블을 사용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기가비트용</a:t>
            </a:r>
            <a:r>
              <a:rPr lang="ko-KR" altLang="en-US" sz="1400" dirty="0"/>
              <a:t> </a:t>
            </a:r>
            <a:r>
              <a:rPr lang="en-US" altLang="ko-KR" sz="1400" dirty="0"/>
              <a:t>UTP </a:t>
            </a:r>
            <a:r>
              <a:rPr lang="ko-KR" altLang="en-US" sz="1400" dirty="0"/>
              <a:t>케이블은 </a:t>
            </a:r>
            <a:r>
              <a:rPr lang="en-US" altLang="ko-KR" sz="1400" dirty="0"/>
              <a:t>Category 5</a:t>
            </a:r>
            <a:r>
              <a:rPr lang="ko-KR" altLang="en-US" sz="1400" dirty="0"/>
              <a:t>로 지정되었다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이렇게 구성하기 위해선 </a:t>
            </a:r>
            <a:r>
              <a:rPr lang="en-US" altLang="ko-KR" sz="1400" dirty="0"/>
              <a:t>4</a:t>
            </a:r>
            <a:r>
              <a:rPr lang="ko-KR" altLang="en-US" sz="1400" dirty="0"/>
              <a:t>페어</a:t>
            </a:r>
            <a:r>
              <a:rPr lang="en-US" altLang="ko-KR" sz="1400" dirty="0"/>
              <a:t>(8</a:t>
            </a:r>
            <a:r>
              <a:rPr lang="ko-KR" altLang="en-US" sz="1400" dirty="0"/>
              <a:t>가닥</a:t>
            </a:r>
            <a:r>
              <a:rPr lang="en-US" altLang="ko-KR" sz="1400" dirty="0"/>
              <a:t>)</a:t>
            </a:r>
            <a:r>
              <a:rPr lang="ko-KR" altLang="en-US" sz="1400" dirty="0"/>
              <a:t>를 다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D2F4E2-024F-4150-8D53-92DB32C10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14" y="2722990"/>
            <a:ext cx="2746052" cy="21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종류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53558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1000 </a:t>
            </a:r>
            <a:r>
              <a:rPr lang="en-US" altLang="ko-KR" sz="2400" b="1">
                <a:solidFill>
                  <a:schemeClr val="accent1"/>
                </a:solidFill>
              </a:rPr>
              <a:t>Base LX/LH </a:t>
            </a:r>
            <a:r>
              <a:rPr lang="ko-KR" altLang="en-US" sz="2400" b="1" dirty="0">
                <a:solidFill>
                  <a:schemeClr val="accent1"/>
                </a:solidFill>
              </a:rPr>
              <a:t>란</a:t>
            </a:r>
            <a:r>
              <a:rPr lang="en-US" altLang="ko-KR" sz="2400" b="1" dirty="0">
                <a:solidFill>
                  <a:schemeClr val="accent1"/>
                </a:solidFill>
              </a:rPr>
              <a:t>?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259632" y="1997254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광케이블을 사용해서 최대 </a:t>
            </a:r>
            <a:r>
              <a:rPr lang="en-US" altLang="ko-KR" sz="1400" dirty="0"/>
              <a:t>10 </a:t>
            </a:r>
            <a:r>
              <a:rPr lang="ko-KR" altLang="en-US" sz="1400" dirty="0"/>
              <a:t>킬로미터까지도 전송이 가능하도록 구성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여기서 알아야할 것은 케이블의 속도가 빨라지면 빨라질수록 전송 거리는 점점 짧아진다는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이유는 뒤 쪽에서 확인해보겠습니다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90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LAN(Local Area Network)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WAN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5A4BFD-D044-474D-8F8D-7F298602C06E}"/>
              </a:ext>
            </a:extLst>
          </p:cNvPr>
          <p:cNvSpPr txBox="1"/>
          <p:nvPr/>
        </p:nvSpPr>
        <p:spPr>
          <a:xfrm>
            <a:off x="1115616" y="4117114"/>
            <a:ext cx="76810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dirty="0"/>
              <a:t>: LAN</a:t>
            </a:r>
            <a:r>
              <a:rPr lang="ko-KR" altLang="en-US" sz="1500" dirty="0"/>
              <a:t>과</a:t>
            </a:r>
            <a:r>
              <a:rPr lang="en-US" altLang="ko-KR" sz="1500" dirty="0"/>
              <a:t> </a:t>
            </a:r>
            <a:r>
              <a:rPr lang="ko-KR" altLang="en-US" sz="1500" dirty="0"/>
              <a:t>반대로 </a:t>
            </a:r>
            <a:r>
              <a:rPr lang="en-US" altLang="ko-KR" sz="1500" dirty="0"/>
              <a:t>‘Wide Area Network’</a:t>
            </a:r>
            <a:r>
              <a:rPr lang="ko-KR" altLang="en-US" sz="1500" dirty="0"/>
              <a:t>의 약자로서 멀리 떨어진 지역을 서로 연결하는 것을 말한다</a:t>
            </a:r>
            <a:r>
              <a:rPr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F0E7BA-7B5D-4A2B-85C6-C121915D8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737" y="1535589"/>
            <a:ext cx="4346496" cy="238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7252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커넥터 연결 방법과 크로스 케이블 만드는 방법 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케이블 </a:t>
            </a:r>
            <a:r>
              <a:rPr lang="en-US" altLang="ko-KR" sz="2400" b="1" i="1" spc="-150" dirty="0">
                <a:solidFill>
                  <a:schemeClr val="accent1"/>
                </a:solidFill>
                <a:ea typeface="맑은 고딕"/>
              </a:rPr>
              <a:t>&amp; </a:t>
            </a:r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커넥터 연결 방법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4C140F-0CD9-4F4A-9A8F-EC2C6DA12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997254"/>
            <a:ext cx="1476375" cy="2447925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78FA2C-FB88-47B4-96C4-AEE74C03B4BB}"/>
              </a:ext>
            </a:extLst>
          </p:cNvPr>
          <p:cNvSpPr/>
          <p:nvPr/>
        </p:nvSpPr>
        <p:spPr>
          <a:xfrm>
            <a:off x="2012671" y="4445179"/>
            <a:ext cx="978408" cy="23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ABF7A-E032-44E3-A9BC-1F6F0E7FFA78}"/>
              </a:ext>
            </a:extLst>
          </p:cNvPr>
          <p:cNvSpPr txBox="1"/>
          <p:nvPr/>
        </p:nvSpPr>
        <p:spPr>
          <a:xfrm>
            <a:off x="2012671" y="4682949"/>
            <a:ext cx="12231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순서대로</a:t>
            </a:r>
            <a:endParaRPr lang="en-US" altLang="ko-KR" sz="15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60497-3004-4961-A429-BAAB4C009DBD}"/>
              </a:ext>
            </a:extLst>
          </p:cNvPr>
          <p:cNvSpPr txBox="1"/>
          <p:nvPr/>
        </p:nvSpPr>
        <p:spPr>
          <a:xfrm>
            <a:off x="3851920" y="2293408"/>
            <a:ext cx="4896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화이트 오렌지</a:t>
            </a:r>
            <a:endParaRPr lang="en-US" altLang="ko-KR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오렌지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화이트 그린</a:t>
            </a:r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블루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화이트 블루</a:t>
            </a:r>
            <a:endParaRPr lang="en-US" altLang="ko-KR" sz="1400" dirty="0"/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그린</a:t>
            </a:r>
            <a:endParaRPr lang="en-US" altLang="ko-KR" sz="1400" dirty="0"/>
          </a:p>
          <a:p>
            <a:r>
              <a:rPr lang="en-US" altLang="ko-KR" sz="1400" dirty="0"/>
              <a:t>7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화이트 브라운</a:t>
            </a:r>
            <a:endParaRPr lang="en-US" altLang="ko-KR" sz="1400" dirty="0"/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번 </a:t>
            </a:r>
            <a:r>
              <a:rPr lang="en-US" altLang="ko-KR" sz="1400" dirty="0"/>
              <a:t>: </a:t>
            </a:r>
            <a:r>
              <a:rPr lang="ko-KR" altLang="en-US" sz="1400" dirty="0"/>
              <a:t>브라운</a:t>
            </a:r>
            <a:endParaRPr lang="en-US" altLang="ko-KR" sz="1400" dirty="0"/>
          </a:p>
          <a:p>
            <a:r>
              <a:rPr lang="en-US" altLang="ko-KR" sz="1400" dirty="0"/>
              <a:t>&gt;&gt; </a:t>
            </a:r>
            <a:r>
              <a:rPr lang="ko-KR" altLang="en-US" sz="1400" b="1" dirty="0"/>
              <a:t>이와 같이 양쪽을 같은 순서로 연결하는 경우를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다이렉트 케이블＇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이라고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750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커넥터 연결 방법과 크로스 케이블 만드는 방법 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케이블 </a:t>
            </a:r>
            <a:r>
              <a:rPr lang="en-US" altLang="ko-KR" sz="2400" b="1" i="1" spc="-150" dirty="0">
                <a:solidFill>
                  <a:schemeClr val="accent1"/>
                </a:solidFill>
                <a:ea typeface="맑은 고딕"/>
              </a:rPr>
              <a:t>&amp; </a:t>
            </a:r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커넥터 연결 방법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4C140F-0CD9-4F4A-9A8F-EC2C6DA12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997254"/>
            <a:ext cx="1476375" cy="2447925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78FA2C-FB88-47B4-96C4-AEE74C03B4BB}"/>
              </a:ext>
            </a:extLst>
          </p:cNvPr>
          <p:cNvSpPr/>
          <p:nvPr/>
        </p:nvSpPr>
        <p:spPr>
          <a:xfrm>
            <a:off x="2012671" y="4445179"/>
            <a:ext cx="978408" cy="23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ABF7A-E032-44E3-A9BC-1F6F0E7FFA78}"/>
              </a:ext>
            </a:extLst>
          </p:cNvPr>
          <p:cNvSpPr txBox="1"/>
          <p:nvPr/>
        </p:nvSpPr>
        <p:spPr>
          <a:xfrm>
            <a:off x="2012671" y="4682949"/>
            <a:ext cx="12231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순서대로</a:t>
            </a:r>
            <a:endParaRPr lang="en-US" altLang="ko-KR" sz="15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36A59-08D6-4643-A2D7-DE5F06C4DA1E}"/>
              </a:ext>
            </a:extLst>
          </p:cNvPr>
          <p:cNvSpPr txBox="1"/>
          <p:nvPr/>
        </p:nvSpPr>
        <p:spPr>
          <a:xfrm>
            <a:off x="3851920" y="2383018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1, 2, 3, 6</a:t>
            </a:r>
            <a:r>
              <a:rPr lang="ko-KR" altLang="en-US" sz="1400" b="1" dirty="0"/>
              <a:t>번 </a:t>
            </a:r>
            <a:r>
              <a:rPr lang="ko-KR" altLang="en-US" sz="1400" dirty="0"/>
              <a:t>을 이용해서 송신과 수신을 하여 통신하게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만들어진 다이렉트 케이블은 보통 허브와 </a:t>
            </a:r>
            <a:r>
              <a:rPr lang="en-US" altLang="ko-KR" sz="1400" dirty="0"/>
              <a:t>PC </a:t>
            </a:r>
            <a:r>
              <a:rPr lang="ko-KR" altLang="en-US" sz="1400" dirty="0"/>
              <a:t>사이의 연결이나 라우터와 허브의 연결 등에 사용된다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69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케이블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&amp;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커넥터 연결 방법과 크로스 케이블 만드는 방법 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i="1" spc="-150" dirty="0">
                <a:solidFill>
                  <a:schemeClr val="accent1"/>
                </a:solidFill>
                <a:ea typeface="맑은 고딕"/>
              </a:rPr>
              <a:t>크로스 케이블 만드는 방법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4C140F-0CD9-4F4A-9A8F-EC2C6DA12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997254"/>
            <a:ext cx="1476375" cy="2447925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C78FA2C-FB88-47B4-96C4-AEE74C03B4BB}"/>
              </a:ext>
            </a:extLst>
          </p:cNvPr>
          <p:cNvSpPr/>
          <p:nvPr/>
        </p:nvSpPr>
        <p:spPr>
          <a:xfrm>
            <a:off x="2012671" y="4445179"/>
            <a:ext cx="978408" cy="237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ABF7A-E032-44E3-A9BC-1F6F0E7FFA78}"/>
              </a:ext>
            </a:extLst>
          </p:cNvPr>
          <p:cNvSpPr txBox="1"/>
          <p:nvPr/>
        </p:nvSpPr>
        <p:spPr>
          <a:xfrm>
            <a:off x="2012671" y="4682949"/>
            <a:ext cx="12231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순서대로</a:t>
            </a:r>
            <a:endParaRPr lang="en-US" altLang="ko-KR" sz="15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36A59-08D6-4643-A2D7-DE5F06C4DA1E}"/>
              </a:ext>
            </a:extLst>
          </p:cNvPr>
          <p:cNvSpPr txBox="1"/>
          <p:nvPr/>
        </p:nvSpPr>
        <p:spPr>
          <a:xfrm>
            <a:off x="3851920" y="2383018"/>
            <a:ext cx="468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PC</a:t>
            </a:r>
            <a:r>
              <a:rPr lang="ko-KR" altLang="en-US" sz="1400" dirty="0" err="1"/>
              <a:t>끼리의</a:t>
            </a:r>
            <a:r>
              <a:rPr lang="ko-KR" altLang="en-US" sz="1400" dirty="0"/>
              <a:t> 연결이나 </a:t>
            </a:r>
            <a:r>
              <a:rPr lang="ko-KR" altLang="en-US" sz="1400" dirty="0" err="1"/>
              <a:t>허브끼리의</a:t>
            </a:r>
            <a:r>
              <a:rPr lang="ko-KR" altLang="en-US" sz="1400" dirty="0"/>
              <a:t> 연결에는 크로스</a:t>
            </a:r>
            <a:r>
              <a:rPr lang="en-US" altLang="ko-KR" sz="1400" dirty="0"/>
              <a:t>(Cross) </a:t>
            </a:r>
            <a:r>
              <a:rPr lang="ko-KR" altLang="en-US" sz="1400" dirty="0"/>
              <a:t>케이블을 사용하는데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 경우 </a:t>
            </a:r>
            <a:r>
              <a:rPr lang="en-US" altLang="ko-KR" sz="1400" b="1" dirty="0">
                <a:solidFill>
                  <a:schemeClr val="accent2"/>
                </a:solidFill>
              </a:rPr>
              <a:t>1, 2</a:t>
            </a:r>
            <a:r>
              <a:rPr lang="ko-KR" altLang="en-US" sz="1400" b="1" dirty="0">
                <a:solidFill>
                  <a:schemeClr val="accent2"/>
                </a:solidFill>
              </a:rPr>
              <a:t>번과 </a:t>
            </a:r>
            <a:r>
              <a:rPr lang="en-US" altLang="ko-KR" sz="1400" b="1" dirty="0">
                <a:solidFill>
                  <a:schemeClr val="accent2"/>
                </a:solidFill>
              </a:rPr>
              <a:t>3, 6</a:t>
            </a:r>
            <a:r>
              <a:rPr lang="ko-KR" altLang="en-US" sz="1400" b="1" dirty="0">
                <a:solidFill>
                  <a:schemeClr val="accent2"/>
                </a:solidFill>
              </a:rPr>
              <a:t>번이 서로 바뀌어 들어가게 구성하면 된다</a:t>
            </a:r>
            <a:r>
              <a:rPr lang="en-US" altLang="ko-KR" sz="1400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한쪽은 </a:t>
            </a:r>
            <a:r>
              <a:rPr lang="en-US" altLang="ko-KR" sz="1400" dirty="0"/>
              <a:t>12345678</a:t>
            </a:r>
            <a:r>
              <a:rPr lang="ko-KR" altLang="en-US" sz="1400" dirty="0"/>
              <a:t>로 케이블을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한쪽은 </a:t>
            </a:r>
            <a:r>
              <a:rPr lang="en-US" altLang="ko-KR" sz="1400" dirty="0"/>
              <a:t>36145278</a:t>
            </a:r>
            <a:r>
              <a:rPr lang="ko-KR" altLang="en-US" sz="1400" dirty="0"/>
              <a:t>로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10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회전 속도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전용선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5F898-8F8B-4619-A523-8135EE873CD6}"/>
              </a:ext>
            </a:extLst>
          </p:cNvPr>
          <p:cNvSpPr txBox="1"/>
          <p:nvPr/>
        </p:nvSpPr>
        <p:spPr>
          <a:xfrm>
            <a:off x="1151620" y="1878369"/>
            <a:ext cx="694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/>
              <a:t>우리가 현재 사용하고 있는 내부의 네트워크와 </a:t>
            </a:r>
            <a:r>
              <a:rPr lang="en-US" altLang="ko-KR" sz="1400" dirty="0"/>
              <a:t>ISP</a:t>
            </a:r>
            <a:r>
              <a:rPr lang="ko-KR" altLang="en-US" sz="1400" dirty="0"/>
              <a:t>라고 부르는 인터넷 서비스 제공업체</a:t>
            </a:r>
            <a:r>
              <a:rPr lang="en-US" altLang="ko-KR" sz="1400" dirty="0"/>
              <a:t>(KT, SKT, LG) </a:t>
            </a:r>
            <a:r>
              <a:rPr lang="ko-KR" altLang="en-US" sz="1400" dirty="0"/>
              <a:t>간을 전용선으로 연결한다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D36052-30C9-48B5-9FDF-F66B1F320C58}"/>
              </a:ext>
            </a:extLst>
          </p:cNvPr>
          <p:cNvSpPr txBox="1"/>
          <p:nvPr/>
        </p:nvSpPr>
        <p:spPr>
          <a:xfrm>
            <a:off x="1151620" y="2701671"/>
            <a:ext cx="46805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접속 속도 </a:t>
            </a:r>
            <a:r>
              <a:rPr lang="en-US" altLang="ko-KR" sz="1500" b="1" dirty="0">
                <a:solidFill>
                  <a:schemeClr val="accent1"/>
                </a:solidFill>
              </a:rPr>
              <a:t>= </a:t>
            </a:r>
            <a:r>
              <a:rPr lang="ko-KR" altLang="en-US" sz="1500" b="1" dirty="0">
                <a:solidFill>
                  <a:schemeClr val="accent1"/>
                </a:solidFill>
              </a:rPr>
              <a:t>회전속도 </a:t>
            </a:r>
            <a:r>
              <a:rPr lang="en-US" altLang="ko-KR" sz="1500" b="1" dirty="0">
                <a:solidFill>
                  <a:schemeClr val="accent1"/>
                </a:solidFill>
              </a:rPr>
              <a:t>&amp; ISP </a:t>
            </a:r>
            <a:r>
              <a:rPr lang="ko-KR" altLang="en-US" sz="1500" b="1" dirty="0">
                <a:solidFill>
                  <a:schemeClr val="accent1"/>
                </a:solidFill>
              </a:rPr>
              <a:t>업체 선정 </a:t>
            </a:r>
            <a:endParaRPr lang="en-US" altLang="ko-KR" sz="1500" b="1" dirty="0">
              <a:solidFill>
                <a:schemeClr val="accent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288A4D4-7DAC-4C2B-BDE0-4552FBFFBD26}"/>
              </a:ext>
            </a:extLst>
          </p:cNvPr>
          <p:cNvCxnSpPr/>
          <p:nvPr/>
        </p:nvCxnSpPr>
        <p:spPr>
          <a:xfrm rot="10800000">
            <a:off x="3737434" y="3024836"/>
            <a:ext cx="1266614" cy="1131090"/>
          </a:xfrm>
          <a:prstGeom prst="bentConnector3">
            <a:avLst>
              <a:gd name="adj1" fmla="val 100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C9FC79-53D9-4EE5-8764-07DDF88C30F6}"/>
              </a:ext>
            </a:extLst>
          </p:cNvPr>
          <p:cNvSpPr txBox="1"/>
          <p:nvPr/>
        </p:nvSpPr>
        <p:spPr>
          <a:xfrm>
            <a:off x="5004048" y="3894317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ISP </a:t>
            </a:r>
            <a:r>
              <a:rPr lang="ko-KR" altLang="en-US" sz="1400" dirty="0"/>
              <a:t>업체가 얼마의 속도로 인터넷에 접속하는가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ISP </a:t>
            </a:r>
            <a:r>
              <a:rPr lang="ko-KR" altLang="en-US" sz="1400" dirty="0"/>
              <a:t>업체의 네트워크는 안전한가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76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케이블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344817" cy="369332"/>
            <a:chOff x="693317" y="796402"/>
            <a:chExt cx="1580656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31620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회전 속도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1DBCE-3F8B-407A-8D23-D15B5DB6D240}"/>
              </a:ext>
            </a:extLst>
          </p:cNvPr>
          <p:cNvSpPr txBox="1"/>
          <p:nvPr/>
        </p:nvSpPr>
        <p:spPr>
          <a:xfrm>
            <a:off x="1043608" y="141670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회전 속도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5F898-8F8B-4619-A523-8135EE873CD6}"/>
              </a:ext>
            </a:extLst>
          </p:cNvPr>
          <p:cNvSpPr txBox="1"/>
          <p:nvPr/>
        </p:nvSpPr>
        <p:spPr>
          <a:xfrm>
            <a:off x="1187624" y="1945013"/>
            <a:ext cx="69487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회전 속도에는</a:t>
            </a:r>
            <a:r>
              <a:rPr lang="en-US" altLang="ko-KR" sz="1400" dirty="0"/>
              <a:t> 56K, 128K, 256K, 512K, T1, E1, T3 </a:t>
            </a:r>
            <a:r>
              <a:rPr lang="ko-KR" altLang="en-US" sz="1400" dirty="0"/>
              <a:t>정도가 있다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 56K </a:t>
            </a:r>
            <a:r>
              <a:rPr lang="ko-KR" altLang="en-US" sz="1400" b="1" dirty="0"/>
              <a:t>란</a:t>
            </a:r>
            <a:r>
              <a:rPr lang="en-US" altLang="ko-KR" sz="1400" b="1" dirty="0"/>
              <a:t>? </a:t>
            </a:r>
            <a:r>
              <a:rPr lang="en-US" altLang="ko-KR" sz="1400" dirty="0"/>
              <a:t>1</a:t>
            </a:r>
            <a:r>
              <a:rPr lang="ko-KR" altLang="en-US" sz="1400" dirty="0"/>
              <a:t>초에 </a:t>
            </a:r>
            <a:r>
              <a:rPr lang="en-US" altLang="ko-KR" sz="1400" dirty="0"/>
              <a:t>56,000</a:t>
            </a:r>
            <a:r>
              <a:rPr lang="ko-KR" altLang="en-US" sz="1400" dirty="0"/>
              <a:t>비트를 전송할 수 있다는 것을 의미</a:t>
            </a:r>
            <a:r>
              <a:rPr lang="en-US" altLang="ko-KR" sz="1400" dirty="0"/>
              <a:t>. ( 56,000</a:t>
            </a:r>
            <a:r>
              <a:rPr lang="ko-KR" altLang="en-US" sz="1400" dirty="0"/>
              <a:t>비트 </a:t>
            </a:r>
            <a:r>
              <a:rPr lang="en-US" altLang="ko-KR" sz="1400" dirty="0"/>
              <a:t>= </a:t>
            </a:r>
            <a:r>
              <a:rPr lang="ko-KR" altLang="en-US" sz="1400" dirty="0"/>
              <a:t>약 </a:t>
            </a:r>
            <a:r>
              <a:rPr lang="en-US" altLang="ko-KR" sz="1400" dirty="0"/>
              <a:t>3500</a:t>
            </a:r>
            <a:r>
              <a:rPr lang="ko-KR" altLang="en-US" sz="1400" dirty="0"/>
              <a:t>글자 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네트워크에서는 항상 </a:t>
            </a:r>
            <a:r>
              <a:rPr lang="ko-KR" altLang="en-US" sz="1400" b="1" dirty="0"/>
              <a:t>오버헤드</a:t>
            </a:r>
            <a:r>
              <a:rPr lang="ko-KR" altLang="en-US" sz="1400" dirty="0"/>
              <a:t>가 존재한다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이론적으로 나오는 속도와 이런 오버헤드들이 붙어 나오는 속도는 차이가 있다</a:t>
            </a:r>
            <a:r>
              <a:rPr lang="en-US" altLang="ko-KR" sz="1400" dirty="0"/>
              <a:t>.( overhead : </a:t>
            </a:r>
            <a:r>
              <a:rPr lang="ko-KR" altLang="en-US" sz="1400" dirty="0"/>
              <a:t>어떤 처리를 하기 위해 들어가는 간접적인 처리 시간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T1, T2, T2 </a:t>
            </a:r>
            <a:r>
              <a:rPr lang="ko-KR" altLang="en-US" sz="1400" dirty="0"/>
              <a:t>는 북미 방식의 회선 속도 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우리나라에서는 </a:t>
            </a:r>
            <a:r>
              <a:rPr lang="en-US" altLang="ko-KR" sz="1400" dirty="0"/>
              <a:t>T1, T3</a:t>
            </a:r>
            <a:r>
              <a:rPr lang="ko-KR" altLang="en-US" sz="1400" dirty="0"/>
              <a:t>를 사용하며 </a:t>
            </a:r>
            <a:r>
              <a:rPr lang="en-US" altLang="ko-KR" sz="1400" dirty="0"/>
              <a:t>T1</a:t>
            </a:r>
            <a:r>
              <a:rPr lang="ko-KR" altLang="en-US" sz="1400" dirty="0"/>
              <a:t>은 </a:t>
            </a:r>
            <a:r>
              <a:rPr lang="en-US" altLang="ko-KR" sz="1400" dirty="0"/>
              <a:t>1.544Mbps </a:t>
            </a:r>
            <a:r>
              <a:rPr lang="ko-KR" altLang="en-US" sz="1400" dirty="0"/>
              <a:t>이고 </a:t>
            </a:r>
            <a:r>
              <a:rPr lang="en-US" altLang="ko-KR" sz="1400" dirty="0"/>
              <a:t>T3</a:t>
            </a:r>
            <a:r>
              <a:rPr lang="ko-KR" altLang="en-US" sz="1400" dirty="0"/>
              <a:t>는 </a:t>
            </a:r>
            <a:r>
              <a:rPr lang="en-US" altLang="ko-KR" sz="1400" dirty="0"/>
              <a:t>45Mbps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유럽 방식인 </a:t>
            </a:r>
            <a:r>
              <a:rPr lang="en-US" altLang="ko-KR" sz="1400" dirty="0"/>
              <a:t>E1</a:t>
            </a:r>
            <a:r>
              <a:rPr lang="ko-KR" altLang="en-US" sz="1400" dirty="0"/>
              <a:t>은 </a:t>
            </a:r>
            <a:r>
              <a:rPr lang="en-US" altLang="ko-KR" sz="1400" dirty="0"/>
              <a:t>2.048Mbps</a:t>
            </a:r>
            <a:r>
              <a:rPr lang="ko-KR" altLang="en-US" sz="1400" dirty="0"/>
              <a:t>의 속도이다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62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MAC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SKEXPGY5\social-media-3136897_960_72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95676"/>
            <a:ext cx="4163340" cy="27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맥 어드레스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(MAC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Adress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에 대한 이야기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4608512" cy="369332"/>
            <a:chOff x="693317" y="796402"/>
            <a:chExt cx="9917844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9427484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MAC : Media Access Control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446ACF-2076-4227-B3C0-2BF75610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  <p:grpSp>
        <p:nvGrpSpPr>
          <p:cNvPr id="14" name="그룹 32"/>
          <p:cNvGrpSpPr/>
          <p:nvPr/>
        </p:nvGrpSpPr>
        <p:grpSpPr>
          <a:xfrm>
            <a:off x="683568" y="1770370"/>
            <a:ext cx="5760640" cy="369332"/>
            <a:chOff x="693317" y="796402"/>
            <a:chExt cx="12397305" cy="416483"/>
          </a:xfrm>
        </p:grpSpPr>
        <p:sp>
          <p:nvSpPr>
            <p:cNvPr id="16" name="TextBox 33"/>
            <p:cNvSpPr txBox="1"/>
            <p:nvPr/>
          </p:nvSpPr>
          <p:spPr>
            <a:xfrm>
              <a:off x="1183677" y="796402"/>
              <a:ext cx="11906945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네트워크 상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어떻게 서로를 구분해서 인식할까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17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0CA3889-6111-45C4-995A-DD52F7F17EA5}"/>
              </a:ext>
            </a:extLst>
          </p:cNvPr>
          <p:cNvSpPr txBox="1"/>
          <p:nvPr/>
        </p:nvSpPr>
        <p:spPr>
          <a:xfrm>
            <a:off x="971600" y="2283718"/>
            <a:ext cx="5826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744000" y="2312380"/>
            <a:ext cx="327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통신을 위해 필요한 것 </a:t>
            </a:r>
            <a:r>
              <a:rPr lang="en-US" altLang="ko-KR" sz="1400" dirty="0"/>
              <a:t>: </a:t>
            </a:r>
            <a:r>
              <a:rPr lang="ko-KR" altLang="en-US" sz="1400" dirty="0"/>
              <a:t>주소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A3889-6111-45C4-995A-DD52F7F17EA5}"/>
              </a:ext>
            </a:extLst>
          </p:cNvPr>
          <p:cNvSpPr txBox="1"/>
          <p:nvPr/>
        </p:nvSpPr>
        <p:spPr>
          <a:xfrm>
            <a:off x="2760106" y="2931790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MAC </a:t>
            </a:r>
            <a:r>
              <a:rPr lang="ko-KR" altLang="en-US" sz="1400" dirty="0"/>
              <a:t>주소</a:t>
            </a:r>
            <a:endParaRPr lang="en-US" altLang="ko-KR" sz="1400" dirty="0"/>
          </a:p>
        </p:txBody>
      </p:sp>
      <p:sp>
        <p:nvSpPr>
          <p:cNvPr id="4" name="타원 3"/>
          <p:cNvSpPr/>
          <p:nvPr/>
        </p:nvSpPr>
        <p:spPr>
          <a:xfrm>
            <a:off x="3036444" y="2312379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4"/>
            <a:endCxn id="25" idx="0"/>
          </p:cNvCxnSpPr>
          <p:nvPr/>
        </p:nvCxnSpPr>
        <p:spPr>
          <a:xfrm>
            <a:off x="3252468" y="2620156"/>
            <a:ext cx="11694" cy="311634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타원 26"/>
          <p:cNvSpPr/>
          <p:nvPr/>
        </p:nvSpPr>
        <p:spPr>
          <a:xfrm>
            <a:off x="2748411" y="2931790"/>
            <a:ext cx="1008113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맥 어드레스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(MAC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Adress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에 대한 이야기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Q.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장비마다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IP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주소가 배정되어 그 주소로 통신하는 것이 아닌가요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419622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인터넷은</a:t>
            </a:r>
            <a:r>
              <a:rPr lang="en-US" altLang="ko-KR" sz="1400" dirty="0"/>
              <a:t> TPC/IP</a:t>
            </a:r>
            <a:r>
              <a:rPr lang="ko-KR" altLang="en-US" sz="1400" dirty="0"/>
              <a:t>로 통신을 하고 통신을 위해 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사용하는 것이 맞다</a:t>
            </a:r>
            <a:r>
              <a:rPr lang="en-US" altLang="ko-KR" sz="1400" dirty="0"/>
              <a:t>.</a:t>
            </a:r>
          </a:p>
          <a:p>
            <a:pPr lvl="7">
              <a:lnSpc>
                <a:spcPct val="150000"/>
              </a:lnSpc>
            </a:pPr>
            <a:r>
              <a:rPr lang="ko-KR" altLang="en-US" sz="1400" b="1" dirty="0"/>
              <a:t>이 경우에도 맥 어드레스를 사용한다</a:t>
            </a:r>
            <a:r>
              <a:rPr lang="en-US" altLang="ko-KR" sz="1400" b="1" dirty="0"/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04048" y="1779662"/>
            <a:ext cx="1944216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0" name="그룹 32"/>
          <p:cNvGrpSpPr/>
          <p:nvPr/>
        </p:nvGrpSpPr>
        <p:grpSpPr>
          <a:xfrm>
            <a:off x="683568" y="2418442"/>
            <a:ext cx="7416825" cy="369332"/>
            <a:chOff x="693317" y="796402"/>
            <a:chExt cx="15961532" cy="416483"/>
          </a:xfrm>
        </p:grpSpPr>
        <p:sp>
          <p:nvSpPr>
            <p:cNvPr id="34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IP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주소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-&gt; MAC 	:    ARP( Address  Resolution Protocol )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6" name="그룹 32"/>
          <p:cNvGrpSpPr/>
          <p:nvPr/>
        </p:nvGrpSpPr>
        <p:grpSpPr>
          <a:xfrm>
            <a:off x="683568" y="3714586"/>
            <a:ext cx="7416825" cy="369332"/>
            <a:chOff x="693317" y="796402"/>
            <a:chExt cx="15961532" cy="416483"/>
          </a:xfrm>
        </p:grpSpPr>
        <p:sp>
          <p:nvSpPr>
            <p:cNvPr id="37" name="TextBox 36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우리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PC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에 설치된 </a:t>
              </a: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랜카드의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맥 어드레스를 알아보자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!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4011910"/>
            <a:ext cx="712879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Ipconfig/all	-&gt;	Physical address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0197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맥 어드레스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(MAC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Adress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에 대한 이야기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같은 네트워크에 있는 경우의 통신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-1193356" y="2859782"/>
            <a:ext cx="827584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그룹 3"/>
          <p:cNvGrpSpPr/>
          <p:nvPr/>
        </p:nvGrpSpPr>
        <p:grpSpPr>
          <a:xfrm>
            <a:off x="400275" y="1349699"/>
            <a:ext cx="7484093" cy="3094259"/>
            <a:chOff x="372768" y="1629142"/>
            <a:chExt cx="8375696" cy="346288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EFE63D-7227-4B06-A4C7-497CF347775C}"/>
                </a:ext>
              </a:extLst>
            </p:cNvPr>
            <p:cNvSpPr txBox="1"/>
            <p:nvPr/>
          </p:nvSpPr>
          <p:spPr>
            <a:xfrm>
              <a:off x="6732240" y="2881268"/>
              <a:ext cx="2016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600" dirty="0"/>
                <a:t>PC Z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72768" y="1629142"/>
              <a:ext cx="7439592" cy="3462888"/>
              <a:chOff x="372768" y="1629142"/>
              <a:chExt cx="7439592" cy="3462888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9632" y="1629142"/>
                <a:ext cx="1505664" cy="1505664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6696" y="1642150"/>
                <a:ext cx="1505664" cy="1505664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>
                <a:stCxn id="3" idx="3"/>
              </p:cNvCxnSpPr>
              <p:nvPr/>
            </p:nvCxnSpPr>
            <p:spPr>
              <a:xfrm>
                <a:off x="2765296" y="2381974"/>
                <a:ext cx="510560" cy="0"/>
              </a:xfrm>
              <a:prstGeom prst="straightConnector1">
                <a:avLst/>
              </a:prstGeom>
              <a:ln w="508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모서리가 둥근 직사각형 5"/>
              <p:cNvSpPr/>
              <p:nvPr/>
            </p:nvSpPr>
            <p:spPr>
              <a:xfrm>
                <a:off x="3419872" y="1995686"/>
                <a:ext cx="2592288" cy="72008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EFE63D-7227-4B06-A4C7-497CF347775C}"/>
                  </a:ext>
                </a:extLst>
              </p:cNvPr>
              <p:cNvSpPr txBox="1"/>
              <p:nvPr/>
            </p:nvSpPr>
            <p:spPr>
              <a:xfrm>
                <a:off x="4067944" y="1635646"/>
                <a:ext cx="2016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/>
                  <a:t>ARP Request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EFE63D-7227-4B06-A4C7-497CF347775C}"/>
                  </a:ext>
                </a:extLst>
              </p:cNvPr>
              <p:cNvSpPr txBox="1"/>
              <p:nvPr/>
            </p:nvSpPr>
            <p:spPr>
              <a:xfrm>
                <a:off x="3563888" y="2161188"/>
                <a:ext cx="2016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/>
                  <a:t>Broadcast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EFE63D-7227-4B06-A4C7-497CF347775C}"/>
                  </a:ext>
                </a:extLst>
              </p:cNvPr>
              <p:cNvSpPr txBox="1"/>
              <p:nvPr/>
            </p:nvSpPr>
            <p:spPr>
              <a:xfrm>
                <a:off x="1619671" y="2881269"/>
                <a:ext cx="690957" cy="378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/>
                  <a:t>PC Y</a:t>
                </a: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4716016" y="2139702"/>
                <a:ext cx="1152128" cy="4320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>
                <a:stCxn id="9" idx="0"/>
                <a:endCxn id="9" idx="2"/>
              </p:cNvCxnSpPr>
              <p:nvPr/>
            </p:nvCxnSpPr>
            <p:spPr>
              <a:xfrm>
                <a:off x="5292080" y="2139702"/>
                <a:ext cx="0" cy="432048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EFE63D-7227-4B06-A4C7-497CF347775C}"/>
                  </a:ext>
                </a:extLst>
              </p:cNvPr>
              <p:cNvSpPr txBox="1"/>
              <p:nvPr/>
            </p:nvSpPr>
            <p:spPr>
              <a:xfrm>
                <a:off x="4716016" y="2110085"/>
                <a:ext cx="2016224" cy="516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dirty="0"/>
                  <a:t>PC Z    PC Y</a:t>
                </a:r>
              </a:p>
              <a:p>
                <a:pPr>
                  <a:defRPr/>
                </a:pPr>
                <a:r>
                  <a:rPr lang="en-US" altLang="ko-KR" sz="1200" dirty="0"/>
                  <a:t>MAC?   MAC</a:t>
                </a: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768" y="4424153"/>
                <a:ext cx="667877" cy="667877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716" y="4424152"/>
                <a:ext cx="667877" cy="667877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6664" y="4424151"/>
                <a:ext cx="667877" cy="667877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3612" y="4424150"/>
                <a:ext cx="667877" cy="667877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560" y="4424149"/>
                <a:ext cx="667877" cy="667877"/>
              </a:xfrm>
              <a:prstGeom prst="rect">
                <a:avLst/>
              </a:prstGeom>
            </p:spPr>
          </p:pic>
          <p:cxnSp>
            <p:nvCxnSpPr>
              <p:cNvPr id="14" name="직선 화살표 연결선 13"/>
              <p:cNvCxnSpPr>
                <a:stCxn id="39" idx="2"/>
                <a:endCxn id="42" idx="0"/>
              </p:cNvCxnSpPr>
              <p:nvPr/>
            </p:nvCxnSpPr>
            <p:spPr>
              <a:xfrm flipH="1">
                <a:off x="706707" y="3260156"/>
                <a:ext cx="1258443" cy="1163997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39" idx="2"/>
                <a:endCxn id="43" idx="0"/>
              </p:cNvCxnSpPr>
              <p:nvPr/>
            </p:nvCxnSpPr>
            <p:spPr>
              <a:xfrm flipH="1">
                <a:off x="1363655" y="3260156"/>
                <a:ext cx="601495" cy="1163996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endCxn id="44" idx="0"/>
              </p:cNvCxnSpPr>
              <p:nvPr/>
            </p:nvCxnSpPr>
            <p:spPr>
              <a:xfrm>
                <a:off x="1943708" y="3219822"/>
                <a:ext cx="76895" cy="1204329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39" idx="2"/>
                <a:endCxn id="45" idx="0"/>
              </p:cNvCxnSpPr>
              <p:nvPr/>
            </p:nvCxnSpPr>
            <p:spPr>
              <a:xfrm>
                <a:off x="1965150" y="3260156"/>
                <a:ext cx="712401" cy="1163995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39" idx="2"/>
                <a:endCxn id="46" idx="0"/>
              </p:cNvCxnSpPr>
              <p:nvPr/>
            </p:nvCxnSpPr>
            <p:spPr>
              <a:xfrm>
                <a:off x="1965150" y="3260156"/>
                <a:ext cx="1369349" cy="1163994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>
                <a:stCxn id="39" idx="2"/>
              </p:cNvCxnSpPr>
              <p:nvPr/>
            </p:nvCxnSpPr>
            <p:spPr>
              <a:xfrm flipV="1">
                <a:off x="1965150" y="3134806"/>
                <a:ext cx="4623073" cy="125350"/>
              </a:xfrm>
              <a:prstGeom prst="straightConnector1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3960624" y="2643758"/>
            <a:ext cx="50038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Z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주소를 알고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broadcast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ㄴ </a:t>
            </a:r>
            <a:r>
              <a:rPr lang="en-US" altLang="ko-KR" dirty="0"/>
              <a:t>Z</a:t>
            </a:r>
            <a:r>
              <a:rPr lang="ko-KR" altLang="en-US" dirty="0"/>
              <a:t>의 맥 어드레스를 물어봄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broadcast</a:t>
            </a:r>
            <a:r>
              <a:rPr lang="ko-KR" altLang="en-US" dirty="0"/>
              <a:t>를 받는다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ㄴ 같은 네트워크에 있기 때문</a:t>
            </a:r>
            <a:r>
              <a:rPr lang="en-US" altLang="ko-KR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Z</a:t>
            </a:r>
            <a:r>
              <a:rPr lang="ko-KR" altLang="en-US" dirty="0"/>
              <a:t>의 주소를 알게 됨 </a:t>
            </a:r>
            <a:r>
              <a:rPr lang="en-US" altLang="ko-KR" dirty="0"/>
              <a:t>-&gt; </a:t>
            </a:r>
            <a:r>
              <a:rPr lang="ko-KR" altLang="en-US" dirty="0"/>
              <a:t>통신 시작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맥 어드레스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(MAC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Adress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에 대한 이야기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네트워크에 있는 경우의 통신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-1193356" y="2859782"/>
            <a:ext cx="827584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EFE63D-7227-4B06-A4C7-497CF347775C}"/>
              </a:ext>
            </a:extLst>
          </p:cNvPr>
          <p:cNvSpPr txBox="1"/>
          <p:nvPr/>
        </p:nvSpPr>
        <p:spPr>
          <a:xfrm>
            <a:off x="6082773" y="2468535"/>
            <a:ext cx="1801595" cy="30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PC Z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31" y="1349699"/>
            <a:ext cx="1345384" cy="13453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29" y="1361322"/>
            <a:ext cx="1345384" cy="1345384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stCxn id="3" idx="3"/>
          </p:cNvCxnSpPr>
          <p:nvPr/>
        </p:nvCxnSpPr>
        <p:spPr>
          <a:xfrm>
            <a:off x="2538115" y="2022391"/>
            <a:ext cx="456210" cy="0"/>
          </a:xfrm>
          <a:prstGeom prst="straightConnector1">
            <a:avLst/>
          </a:prstGeom>
          <a:ln w="508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3123011" y="1677224"/>
            <a:ext cx="2316336" cy="6434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FE63D-7227-4B06-A4C7-497CF347775C}"/>
              </a:ext>
            </a:extLst>
          </p:cNvPr>
          <p:cNvSpPr txBox="1"/>
          <p:nvPr/>
        </p:nvSpPr>
        <p:spPr>
          <a:xfrm>
            <a:off x="3702095" y="1355511"/>
            <a:ext cx="1801594" cy="30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ARP 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EFE63D-7227-4B06-A4C7-497CF347775C}"/>
              </a:ext>
            </a:extLst>
          </p:cNvPr>
          <p:cNvSpPr txBox="1"/>
          <p:nvPr/>
        </p:nvSpPr>
        <p:spPr>
          <a:xfrm>
            <a:off x="3251696" y="1825108"/>
            <a:ext cx="1801594" cy="30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Broadcast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EFE63D-7227-4B06-A4C7-497CF347775C}"/>
              </a:ext>
            </a:extLst>
          </p:cNvPr>
          <p:cNvSpPr txBox="1"/>
          <p:nvPr/>
        </p:nvSpPr>
        <p:spPr>
          <a:xfrm>
            <a:off x="1514444" y="2468535"/>
            <a:ext cx="617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PC Y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281179" y="1805909"/>
            <a:ext cx="1029483" cy="386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9" idx="0"/>
            <a:endCxn id="9" idx="2"/>
          </p:cNvCxnSpPr>
          <p:nvPr/>
        </p:nvCxnSpPr>
        <p:spPr>
          <a:xfrm>
            <a:off x="4795920" y="1805909"/>
            <a:ext cx="0" cy="386056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EFE63D-7227-4B06-A4C7-497CF347775C}"/>
              </a:ext>
            </a:extLst>
          </p:cNvPr>
          <p:cNvSpPr txBox="1"/>
          <p:nvPr/>
        </p:nvSpPr>
        <p:spPr>
          <a:xfrm>
            <a:off x="4281179" y="1779445"/>
            <a:ext cx="1801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PC Z    PC Y</a:t>
            </a:r>
          </a:p>
          <a:p>
            <a:pPr>
              <a:defRPr/>
            </a:pPr>
            <a:r>
              <a:rPr lang="en-US" altLang="ko-KR" sz="1200" dirty="0"/>
              <a:t>MAC?   MAC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5" y="3847177"/>
            <a:ext cx="596781" cy="5967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0" y="3847176"/>
            <a:ext cx="596781" cy="59678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05" y="3847176"/>
            <a:ext cx="596781" cy="59678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20" y="3847175"/>
            <a:ext cx="596781" cy="59678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35" y="3847174"/>
            <a:ext cx="596781" cy="596781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39" idx="2"/>
            <a:endCxn id="42" idx="0"/>
          </p:cNvCxnSpPr>
          <p:nvPr/>
        </p:nvCxnSpPr>
        <p:spPr>
          <a:xfrm flipH="1">
            <a:off x="698666" y="2807089"/>
            <a:ext cx="1124480" cy="104008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9" idx="2"/>
            <a:endCxn id="43" idx="0"/>
          </p:cNvCxnSpPr>
          <p:nvPr/>
        </p:nvCxnSpPr>
        <p:spPr>
          <a:xfrm flipH="1">
            <a:off x="1285681" y="2807089"/>
            <a:ext cx="537465" cy="104008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44" idx="0"/>
          </p:cNvCxnSpPr>
          <p:nvPr/>
        </p:nvCxnSpPr>
        <p:spPr>
          <a:xfrm>
            <a:off x="1803986" y="2771049"/>
            <a:ext cx="68709" cy="107612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9" idx="2"/>
            <a:endCxn id="45" idx="0"/>
          </p:cNvCxnSpPr>
          <p:nvPr/>
        </p:nvCxnSpPr>
        <p:spPr>
          <a:xfrm>
            <a:off x="1823146" y="2807089"/>
            <a:ext cx="636565" cy="104008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9" idx="2"/>
            <a:endCxn id="46" idx="0"/>
          </p:cNvCxnSpPr>
          <p:nvPr/>
        </p:nvCxnSpPr>
        <p:spPr>
          <a:xfrm>
            <a:off x="1823146" y="2807089"/>
            <a:ext cx="1223580" cy="104008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9" idx="2"/>
          </p:cNvCxnSpPr>
          <p:nvPr/>
        </p:nvCxnSpPr>
        <p:spPr>
          <a:xfrm>
            <a:off x="1823146" y="2807089"/>
            <a:ext cx="2100782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977354" y="2458494"/>
            <a:ext cx="1314726" cy="68932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라우터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5331570" y="2695083"/>
            <a:ext cx="751203" cy="11200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0624" y="3243337"/>
            <a:ext cx="5003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Z</a:t>
            </a:r>
            <a:r>
              <a:rPr lang="ko-KR" altLang="en-US" dirty="0"/>
              <a:t>의 맥 어드레스를 물어본다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라우터는</a:t>
            </a:r>
            <a:r>
              <a:rPr lang="ko-KR" altLang="en-US" dirty="0"/>
              <a:t> 아무도 답 못할 것을 알고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라우터가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에게 자신의 맥 어드레스를 보낸다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9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LAN(Local Area Network)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이란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네트워킹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1F0E7BA-7B5D-4A2B-85C6-C121915D8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220" y="2179668"/>
            <a:ext cx="2509149" cy="1379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77E966-742A-46E7-B96C-C9781941D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3" y="2123248"/>
            <a:ext cx="2664297" cy="152188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9AAFAF7-1E2A-4F1B-A5A4-97BDA30B81B5}"/>
              </a:ext>
            </a:extLst>
          </p:cNvPr>
          <p:cNvSpPr/>
          <p:nvPr/>
        </p:nvSpPr>
        <p:spPr>
          <a:xfrm>
            <a:off x="4368352" y="2946373"/>
            <a:ext cx="899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E32B4-758B-432E-87F3-044250ABE0C7}"/>
              </a:ext>
            </a:extLst>
          </p:cNvPr>
          <p:cNvSpPr/>
          <p:nvPr/>
        </p:nvSpPr>
        <p:spPr>
          <a:xfrm rot="10800000">
            <a:off x="4289154" y="2417077"/>
            <a:ext cx="8997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2041-7421-443B-AFE1-46A332BFF95C}"/>
              </a:ext>
            </a:extLst>
          </p:cNvPr>
          <p:cNvSpPr txBox="1"/>
          <p:nvPr/>
        </p:nvSpPr>
        <p:spPr>
          <a:xfrm>
            <a:off x="4501018" y="2108313"/>
            <a:ext cx="5760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>
                <a:solidFill>
                  <a:schemeClr val="accent1"/>
                </a:solidFill>
              </a:rPr>
              <a:t>공존</a:t>
            </a:r>
            <a:endParaRPr lang="en-US" altLang="ko-KR" sz="15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AB4B69-7CFC-4BDF-A5C8-45790C664B02}"/>
              </a:ext>
            </a:extLst>
          </p:cNvPr>
          <p:cNvSpPr txBox="1"/>
          <p:nvPr/>
        </p:nvSpPr>
        <p:spPr>
          <a:xfrm>
            <a:off x="4210048" y="3714586"/>
            <a:ext cx="121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accent1"/>
                </a:solidFill>
              </a:rPr>
              <a:t>네트워킹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37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맥 어드레스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(MAC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Adress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에 대한 이야기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그래서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MAC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Address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란 무엇인가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329030"/>
            <a:ext cx="71287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네트워크에 붙는 각 장비들은 </a:t>
            </a:r>
            <a:r>
              <a:rPr lang="en-US" altLang="ko-KR" sz="1400" dirty="0"/>
              <a:t>48bit</a:t>
            </a:r>
            <a:r>
              <a:rPr lang="ko-KR" altLang="en-US" sz="1400" dirty="0"/>
              <a:t>의 주소를 갖는다</a:t>
            </a:r>
            <a:r>
              <a:rPr lang="en-US" altLang="ko-KR" sz="1400" dirty="0"/>
              <a:t>.</a:t>
            </a:r>
          </a:p>
          <a:p>
            <a:pPr lvl="7">
              <a:lnSpc>
                <a:spcPct val="150000"/>
              </a:lnSpc>
            </a:pPr>
            <a:r>
              <a:rPr lang="ko-KR" altLang="en-US" sz="1400" b="1" dirty="0" err="1"/>
              <a:t>랜카드</a:t>
            </a:r>
            <a:r>
              <a:rPr lang="ko-KR" altLang="en-US" sz="1400" b="1" dirty="0"/>
              <a:t> 또는 네트워크 장비에 고정된 주소이고</a:t>
            </a:r>
            <a:r>
              <a:rPr lang="en-US" altLang="ko-KR" sz="1400" b="1" dirty="0"/>
              <a:t>,</a:t>
            </a:r>
          </a:p>
          <a:p>
            <a:pPr lvl="7">
              <a:lnSpc>
                <a:spcPct val="150000"/>
              </a:lnSpc>
            </a:pPr>
            <a:r>
              <a:rPr lang="ko-KR" altLang="en-US" sz="1400" b="1" dirty="0"/>
              <a:t>유일한 주소다</a:t>
            </a:r>
            <a:r>
              <a:rPr lang="en-US" altLang="ko-KR" sz="1400" b="1" dirty="0"/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851920" y="1635646"/>
            <a:ext cx="966320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아래쪽 화살표 4"/>
          <p:cNvSpPr/>
          <p:nvPr/>
        </p:nvSpPr>
        <p:spPr>
          <a:xfrm>
            <a:off x="3635896" y="2715766"/>
            <a:ext cx="1368152" cy="100811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2339752" y="3814177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맥 어드레스 </a:t>
            </a:r>
            <a:r>
              <a:rPr lang="en-US" altLang="ko-KR" sz="2400" b="1" dirty="0"/>
              <a:t>or </a:t>
            </a:r>
            <a:r>
              <a:rPr lang="ko-KR" altLang="en-US" sz="2400" b="1" dirty="0"/>
              <a:t>하드웨어 주소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21427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맥 어드레스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(MAC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Adress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에 대한 이야기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MAC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Address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표현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900321" y="1419622"/>
            <a:ext cx="4607783" cy="1010196"/>
          </a:xfrm>
          <a:prstGeom prst="roundRect">
            <a:avLst>
              <a:gd name="adj" fmla="val 8796"/>
            </a:avLst>
          </a:prstGeom>
          <a:solidFill>
            <a:schemeClr val="accent6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00-60-97-8F-4F-86		</a:t>
            </a:r>
            <a:r>
              <a:rPr lang="en-US" altLang="ko-KR" sz="1600" dirty="0">
                <a:solidFill>
                  <a:schemeClr val="accent5"/>
                </a:solidFill>
              </a:rPr>
              <a:t>(1)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00:60:97:8F:4F:86		</a:t>
            </a:r>
            <a:r>
              <a:rPr lang="en-US" altLang="ko-KR" sz="1600" dirty="0">
                <a:solidFill>
                  <a:schemeClr val="accent5"/>
                </a:solidFill>
              </a:rPr>
              <a:t>(2)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0060.978F.4F86		</a:t>
            </a:r>
            <a:r>
              <a:rPr lang="en-US" altLang="ko-KR" sz="1600" dirty="0">
                <a:solidFill>
                  <a:schemeClr val="accent5"/>
                </a:solidFill>
              </a:rPr>
              <a:t>(3)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683568" y="2591782"/>
            <a:ext cx="71287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b="1" dirty="0"/>
              <a:t>각 장비들은 </a:t>
            </a:r>
            <a:r>
              <a:rPr lang="en-US" altLang="ko-KR" sz="1400" b="1" dirty="0"/>
              <a:t>48</a:t>
            </a:r>
            <a:r>
              <a:rPr lang="ko-KR" altLang="en-US" sz="1400" b="1" dirty="0"/>
              <a:t>비트의 주소를 가짐 </a:t>
            </a:r>
            <a:r>
              <a:rPr lang="en-US" altLang="ko-KR" sz="1400" b="1" dirty="0"/>
              <a:t>-&gt; 6octet(</a:t>
            </a:r>
            <a:r>
              <a:rPr lang="ko-KR" altLang="en-US" sz="1400" b="1" dirty="0" err="1"/>
              <a:t>옥텟이란</a:t>
            </a:r>
            <a:r>
              <a:rPr lang="en-US" altLang="ko-KR" sz="1400" b="1" dirty="0"/>
              <a:t>, 8</a:t>
            </a:r>
            <a:r>
              <a:rPr lang="ko-KR" altLang="en-US" sz="1400" b="1" dirty="0"/>
              <a:t>개의 비트로 묶는 것</a:t>
            </a:r>
            <a:r>
              <a:rPr lang="en-US" altLang="ko-KR" sz="1400" b="1" dirty="0"/>
              <a:t>)</a:t>
            </a:r>
          </a:p>
          <a:p>
            <a:pPr>
              <a:lnSpc>
                <a:spcPct val="250000"/>
              </a:lnSpc>
            </a:pPr>
            <a:r>
              <a:rPr lang="ko-KR" altLang="en-US" sz="1400" b="1" dirty="0"/>
              <a:t>맥 어드레스는 </a:t>
            </a:r>
            <a:r>
              <a:rPr lang="en-US" altLang="ko-KR" sz="1400" b="1" dirty="0"/>
              <a:t>8</a:t>
            </a:r>
            <a:r>
              <a:rPr lang="ko-KR" altLang="en-US" sz="1400" b="1" dirty="0"/>
              <a:t>자리마다 구분한다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400" b="1" dirty="0"/>
              <a:t>하이픈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콜론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점으로 구분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2755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맥 어드레스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(MAC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Adress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에 대한 이야기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MAC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Address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표현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900321" y="1419622"/>
            <a:ext cx="4607783" cy="1010196"/>
          </a:xfrm>
          <a:prstGeom prst="roundRect">
            <a:avLst>
              <a:gd name="adj" fmla="val 8796"/>
            </a:avLst>
          </a:prstGeom>
          <a:solidFill>
            <a:schemeClr val="accent6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00-60-97-8F-4F-86		</a:t>
            </a:r>
            <a:r>
              <a:rPr lang="en-US" altLang="ko-KR" sz="1600" dirty="0">
                <a:solidFill>
                  <a:schemeClr val="accent5"/>
                </a:solidFill>
              </a:rPr>
              <a:t>(1)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00:60:97:8F:4F:86		</a:t>
            </a:r>
            <a:r>
              <a:rPr lang="en-US" altLang="ko-KR" sz="1600" dirty="0">
                <a:solidFill>
                  <a:schemeClr val="accent5"/>
                </a:solidFill>
              </a:rPr>
              <a:t>(2)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0060.978F.4F86		</a:t>
            </a:r>
            <a:r>
              <a:rPr lang="en-US" altLang="ko-KR" sz="1600" dirty="0">
                <a:solidFill>
                  <a:schemeClr val="accent5"/>
                </a:solidFill>
              </a:rPr>
              <a:t>(3)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683568" y="2591782"/>
            <a:ext cx="712879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/>
              <a:t>48bit</a:t>
            </a:r>
            <a:r>
              <a:rPr lang="ko-KR" altLang="en-US" sz="1400" b="1" dirty="0"/>
              <a:t>인데 왜 </a:t>
            </a:r>
            <a:r>
              <a:rPr lang="en-US" altLang="ko-KR" sz="1400" b="1" dirty="0"/>
              <a:t>12</a:t>
            </a:r>
            <a:r>
              <a:rPr lang="ko-KR" altLang="en-US" sz="1400" b="1" dirty="0"/>
              <a:t>자리 일까</a:t>
            </a:r>
            <a:r>
              <a:rPr lang="en-US" altLang="ko-KR" sz="1400" b="1" dirty="0"/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sz="1400" dirty="0"/>
              <a:t>0060.978F.4F86 -&gt;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</a:t>
            </a:r>
            <a:r>
              <a:rPr lang="en-US" altLang="ko-KR" sz="1400" dirty="0"/>
              <a:t>16</a:t>
            </a:r>
            <a:r>
              <a:rPr lang="ko-KR" altLang="en-US" sz="1400" dirty="0"/>
              <a:t>진수로 변환</a:t>
            </a:r>
            <a:endParaRPr lang="en-US" altLang="ko-KR" sz="1400" dirty="0"/>
          </a:p>
          <a:p>
            <a:r>
              <a:rPr lang="en-US" altLang="ko-KR" sz="1400" dirty="0"/>
              <a:t>  0       0       6      0      9      7       8      F       4       F       8      6</a:t>
            </a:r>
          </a:p>
          <a:p>
            <a:r>
              <a:rPr lang="en-US" altLang="ko-KR" sz="1400" b="1" dirty="0"/>
              <a:t>0000 0000. 0110 0000. 1001 0111. 1000 1111. 0100 1111. 1000 0100</a:t>
            </a:r>
          </a:p>
          <a:p>
            <a:pPr>
              <a:lnSpc>
                <a:spcPct val="2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16062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맥 어드레스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(MAC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Adress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에 대한 이야기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MAC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Address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표현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900321" y="1419622"/>
            <a:ext cx="4607783" cy="1010196"/>
          </a:xfrm>
          <a:prstGeom prst="roundRect">
            <a:avLst>
              <a:gd name="adj" fmla="val 8796"/>
            </a:avLst>
          </a:prstGeom>
          <a:solidFill>
            <a:schemeClr val="accent6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00-60-97-8F-4F-86		</a:t>
            </a:r>
            <a:r>
              <a:rPr lang="en-US" altLang="ko-KR" sz="1600" dirty="0">
                <a:solidFill>
                  <a:schemeClr val="accent5"/>
                </a:solidFill>
              </a:rPr>
              <a:t>(1)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00:60:97:8F:4F:86		</a:t>
            </a:r>
            <a:r>
              <a:rPr lang="en-US" altLang="ko-KR" sz="1600" dirty="0">
                <a:solidFill>
                  <a:schemeClr val="accent5"/>
                </a:solidFill>
              </a:rPr>
              <a:t>(2)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0060.978F.4F86		</a:t>
            </a:r>
            <a:r>
              <a:rPr lang="en-US" altLang="ko-KR" sz="1600" dirty="0">
                <a:solidFill>
                  <a:schemeClr val="accent5"/>
                </a:solidFill>
              </a:rPr>
              <a:t>(3)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683568" y="2591782"/>
            <a:ext cx="7128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0       0       6      0      9      7       8      F       4       F       8      6</a:t>
            </a:r>
          </a:p>
          <a:p>
            <a:r>
              <a:rPr lang="en-US" altLang="ko-KR" sz="1400" b="1" dirty="0"/>
              <a:t>0000 0000. 0110 0000. 1001 0111. 1000 1111. 0100 1111. 1000 0100</a:t>
            </a:r>
          </a:p>
          <a:p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앞의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진수가 생산자를 나타내는 코드이다</a:t>
            </a:r>
            <a:r>
              <a:rPr lang="en-US" altLang="ko-KR" sz="1400" b="1" dirty="0"/>
              <a:t>. (OUI</a:t>
            </a:r>
            <a:r>
              <a:rPr lang="ko-KR" altLang="en-US" sz="1400" b="1" dirty="0"/>
              <a:t>라고 한다</a:t>
            </a:r>
            <a:r>
              <a:rPr lang="en-US" altLang="ko-KR" sz="1400" b="1" dirty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이 코드는 메이커에 따라 다르기 때문에 </a:t>
            </a:r>
            <a:r>
              <a:rPr lang="en-US" altLang="ko-KR" sz="1400" b="1" dirty="0"/>
              <a:t>MAC</a:t>
            </a:r>
            <a:r>
              <a:rPr lang="ko-KR" altLang="en-US" sz="1400" b="1" dirty="0"/>
              <a:t>주소의 앞부분을 보면 어느 회사의 제품인지 알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50000"/>
              </a:lnSpc>
            </a:pPr>
            <a:endParaRPr lang="en-US" altLang="ko-KR" sz="14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55575" y="3075806"/>
            <a:ext cx="2910537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그룹 11"/>
          <p:cNvGrpSpPr/>
          <p:nvPr/>
        </p:nvGrpSpPr>
        <p:grpSpPr>
          <a:xfrm>
            <a:off x="4932040" y="4045009"/>
            <a:ext cx="3528392" cy="830997"/>
            <a:chOff x="1907704" y="3973001"/>
            <a:chExt cx="3528392" cy="830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9712" y="4371950"/>
              <a:ext cx="3384376" cy="43204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3973001"/>
              <a:ext cx="3528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24bits		24bits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제조자 코드</a:t>
              </a:r>
              <a:r>
                <a:rPr lang="en-US" altLang="ko-KR" dirty="0"/>
                <a:t>	</a:t>
              </a:r>
              <a:r>
                <a:rPr lang="ko-KR" altLang="en-US" dirty="0"/>
                <a:t>일련 번호</a:t>
              </a:r>
            </a:p>
          </p:txBody>
        </p:sp>
        <p:cxnSp>
          <p:nvCxnSpPr>
            <p:cNvPr id="11" name="직선 연결선 10"/>
            <p:cNvCxnSpPr>
              <a:stCxn id="4" idx="2"/>
            </p:cNvCxnSpPr>
            <p:nvPr/>
          </p:nvCxnSpPr>
          <p:spPr>
            <a:xfrm flipV="1">
              <a:off x="3671900" y="4371950"/>
              <a:ext cx="0" cy="432048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042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맥 어드레스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(MAC </a:t>
            </a:r>
            <a:r>
              <a:rPr lang="en-US" altLang="ko-KR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Adress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에 대한 이야기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MAC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Address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표현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900321" y="1419622"/>
            <a:ext cx="4607783" cy="1010196"/>
          </a:xfrm>
          <a:prstGeom prst="roundRect">
            <a:avLst>
              <a:gd name="adj" fmla="val 8796"/>
            </a:avLst>
          </a:prstGeom>
          <a:solidFill>
            <a:schemeClr val="accent6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00-60-97-8F-4F-86		</a:t>
            </a:r>
            <a:r>
              <a:rPr lang="en-US" altLang="ko-KR" sz="1600" dirty="0">
                <a:solidFill>
                  <a:schemeClr val="accent5"/>
                </a:solidFill>
              </a:rPr>
              <a:t>(1)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00:60:97:8F:4F:86		</a:t>
            </a:r>
            <a:r>
              <a:rPr lang="en-US" altLang="ko-KR" sz="1600" dirty="0">
                <a:solidFill>
                  <a:schemeClr val="accent5"/>
                </a:solidFill>
              </a:rPr>
              <a:t>(2)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0060.978F.4F86		</a:t>
            </a:r>
            <a:r>
              <a:rPr lang="en-US" altLang="ko-KR" sz="1600" dirty="0">
                <a:solidFill>
                  <a:schemeClr val="accent5"/>
                </a:solidFill>
              </a:rPr>
              <a:t>(3)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683568" y="259178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0       0       6      0      9      7       8      F       4       F       8      6</a:t>
            </a:r>
          </a:p>
          <a:p>
            <a:r>
              <a:rPr lang="en-US" altLang="ko-KR" sz="1400" b="1" dirty="0"/>
              <a:t>0000 0000. 0110 0000. 1001 0111. 1000 1111. 0100 1111. 1000 0100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앞의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진수가 </a:t>
            </a:r>
            <a:r>
              <a:rPr lang="en-US" altLang="ko-KR" sz="1400" b="1" dirty="0"/>
              <a:t>OUI</a:t>
            </a:r>
            <a:r>
              <a:rPr lang="ko-KR" altLang="en-US" sz="1400" b="1" dirty="0"/>
              <a:t>코드라면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나머지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자리는 시리얼 넘버이다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메이커에서 각 장비에 분배하는 </a:t>
            </a:r>
            <a:r>
              <a:rPr lang="en-US" altLang="ko-KR" sz="1400" b="1" dirty="0"/>
              <a:t>Host Identifier</a:t>
            </a:r>
            <a:r>
              <a:rPr lang="ko-KR" altLang="en-US" sz="1400" b="1" dirty="0"/>
              <a:t>이다</a:t>
            </a:r>
            <a:r>
              <a:rPr lang="en-US" altLang="ko-KR" sz="1400" b="1" dirty="0"/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779912" y="3075806"/>
            <a:ext cx="2910537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4932040" y="4045009"/>
            <a:ext cx="3528392" cy="830997"/>
            <a:chOff x="1907704" y="3973001"/>
            <a:chExt cx="3528392" cy="83099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979712" y="4371950"/>
              <a:ext cx="3384376" cy="43204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07704" y="3973001"/>
              <a:ext cx="3528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24bits		24bits</a:t>
              </a:r>
              <a:endParaRPr lang="en-US" altLang="ko-KR" dirty="0"/>
            </a:p>
            <a:p>
              <a:pPr algn="ctr">
                <a:lnSpc>
                  <a:spcPct val="150000"/>
                </a:lnSpc>
              </a:pPr>
              <a:r>
                <a:rPr lang="ko-KR" altLang="en-US" dirty="0"/>
                <a:t>제조자 코드</a:t>
              </a:r>
              <a:r>
                <a:rPr lang="en-US" altLang="ko-KR" dirty="0"/>
                <a:t>	</a:t>
              </a:r>
              <a:r>
                <a:rPr lang="ko-KR" altLang="en-US" dirty="0"/>
                <a:t>일련 번호</a:t>
              </a:r>
            </a:p>
          </p:txBody>
        </p:sp>
        <p:cxnSp>
          <p:nvCxnSpPr>
            <p:cNvPr id="29" name="직선 연결선 28"/>
            <p:cNvCxnSpPr>
              <a:stCxn id="27" idx="2"/>
            </p:cNvCxnSpPr>
            <p:nvPr/>
          </p:nvCxnSpPr>
          <p:spPr>
            <a:xfrm flipV="1">
              <a:off x="3671900" y="4371950"/>
              <a:ext cx="0" cy="432048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458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캐스트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19B82D-0AD5-4C11-8955-D96E2DBA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유니캐스트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브로드캐스트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멀티캐스트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07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캐스트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419622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유니캐스트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브로드캐스트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멀티캐스트 등</a:t>
            </a:r>
            <a:endParaRPr lang="en-US" altLang="ko-KR" sz="1400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네트워크에서 통신을 하는 방식에 따른 구분 </a:t>
            </a:r>
            <a:r>
              <a:rPr lang="en-US" altLang="ko-KR" sz="1400" b="1" dirty="0"/>
              <a:t>(ex. 1:1, </a:t>
            </a:r>
            <a:r>
              <a:rPr lang="ko-KR" altLang="en-US" sz="1400" b="1" dirty="0"/>
              <a:t>그룹을 </a:t>
            </a:r>
            <a:r>
              <a:rPr lang="ko-KR" altLang="en-US" sz="1400" b="1" dirty="0" err="1"/>
              <a:t>대상으로한</a:t>
            </a:r>
            <a:r>
              <a:rPr lang="ko-KR" altLang="en-US" sz="1400" b="1" dirty="0"/>
              <a:t> 통신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</a:t>
            </a:r>
            <a:r>
              <a:rPr lang="en-US" altLang="ko-KR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96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유니캐스트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07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유니캐스트란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419622"/>
            <a:ext cx="7128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통신을 위해서는 출발지와 목적지의 주소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맥 어드레스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가 전송되는 프레임 안에 들어있어야 한다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유니캐스트는</a:t>
            </a:r>
            <a:r>
              <a:rPr lang="en-US" altLang="ko-KR" sz="1400" b="1" dirty="0"/>
              <a:t> PC</a:t>
            </a:r>
            <a:r>
              <a:rPr lang="ko-KR" altLang="en-US" sz="1400" b="1" dirty="0"/>
              <a:t>의 주소를 프레임 안에 넣어야 하는데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가 하나여야 한다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300000"/>
              </a:lnSpc>
            </a:pPr>
            <a:r>
              <a:rPr lang="ko-KR" altLang="en-US" sz="1400" b="1" dirty="0"/>
              <a:t>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수신 주소가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개여야 함</a:t>
            </a:r>
            <a:r>
              <a:rPr lang="en-US" altLang="ko-KR" sz="1400" b="1" dirty="0"/>
              <a:t>. ( 1:1 </a:t>
            </a:r>
            <a:r>
              <a:rPr lang="ko-KR" altLang="en-US" sz="1400" b="1" dirty="0"/>
              <a:t>통신</a:t>
            </a:r>
            <a:r>
              <a:rPr lang="en-US" altLang="ko-KR" sz="1400" b="1" dirty="0"/>
              <a:t>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9449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유니캐스트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23746"/>
            <a:ext cx="6401294" cy="396640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339752" y="1347614"/>
            <a:ext cx="1800200" cy="119904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779912" y="2449564"/>
            <a:ext cx="2952328" cy="1941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267744" y="2724150"/>
            <a:ext cx="2988332" cy="35165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267744" y="2724150"/>
            <a:ext cx="3672408" cy="135976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267744" y="2724150"/>
            <a:ext cx="3672408" cy="135976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267744" y="2715661"/>
            <a:ext cx="1836204" cy="136825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곱셈 기호 15"/>
          <p:cNvSpPr/>
          <p:nvPr/>
        </p:nvSpPr>
        <p:spPr>
          <a:xfrm>
            <a:off x="3059832" y="1491630"/>
            <a:ext cx="702078" cy="676897"/>
          </a:xfrm>
          <a:prstGeom prst="mathMultiply">
            <a:avLst>
              <a:gd name="adj1" fmla="val 91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곱셈 기호 33"/>
          <p:cNvSpPr/>
          <p:nvPr/>
        </p:nvSpPr>
        <p:spPr>
          <a:xfrm>
            <a:off x="5076056" y="2168527"/>
            <a:ext cx="702078" cy="676897"/>
          </a:xfrm>
          <a:prstGeom prst="mathMultiply">
            <a:avLst>
              <a:gd name="adj1" fmla="val 91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셈 기호 34"/>
          <p:cNvSpPr/>
          <p:nvPr/>
        </p:nvSpPr>
        <p:spPr>
          <a:xfrm>
            <a:off x="4124948" y="2663011"/>
            <a:ext cx="702078" cy="676897"/>
          </a:xfrm>
          <a:prstGeom prst="mathMultiply">
            <a:avLst>
              <a:gd name="adj1" fmla="val 91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곱셈 기호 35"/>
          <p:cNvSpPr/>
          <p:nvPr/>
        </p:nvSpPr>
        <p:spPr>
          <a:xfrm>
            <a:off x="4763309" y="3407021"/>
            <a:ext cx="702078" cy="676897"/>
          </a:xfrm>
          <a:prstGeom prst="mathMultiply">
            <a:avLst>
              <a:gd name="adj1" fmla="val 91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형 설명선 16"/>
          <p:cNvSpPr/>
          <p:nvPr/>
        </p:nvSpPr>
        <p:spPr>
          <a:xfrm>
            <a:off x="1158334" y="1508853"/>
            <a:ext cx="720080" cy="660029"/>
          </a:xfrm>
          <a:prstGeom prst="wedgeEllipseCallout">
            <a:avLst>
              <a:gd name="adj1" fmla="val 45420"/>
              <a:gd name="adj2" fmla="val 70195"/>
            </a:avLst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/>
          <p:nvPr/>
        </p:nvCxnSpPr>
        <p:spPr>
          <a:xfrm>
            <a:off x="3403762" y="3579862"/>
            <a:ext cx="2248358" cy="1138285"/>
          </a:xfrm>
          <a:prstGeom prst="bentConnector3">
            <a:avLst>
              <a:gd name="adj1" fmla="val 489"/>
            </a:avLst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곱셈 기호 36"/>
          <p:cNvSpPr/>
          <p:nvPr/>
        </p:nvSpPr>
        <p:spPr>
          <a:xfrm>
            <a:off x="3052723" y="3219822"/>
            <a:ext cx="702078" cy="676897"/>
          </a:xfrm>
          <a:prstGeom prst="mathMultiply">
            <a:avLst>
              <a:gd name="adj1" fmla="val 91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796136" y="4443958"/>
            <a:ext cx="3305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CPU</a:t>
            </a:r>
            <a:r>
              <a:rPr lang="ko-KR" altLang="en-US" dirty="0"/>
              <a:t>에 영향을 주지 않음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성능 저하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00586" y="163564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91232" y="144998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5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유니캐스트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07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요약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419622"/>
            <a:ext cx="7128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현재 네트워크상 가장 많이 사용되는 통신 방식</a:t>
            </a:r>
            <a:endParaRPr lang="en-US" altLang="ko-KR" sz="1400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특정 목적지의 주소 하나만을 가지고 통신하는 방식</a:t>
            </a:r>
            <a:endParaRPr lang="en-US" altLang="ko-KR" sz="1400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목적지가 아닌 다른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들의 </a:t>
            </a:r>
            <a:r>
              <a:rPr lang="en-US" altLang="ko-KR" sz="1400" b="1" dirty="0"/>
              <a:t>CPU</a:t>
            </a:r>
            <a:r>
              <a:rPr lang="ko-KR" altLang="en-US" sz="1400" b="1" dirty="0"/>
              <a:t>성능을 저하시키지 않는다</a:t>
            </a:r>
            <a:r>
              <a:rPr lang="en-US" altLang="ko-KR" sz="1400" b="1" dirty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sz="1400" b="1" dirty="0"/>
              <a:t>      </a:t>
            </a:r>
            <a:r>
              <a:rPr lang="ko-KR" altLang="en-US" sz="1400" b="1" dirty="0"/>
              <a:t>ㄴ  자신의 맥 어드레스가 아니라고 판단 되면 </a:t>
            </a:r>
            <a:r>
              <a:rPr lang="ko-KR" altLang="en-US" sz="1400" b="1" dirty="0" err="1"/>
              <a:t>랜카드가</a:t>
            </a:r>
            <a:r>
              <a:rPr lang="ko-KR" altLang="en-US" sz="1400" b="1" dirty="0"/>
              <a:t> 이 프레임을 버리기 때문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3041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</a:t>
            </a:r>
            <a:endParaRPr lang="en-US" altLang="ko-KR" sz="3200" b="1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C1F1F2-6C60-46E5-86B6-63312C9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31846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브로드캐스트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07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브로드캐스트란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419622"/>
            <a:ext cx="71287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브로드캐스트는</a:t>
            </a:r>
            <a:r>
              <a:rPr lang="ko-KR" altLang="en-US" sz="1400" b="1" dirty="0"/>
              <a:t> 로컬 </a:t>
            </a:r>
            <a:r>
              <a:rPr lang="ko-KR" altLang="en-US" sz="1400" b="1" dirty="0" err="1"/>
              <a:t>랜에</a:t>
            </a:r>
            <a:r>
              <a:rPr lang="ko-KR" altLang="en-US" sz="1400" b="1" dirty="0"/>
              <a:t> 붙어 있는 모든 네트워크 장비들에게 보내는 통신</a:t>
            </a:r>
            <a:endParaRPr lang="en-US" altLang="ko-KR" sz="1400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여기서 로컬 </a:t>
            </a:r>
            <a:r>
              <a:rPr lang="ko-KR" altLang="en-US" sz="1400" b="1" dirty="0" err="1"/>
              <a:t>랜이란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라우터에</a:t>
            </a:r>
            <a:r>
              <a:rPr lang="ko-KR" altLang="en-US" sz="1400" b="1" dirty="0"/>
              <a:t> 의해서 구분된 공간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즉 </a:t>
            </a:r>
            <a:r>
              <a:rPr lang="ko-KR" altLang="en-US" sz="1400" b="1" dirty="0" err="1"/>
              <a:t>브로드캐스트</a:t>
            </a:r>
            <a:r>
              <a:rPr lang="ko-KR" altLang="en-US" sz="1400" b="1" dirty="0"/>
              <a:t> 도메인이라고 하는 공간을 뜻한다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브로드케스트는</a:t>
            </a:r>
            <a:r>
              <a:rPr lang="ko-KR" altLang="en-US" sz="1400" b="1" dirty="0"/>
              <a:t> 내가 살고 있는 네트워크 안의 모든 네트워크 장비들에 통신 할 때 사용한다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받는 사람은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나와 같은 네트워크에 있는 장비다</a:t>
            </a:r>
            <a:r>
              <a:rPr lang="en-US" altLang="ko-KR" sz="14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86343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브로드캐스트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823746"/>
            <a:ext cx="6401294" cy="3966409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827584" y="2724150"/>
            <a:ext cx="2988332" cy="3516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27584" y="2724150"/>
            <a:ext cx="3672408" cy="135976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27584" y="2724150"/>
            <a:ext cx="3672408" cy="13597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27584" y="2715661"/>
            <a:ext cx="1836204" cy="13682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>
            <a:off x="1963602" y="3579862"/>
            <a:ext cx="2248358" cy="1138285"/>
          </a:xfrm>
          <a:prstGeom prst="bentConnector3">
            <a:avLst>
              <a:gd name="adj1" fmla="val 489"/>
            </a:avLst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4216758" y="4507255"/>
            <a:ext cx="410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전체노드로</a:t>
            </a:r>
            <a:r>
              <a:rPr lang="ko-KR" altLang="en-US" sz="1600" dirty="0"/>
              <a:t> 전송 </a:t>
            </a:r>
            <a:r>
              <a:rPr lang="en-US" altLang="ko-KR" sz="1600" dirty="0"/>
              <a:t>-&gt; </a:t>
            </a:r>
            <a:r>
              <a:rPr lang="ko-KR" altLang="en-US" sz="1600" dirty="0"/>
              <a:t>전체적인 </a:t>
            </a:r>
            <a:r>
              <a:rPr lang="ko-KR" altLang="en-US" sz="1600" dirty="0" err="1"/>
              <a:t>트래픽</a:t>
            </a:r>
            <a:r>
              <a:rPr lang="ko-KR" altLang="en-US" sz="1600" dirty="0"/>
              <a:t> 증가</a:t>
            </a:r>
            <a:r>
              <a:rPr lang="en-US" altLang="ko-KR" sz="1600" dirty="0"/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51072" y="144998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 rot="20457823">
            <a:off x="2249519" y="1582981"/>
            <a:ext cx="2823643" cy="841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5581" y="2338909"/>
            <a:ext cx="3136413" cy="347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827584" y="1347615"/>
            <a:ext cx="1872208" cy="128594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827584" y="2355726"/>
            <a:ext cx="4392488" cy="27783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7984" y="771550"/>
            <a:ext cx="4392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</a:t>
            </a:r>
            <a:r>
              <a:rPr lang="ko-KR" altLang="en-US" sz="1400" dirty="0" err="1"/>
              <a:t>패킷을</a:t>
            </a:r>
            <a:r>
              <a:rPr lang="ko-KR" altLang="en-US" sz="1400" dirty="0"/>
              <a:t> 받은 모든 </a:t>
            </a:r>
            <a:r>
              <a:rPr lang="ko-KR" altLang="en-US" sz="1400" dirty="0" err="1"/>
              <a:t>랜</a:t>
            </a:r>
            <a:r>
              <a:rPr lang="ko-KR" altLang="en-US" sz="1400" dirty="0"/>
              <a:t> 카드가 </a:t>
            </a:r>
            <a:r>
              <a:rPr lang="en-US" altLang="ko-KR" sz="1400" dirty="0"/>
              <a:t>CPU</a:t>
            </a:r>
            <a:r>
              <a:rPr lang="ko-KR" altLang="en-US" sz="1400" dirty="0"/>
              <a:t>로 전송</a:t>
            </a:r>
            <a:endParaRPr lang="en-US" altLang="ko-KR" sz="1400" dirty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b="1" dirty="0"/>
              <a:t>ㄴ </a:t>
            </a:r>
            <a:r>
              <a:rPr lang="en-US" altLang="ko-KR" sz="1400" b="1" dirty="0"/>
              <a:t>CPU</a:t>
            </a:r>
            <a:r>
              <a:rPr lang="ko-KR" altLang="en-US" sz="1400" b="1" dirty="0"/>
              <a:t>성능 저하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CPU</a:t>
            </a:r>
            <a:r>
              <a:rPr lang="ko-KR" altLang="en-US" sz="1400" dirty="0"/>
              <a:t>로 전송하기 때문에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하던 일을 멈추고</a:t>
            </a:r>
            <a:r>
              <a:rPr lang="en-US" altLang="ko-KR" sz="1400" dirty="0"/>
              <a:t>, </a:t>
            </a:r>
            <a:r>
              <a:rPr lang="ko-KR" altLang="en-US" sz="1400" dirty="0"/>
              <a:t>또 다른 일을 해야 하는 상황 발생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9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브로드캐스트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07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브로드캐스트는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어떤 경우에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419622"/>
            <a:ext cx="7128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처음 두 </a:t>
            </a:r>
            <a:r>
              <a:rPr lang="en-US" altLang="ko-KR" sz="1400" dirty="0"/>
              <a:t>PC</a:t>
            </a:r>
            <a:r>
              <a:rPr lang="ko-KR" altLang="en-US" sz="1400" dirty="0"/>
              <a:t>의 통신에 있어서</a:t>
            </a:r>
            <a:r>
              <a:rPr lang="en-US" altLang="ko-KR" sz="1400" dirty="0"/>
              <a:t>, </a:t>
            </a:r>
            <a:r>
              <a:rPr lang="ko-KR" altLang="en-US" sz="1400" dirty="0"/>
              <a:t>상대의 </a:t>
            </a:r>
            <a:r>
              <a:rPr lang="en-US" altLang="ko-KR" sz="1400" dirty="0"/>
              <a:t>IP</a:t>
            </a:r>
            <a:r>
              <a:rPr lang="ko-KR" altLang="en-US" sz="1400" dirty="0"/>
              <a:t>는 알아도 </a:t>
            </a:r>
            <a:r>
              <a:rPr lang="en-US" altLang="ko-KR" sz="1400" dirty="0"/>
              <a:t>MAC Address</a:t>
            </a:r>
            <a:r>
              <a:rPr lang="ko-KR" altLang="en-US" sz="1400" dirty="0"/>
              <a:t>는 모른다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상대의 맥 어드레스를 알기 위해</a:t>
            </a:r>
            <a:r>
              <a:rPr lang="en-US" altLang="ko-KR" sz="1400" dirty="0"/>
              <a:t> ARP</a:t>
            </a:r>
            <a:r>
              <a:rPr lang="ko-KR" altLang="en-US" sz="1400" dirty="0"/>
              <a:t>라는 동작을 함</a:t>
            </a:r>
            <a:endParaRPr lang="en-US" altLang="ko-KR" sz="1400" dirty="0"/>
          </a:p>
          <a:p>
            <a:pPr lvl="6"/>
            <a:r>
              <a:rPr lang="en-US" altLang="ko-KR" sz="1400" b="1" dirty="0"/>
              <a:t>     </a:t>
            </a:r>
            <a:r>
              <a:rPr lang="ko-KR" altLang="en-US" sz="1400" b="1" dirty="0"/>
              <a:t>ㄴ </a:t>
            </a:r>
            <a:r>
              <a:rPr lang="en-US" altLang="ko-KR" sz="1400" b="1" dirty="0"/>
              <a:t>ARP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브로드캐스트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상대의 이 </a:t>
            </a:r>
            <a:r>
              <a:rPr lang="en-US" altLang="ko-KR" sz="1400" b="1" dirty="0"/>
              <a:t>IP</a:t>
            </a:r>
            <a:r>
              <a:rPr lang="ko-KR" altLang="en-US" sz="1400" b="1" dirty="0"/>
              <a:t>주소를 가진 사람을 물어볼 때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브로드캐스트를</a:t>
            </a:r>
            <a:r>
              <a:rPr lang="ko-KR" altLang="en-US" sz="1400" b="1" dirty="0"/>
              <a:t> 보낸다</a:t>
            </a:r>
            <a:r>
              <a:rPr lang="en-US" altLang="ko-KR" sz="14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라우터끼리</a:t>
            </a:r>
            <a:r>
              <a:rPr lang="ko-KR" altLang="en-US" sz="1400" dirty="0"/>
              <a:t> 정보를 교환하거나</a:t>
            </a:r>
            <a:r>
              <a:rPr lang="en-US" altLang="ko-KR" sz="1400" dirty="0"/>
              <a:t>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라우터를</a:t>
            </a:r>
            <a:r>
              <a:rPr lang="ko-KR" altLang="en-US" sz="1400" dirty="0"/>
              <a:t> 찾을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또 서버들이 자신이 어떤 서비스를 제공한다는 것을 모든 클라이언트들에게 알릴 때 사용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브로드캐스트들은</a:t>
            </a:r>
            <a:r>
              <a:rPr lang="ko-KR" altLang="en-US" sz="1400" dirty="0"/>
              <a:t> 한 번 발생하고 끝나는 것이 아니라</a:t>
            </a:r>
            <a:r>
              <a:rPr lang="en-US" altLang="ko-KR" sz="1400" dirty="0"/>
              <a:t>, 30</a:t>
            </a:r>
            <a:r>
              <a:rPr lang="ko-KR" altLang="en-US" sz="1400" dirty="0"/>
              <a:t>초나 </a:t>
            </a:r>
            <a:r>
              <a:rPr lang="en-US" altLang="ko-KR" sz="1400" dirty="0"/>
              <a:t>1</a:t>
            </a:r>
            <a:r>
              <a:rPr lang="ko-KR" altLang="en-US" sz="1400" dirty="0"/>
              <a:t>분 의 주기로 발생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707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멀티캐스트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07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멀티캐스트란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131590"/>
            <a:ext cx="7344816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같은 내용의 데이터를 여러 명의 특정한 그룹의 수신자들에게 동시에 전송하는 방식</a:t>
            </a:r>
            <a:endParaRPr lang="en-US" altLang="ko-KR" sz="1400" b="1" dirty="0"/>
          </a:p>
        </p:txBody>
      </p:sp>
      <p:grpSp>
        <p:nvGrpSpPr>
          <p:cNvPr id="13" name="그룹 32"/>
          <p:cNvGrpSpPr/>
          <p:nvPr/>
        </p:nvGrpSpPr>
        <p:grpSpPr>
          <a:xfrm>
            <a:off x="683568" y="1923678"/>
            <a:ext cx="7416825" cy="369332"/>
            <a:chOff x="693317" y="796402"/>
            <a:chExt cx="15961532" cy="416483"/>
          </a:xfrm>
        </p:grpSpPr>
        <p:sp>
          <p:nvSpPr>
            <p:cNvPr id="14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어떻게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15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432048" y="2413213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같은 내용의 데이터를 그룹 속 여러 명에게 같은 정보를 동시에 보내는 방법 </a:t>
            </a:r>
            <a:r>
              <a:rPr lang="en-US" altLang="ko-KR" sz="1400" b="1" dirty="0"/>
              <a:t>(ex. 200</a:t>
            </a:r>
            <a:r>
              <a:rPr lang="ko-KR" altLang="en-US" sz="1400" b="1" dirty="0"/>
              <a:t>명중 </a:t>
            </a:r>
            <a:r>
              <a:rPr lang="en-US" altLang="ko-KR" sz="1400" b="1" dirty="0"/>
              <a:t>150</a:t>
            </a:r>
            <a:r>
              <a:rPr lang="ko-KR" altLang="en-US" sz="1400" b="1" dirty="0"/>
              <a:t>명에게 전송</a:t>
            </a:r>
            <a:r>
              <a:rPr lang="en-US" altLang="ko-KR" sz="1400" b="1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 err="1"/>
              <a:t>유니캐스트</a:t>
            </a:r>
            <a:r>
              <a:rPr lang="ko-KR" altLang="en-US" sz="1400" dirty="0"/>
              <a:t> 사용 </a:t>
            </a:r>
            <a:r>
              <a:rPr lang="en-US" altLang="ko-KR" sz="1400" dirty="0"/>
              <a:t>-&gt; 150</a:t>
            </a:r>
            <a:r>
              <a:rPr lang="ko-KR" altLang="en-US" sz="1400" dirty="0"/>
              <a:t>명의 주소로 하나씩 전부 보내주는 것</a:t>
            </a:r>
            <a:r>
              <a:rPr lang="en-US" altLang="ko-KR" sz="1400" dirty="0"/>
              <a:t>. (150</a:t>
            </a:r>
            <a:r>
              <a:rPr lang="ko-KR" altLang="en-US" sz="1400" dirty="0"/>
              <a:t>번 반복으로 </a:t>
            </a:r>
            <a:r>
              <a:rPr lang="ko-KR" altLang="en-US" sz="1400" dirty="0" err="1"/>
              <a:t>트래픽</a:t>
            </a:r>
            <a:r>
              <a:rPr lang="ko-KR" altLang="en-US" sz="1400" dirty="0"/>
              <a:t> 가중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 err="1"/>
              <a:t>브로드캐스트</a:t>
            </a:r>
            <a:r>
              <a:rPr lang="ko-KR" altLang="en-US" sz="1400" dirty="0"/>
              <a:t> 사용 </a:t>
            </a:r>
            <a:r>
              <a:rPr lang="en-US" altLang="ko-KR" sz="1400" dirty="0"/>
              <a:t>-&gt; 200</a:t>
            </a:r>
            <a:r>
              <a:rPr lang="ko-KR" altLang="en-US" sz="1400" dirty="0"/>
              <a:t>명에게 전부 보냄</a:t>
            </a:r>
            <a:r>
              <a:rPr lang="en-US" altLang="ko-KR" sz="1400" dirty="0"/>
              <a:t>(</a:t>
            </a:r>
            <a:r>
              <a:rPr lang="ko-KR" altLang="en-US" sz="1400" dirty="0"/>
              <a:t>받지 않아야 할 </a:t>
            </a:r>
            <a:r>
              <a:rPr lang="en-US" altLang="ko-KR" sz="1400" dirty="0"/>
              <a:t>50</a:t>
            </a:r>
            <a:r>
              <a:rPr lang="ko-KR" altLang="en-US" sz="1400" dirty="0"/>
              <a:t>명도 데이터를 받게 됨</a:t>
            </a:r>
            <a:r>
              <a:rPr lang="en-US" altLang="ko-KR" sz="1400" dirty="0"/>
              <a:t>-&gt;</a:t>
            </a:r>
            <a:r>
              <a:rPr lang="ko-KR" altLang="en-US" sz="1400" dirty="0"/>
              <a:t>성능 떨어짐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멀티캐스트 사용 </a:t>
            </a:r>
            <a:r>
              <a:rPr lang="en-US" altLang="ko-KR" sz="1400" dirty="0"/>
              <a:t>-&gt; </a:t>
            </a:r>
            <a:r>
              <a:rPr lang="ko-KR" altLang="en-US" sz="1400" dirty="0"/>
              <a:t>보내고자 하는 그룹 멤버들에게만 한 번에 보낼 수 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(</a:t>
            </a:r>
            <a:r>
              <a:rPr lang="ko-KR" altLang="en-US" sz="1400" dirty="0" err="1"/>
              <a:t>라우터나</a:t>
            </a:r>
            <a:r>
              <a:rPr lang="ko-KR" altLang="en-US" sz="1400" dirty="0"/>
              <a:t> 스위치에서 지원을 해줘야 함 </a:t>
            </a:r>
            <a:r>
              <a:rPr lang="en-US" altLang="ko-KR" sz="1400" dirty="0"/>
              <a:t>-&gt; </a:t>
            </a:r>
            <a:r>
              <a:rPr lang="ko-KR" altLang="en-US" sz="1400" dirty="0"/>
              <a:t>정보를 안줄 사람에겐 </a:t>
            </a:r>
            <a:r>
              <a:rPr lang="ko-KR" altLang="en-US" sz="1400" dirty="0" err="1"/>
              <a:t>라우터를</a:t>
            </a:r>
            <a:r>
              <a:rPr lang="en-US" altLang="ko-KR" sz="1400" dirty="0"/>
              <a:t>, </a:t>
            </a:r>
            <a:r>
              <a:rPr lang="ko-KR" altLang="en-US" sz="1400" dirty="0"/>
              <a:t>줄 사람에게는 스위치를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9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유니캐스트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브로드캐슽트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멀티캐스트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07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유니캐스트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131590"/>
            <a:ext cx="7344816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목적지 주소를 하나만 적어서 특정한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보내는 방식</a:t>
            </a:r>
            <a:endParaRPr lang="en-US" altLang="ko-KR" sz="1400" b="1" dirty="0"/>
          </a:p>
        </p:txBody>
      </p:sp>
      <p:grpSp>
        <p:nvGrpSpPr>
          <p:cNvPr id="17" name="그룹 32"/>
          <p:cNvGrpSpPr/>
          <p:nvPr/>
        </p:nvGrpSpPr>
        <p:grpSpPr>
          <a:xfrm>
            <a:off x="683568" y="2020653"/>
            <a:ext cx="7416825" cy="369332"/>
            <a:chOff x="693317" y="796402"/>
            <a:chExt cx="15961532" cy="416483"/>
          </a:xfrm>
        </p:grpSpPr>
        <p:sp>
          <p:nvSpPr>
            <p:cNvPr id="2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브로드캐스트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9" y="2171515"/>
            <a:ext cx="73448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같은 도메인에 있는 모든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에게 한 번에 전송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ㄴ 모든 </a:t>
            </a:r>
            <a:r>
              <a:rPr lang="ko-KR" altLang="en-US" sz="1400" b="1" dirty="0" err="1"/>
              <a:t>랜카드가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CPU</a:t>
            </a:r>
            <a:r>
              <a:rPr lang="ko-KR" altLang="en-US" sz="1400" b="1" dirty="0"/>
              <a:t>에 보내기 때문에</a:t>
            </a:r>
            <a:r>
              <a:rPr lang="en-US" altLang="ko-KR" sz="1400" b="1" dirty="0"/>
              <a:t>, CPU </a:t>
            </a:r>
            <a:r>
              <a:rPr lang="ko-KR" altLang="en-US" sz="1400" b="1" dirty="0"/>
              <a:t>성능 저하</a:t>
            </a:r>
            <a:endParaRPr lang="en-US" altLang="ko-KR" sz="1400" b="1" dirty="0"/>
          </a:p>
        </p:txBody>
      </p:sp>
      <p:grpSp>
        <p:nvGrpSpPr>
          <p:cNvPr id="27" name="그룹 32"/>
          <p:cNvGrpSpPr/>
          <p:nvPr/>
        </p:nvGrpSpPr>
        <p:grpSpPr>
          <a:xfrm>
            <a:off x="683569" y="3460813"/>
            <a:ext cx="7416825" cy="369332"/>
            <a:chOff x="693317" y="796402"/>
            <a:chExt cx="15961532" cy="416483"/>
          </a:xfrm>
        </p:grpSpPr>
        <p:sp>
          <p:nvSpPr>
            <p:cNvPr id="29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멀티캐스트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10" y="3777302"/>
            <a:ext cx="73448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특정 그룹 데이터를 보내는 경우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유니캐스트</a:t>
            </a:r>
            <a:r>
              <a:rPr lang="ko-KR" altLang="en-US" sz="1400" b="1" dirty="0"/>
              <a:t> 장점 </a:t>
            </a:r>
            <a:r>
              <a:rPr lang="en-US" altLang="ko-KR" sz="1400" b="1" dirty="0"/>
              <a:t>+ </a:t>
            </a:r>
            <a:r>
              <a:rPr lang="ko-KR" altLang="en-US" sz="1400" b="1" dirty="0" err="1"/>
              <a:t>브로드캐스트</a:t>
            </a:r>
            <a:r>
              <a:rPr lang="ko-KR" altLang="en-US" sz="1400" b="1" dirty="0"/>
              <a:t> 장점</a:t>
            </a:r>
            <a:r>
              <a:rPr lang="en-US" altLang="ko-KR" sz="14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ㄴ 그룹 멤버 이외의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에는 영향을 주지 않는다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ㄴ 스위치나 </a:t>
            </a:r>
            <a:r>
              <a:rPr lang="ko-KR" altLang="en-US" sz="1400" b="1" dirty="0" err="1"/>
              <a:t>라우터가</a:t>
            </a:r>
            <a:r>
              <a:rPr lang="ko-KR" altLang="en-US" sz="1400" b="1" dirty="0"/>
              <a:t> 꼭 </a:t>
            </a:r>
            <a:r>
              <a:rPr lang="ko-KR" altLang="en-US" sz="1400" b="1" dirty="0" err="1"/>
              <a:t>지원해야한다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0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OSI 7 Layer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19B82D-0AD5-4C11-8955-D96E2DBA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OSI 7 Layer(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레이어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는 왜 만들어졌나요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Q. OSI 7 </a:t>
              </a: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레이어란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419622"/>
            <a:ext cx="712879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통신에 관한 국제표준기구인 </a:t>
            </a:r>
            <a:r>
              <a:rPr lang="en-US" altLang="ko-KR" sz="1400" b="1" dirty="0"/>
              <a:t>IOS</a:t>
            </a:r>
            <a:r>
              <a:rPr lang="ko-KR" altLang="en-US" sz="1400" b="1" dirty="0"/>
              <a:t>에서 통신이 일어나는 과정을 </a:t>
            </a:r>
            <a:r>
              <a:rPr lang="en-US" altLang="ko-KR" sz="1400" b="1" dirty="0"/>
              <a:t>7</a:t>
            </a:r>
            <a:r>
              <a:rPr lang="ko-KR" altLang="en-US" sz="1400" b="1" dirty="0"/>
              <a:t>단계로 나눔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ㄴ 통신을 </a:t>
            </a:r>
            <a:r>
              <a:rPr lang="en-US" altLang="ko-KR" sz="1400" b="1" dirty="0"/>
              <a:t>7</a:t>
            </a:r>
            <a:r>
              <a:rPr lang="ko-KR" altLang="en-US" sz="1400" b="1" dirty="0"/>
              <a:t>단계로 표준화하여 효율성을 높이기 위해 사용</a:t>
            </a:r>
            <a:endParaRPr lang="en-US" altLang="ko-KR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13" y="2067694"/>
            <a:ext cx="3980811" cy="30544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644" y="4352205"/>
            <a:ext cx="292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네트워크에서 주로 다룸</a:t>
            </a:r>
          </a:p>
        </p:txBody>
      </p:sp>
      <p:sp>
        <p:nvSpPr>
          <p:cNvPr id="5" name="왼쪽 대괄호 4"/>
          <p:cNvSpPr/>
          <p:nvPr/>
        </p:nvSpPr>
        <p:spPr>
          <a:xfrm>
            <a:off x="2648364" y="4155926"/>
            <a:ext cx="123436" cy="792088"/>
          </a:xfrm>
          <a:prstGeom prst="leftBracket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OSI 7 Layer(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레이어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는 왜 만들어졌나요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왜 이렇게 나누었을까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550278"/>
            <a:ext cx="71287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데이터의 흐름이 한눈에 보인다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 err="1"/>
              <a:t>ㄴ</a:t>
            </a:r>
            <a:r>
              <a:rPr lang="ko-KR" altLang="en-US" sz="1400" dirty="0"/>
              <a:t> 어떻게 데이터가 날아가는지 보기 쉽다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문제를 해결하기가 편하다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 err="1"/>
              <a:t>ㄴ계층을</a:t>
            </a:r>
            <a:r>
              <a:rPr lang="ko-KR" altLang="en-US" sz="1400" dirty="0"/>
              <a:t> 생각해보며 문제를 해결하기 쉽다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여러 회사 장비를 써도 네트워크가 이상 없이 돌아간다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 err="1"/>
              <a:t>ㄴ</a:t>
            </a:r>
            <a:r>
              <a:rPr lang="ko-KR" altLang="en-US" sz="1400" dirty="0"/>
              <a:t> 케이블은 국산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랜카드는</a:t>
            </a:r>
            <a:r>
              <a:rPr lang="ko-KR" altLang="en-US" sz="1400" dirty="0"/>
              <a:t> 인텔 등을 써도 계층 별로 나뉘어 있어서 </a:t>
            </a:r>
            <a:r>
              <a:rPr lang="ko-KR" altLang="en-US" sz="1400" dirty="0" err="1"/>
              <a:t>이상없다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1000" dirty="0"/>
          </a:p>
          <a:p>
            <a:pPr lvl="1">
              <a:lnSpc>
                <a:spcPct val="200000"/>
              </a:lnSpc>
            </a:pPr>
            <a:r>
              <a:rPr lang="en-US" altLang="ko-KR" b="1" dirty="0"/>
              <a:t>-&gt;</a:t>
            </a: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통신의 편리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883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OSI 7 Layer(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레이어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는 왜 만들어졌나요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피지컬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계층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550278"/>
            <a:ext cx="712879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통신의 맨 아래 단계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전기적</a:t>
            </a:r>
            <a:r>
              <a:rPr lang="en-US" altLang="ko-KR" sz="1400" dirty="0"/>
              <a:t>, </a:t>
            </a:r>
            <a:r>
              <a:rPr lang="ko-KR" altLang="en-US" sz="1400" dirty="0"/>
              <a:t>기계적</a:t>
            </a:r>
            <a:r>
              <a:rPr lang="en-US" altLang="ko-KR" sz="1400" dirty="0"/>
              <a:t>, </a:t>
            </a:r>
            <a:r>
              <a:rPr lang="ko-KR" altLang="en-US" sz="1400" dirty="0"/>
              <a:t>기능적인 특성을 이용해서 </a:t>
            </a:r>
            <a:r>
              <a:rPr lang="ko-KR" altLang="en-US" sz="1400" b="1" dirty="0"/>
              <a:t>통신 케이블</a:t>
            </a:r>
            <a:r>
              <a:rPr lang="ko-KR" altLang="en-US" sz="1400" dirty="0"/>
              <a:t>로 </a:t>
            </a:r>
            <a:r>
              <a:rPr lang="ko-KR" altLang="en-US" sz="1400" b="1" dirty="0"/>
              <a:t>데이터 전송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통신단위 </a:t>
            </a:r>
            <a:r>
              <a:rPr lang="en-US" altLang="ko-KR" sz="1400" dirty="0"/>
              <a:t>: </a:t>
            </a:r>
            <a:r>
              <a:rPr lang="ko-KR" altLang="en-US" sz="1400" dirty="0"/>
              <a:t>비트  </a:t>
            </a:r>
            <a:r>
              <a:rPr lang="en-US" altLang="ko-KR" sz="1400" dirty="0"/>
              <a:t>-&gt;  1(ON)</a:t>
            </a:r>
            <a:r>
              <a:rPr lang="ko-KR" altLang="en-US" sz="1400" dirty="0"/>
              <a:t>과 </a:t>
            </a:r>
            <a:r>
              <a:rPr lang="en-US" altLang="ko-KR" sz="1400" dirty="0"/>
              <a:t>0(OFF)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장비 </a:t>
            </a:r>
            <a:r>
              <a:rPr lang="en-US" altLang="ko-KR" sz="1400" dirty="0"/>
              <a:t>: </a:t>
            </a:r>
            <a:r>
              <a:rPr lang="ko-KR" altLang="en-US" sz="1400" dirty="0"/>
              <a:t>통신 케이블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리피터</a:t>
            </a:r>
            <a:r>
              <a:rPr lang="en-US" altLang="ko-KR" sz="1400" dirty="0"/>
              <a:t>, </a:t>
            </a:r>
            <a:r>
              <a:rPr lang="ko-KR" altLang="en-US" sz="1400" dirty="0"/>
              <a:t>허브 등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121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OSI 7 Layer(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레이어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는 왜 만들어졌나요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링크 계층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550278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피지컬</a:t>
            </a:r>
            <a:r>
              <a:rPr lang="ko-KR" altLang="en-US" sz="1400" dirty="0"/>
              <a:t> 계층에서 송</a:t>
            </a:r>
            <a:r>
              <a:rPr lang="en-US" altLang="ko-KR" sz="1400" dirty="0"/>
              <a:t>·</a:t>
            </a:r>
            <a:r>
              <a:rPr lang="ko-KR" altLang="en-US" sz="1400" dirty="0"/>
              <a:t>수신 되는 정보의 오류와 흐름을 관리 </a:t>
            </a:r>
            <a:r>
              <a:rPr lang="en-US" altLang="ko-KR" sz="1400" dirty="0"/>
              <a:t>-&gt; </a:t>
            </a:r>
            <a:r>
              <a:rPr lang="ko-KR" altLang="en-US" sz="1400" b="1" dirty="0"/>
              <a:t>안전한</a:t>
            </a:r>
            <a:r>
              <a:rPr lang="ko-KR" altLang="en-US" sz="1400" dirty="0"/>
              <a:t> </a:t>
            </a:r>
            <a:r>
              <a:rPr lang="ko-KR" altLang="en-US" sz="1400" b="1" dirty="0"/>
              <a:t>정보 전달</a:t>
            </a:r>
            <a:r>
              <a:rPr lang="ko-KR" altLang="en-US" sz="1400" dirty="0"/>
              <a:t>을 도와줌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오류</a:t>
            </a:r>
            <a:r>
              <a:rPr lang="ko-KR" altLang="en-US" sz="1400" dirty="0"/>
              <a:t>를 찾아주고</a:t>
            </a:r>
            <a:r>
              <a:rPr lang="en-US" altLang="ko-KR" sz="1400" dirty="0"/>
              <a:t>, </a:t>
            </a:r>
            <a:r>
              <a:rPr lang="ko-KR" altLang="en-US" sz="1400" b="1" dirty="0"/>
              <a:t>재전송</a:t>
            </a:r>
            <a:r>
              <a:rPr lang="ko-KR" altLang="en-US" sz="1400" dirty="0"/>
              <a:t> 기능</a:t>
            </a:r>
            <a:r>
              <a:rPr lang="en-US" altLang="ko-KR" sz="1400" dirty="0"/>
              <a:t>, </a:t>
            </a:r>
            <a:r>
              <a:rPr lang="ko-KR" altLang="en-US" sz="1400" b="1" dirty="0"/>
              <a:t>맥 어드레스로 통신</a:t>
            </a:r>
            <a:r>
              <a:rPr lang="ko-KR" altLang="en-US" sz="1400" dirty="0"/>
              <a:t>할 수 있도록 해줌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전송되는 단위 </a:t>
            </a:r>
            <a:r>
              <a:rPr lang="en-US" altLang="ko-KR" sz="1400" dirty="0"/>
              <a:t>: </a:t>
            </a:r>
            <a:r>
              <a:rPr lang="ko-KR" altLang="en-US" sz="1400" dirty="0"/>
              <a:t>프레임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장비 </a:t>
            </a:r>
            <a:r>
              <a:rPr lang="en-US" altLang="ko-KR" sz="1400" dirty="0"/>
              <a:t>: </a:t>
            </a:r>
            <a:r>
              <a:rPr lang="ko-KR" altLang="en-US" sz="1400" dirty="0"/>
              <a:t>브리지</a:t>
            </a:r>
            <a:r>
              <a:rPr lang="en-US" altLang="ko-KR" sz="1400" dirty="0"/>
              <a:t>, </a:t>
            </a:r>
            <a:r>
              <a:rPr lang="ko-KR" altLang="en-US" sz="1400" dirty="0"/>
              <a:t>스위치 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483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2253700" cy="369332"/>
            <a:chOff x="693317" y="796402"/>
            <a:chExt cx="485012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9" y="796402"/>
              <a:ext cx="4359760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A0A9866-9F7F-4992-92FE-CD3C3AEB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535589"/>
            <a:ext cx="4691608" cy="23141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259632" y="4054619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dirty="0"/>
              <a:t>: </a:t>
            </a:r>
            <a:r>
              <a:rPr lang="ko-KR" altLang="en-US" sz="1500" dirty="0"/>
              <a:t>네트워크를 만드는 방법 중 하나이다</a:t>
            </a:r>
            <a:r>
              <a:rPr lang="en-US" altLang="ko-KR" sz="1500" dirty="0"/>
              <a:t>. </a:t>
            </a:r>
            <a:r>
              <a:rPr lang="ko-KR" altLang="en-US" sz="1500" dirty="0"/>
              <a:t>그리고 이더넷 방식의 가장 큰 특징은 </a:t>
            </a:r>
            <a:r>
              <a:rPr lang="en-US" altLang="ko-KR" sz="1500" dirty="0"/>
              <a:t>CSMA/CD </a:t>
            </a:r>
            <a:r>
              <a:rPr lang="ko-KR" altLang="en-US" sz="1500" dirty="0"/>
              <a:t>라는 프로토콜을 사용해서 통신을 한다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26667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OSI 7 Layer(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레이어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는 왜 만들어졌나요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네트워크 계층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550278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가장 많이 다룰 계층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목적지까지 </a:t>
            </a:r>
            <a:r>
              <a:rPr lang="ko-KR" altLang="en-US" sz="1400" b="1" dirty="0"/>
              <a:t>안전</a:t>
            </a:r>
            <a:r>
              <a:rPr lang="ko-KR" altLang="en-US" sz="1400" dirty="0"/>
              <a:t>하고 </a:t>
            </a:r>
            <a:r>
              <a:rPr lang="ko-KR" altLang="en-US" sz="1400" b="1" dirty="0"/>
              <a:t>빠르게 </a:t>
            </a:r>
            <a:r>
              <a:rPr lang="ko-KR" altLang="en-US" sz="1400" dirty="0"/>
              <a:t>전달</a:t>
            </a:r>
            <a:r>
              <a:rPr lang="en-US" altLang="ko-KR" sz="1400" dirty="0"/>
              <a:t>. -&gt; </a:t>
            </a:r>
            <a:r>
              <a:rPr lang="ko-KR" altLang="en-US" sz="1400" dirty="0" err="1"/>
              <a:t>라우팅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경로를 선택하고</a:t>
            </a:r>
            <a:r>
              <a:rPr lang="en-US" altLang="ko-KR" sz="1400" dirty="0"/>
              <a:t>, </a:t>
            </a:r>
            <a:r>
              <a:rPr lang="ko-KR" altLang="en-US" sz="1400" dirty="0"/>
              <a:t>주소를 정하며</a:t>
            </a:r>
            <a:r>
              <a:rPr lang="en-US" altLang="ko-KR" sz="1400" dirty="0"/>
              <a:t>, </a:t>
            </a:r>
            <a:r>
              <a:rPr lang="ko-KR" altLang="en-US" sz="1400" dirty="0"/>
              <a:t>경로에 따라 </a:t>
            </a:r>
            <a:r>
              <a:rPr lang="ko-KR" altLang="en-US" sz="1400" dirty="0" err="1"/>
              <a:t>패킷을</a:t>
            </a:r>
            <a:r>
              <a:rPr lang="ko-KR" altLang="en-US" sz="1400" dirty="0"/>
              <a:t> 전달해주는 것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라우터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345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OSI 7 Layer(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레이어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는 왜 만들어졌나요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08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트렌스포트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계층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550278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플로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컨드롤</a:t>
            </a:r>
            <a:r>
              <a:rPr lang="ko-KR" altLang="en-US" sz="1400" dirty="0" err="1"/>
              <a:t>과</a:t>
            </a:r>
            <a:r>
              <a:rPr lang="ko-KR" altLang="en-US" sz="1400" dirty="0"/>
              <a:t> </a:t>
            </a:r>
            <a:r>
              <a:rPr lang="ko-KR" altLang="en-US" sz="1400" b="1" dirty="0"/>
              <a:t>에러 복구</a:t>
            </a:r>
            <a:r>
              <a:rPr lang="ko-KR" altLang="en-US" sz="1400" dirty="0"/>
              <a:t> 기능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에러 복구를 위해 </a:t>
            </a:r>
            <a:r>
              <a:rPr lang="ko-KR" altLang="en-US" sz="1400" dirty="0" err="1"/>
              <a:t>패킷을</a:t>
            </a:r>
            <a:r>
              <a:rPr lang="ko-KR" altLang="en-US" sz="1400" dirty="0"/>
              <a:t> 재전송 하거나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플로를</a:t>
            </a:r>
            <a:r>
              <a:rPr lang="ko-KR" altLang="en-US" sz="1400" dirty="0"/>
              <a:t> 조절해서 정상 전송이 되도록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TCP, UDP</a:t>
            </a:r>
            <a:r>
              <a:rPr lang="ko-KR" altLang="en-US" sz="1400" dirty="0"/>
              <a:t>가 이 계층에 속함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6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OSI 7 Layer(</a:t>
            </a:r>
            <a:r>
              <a:rPr lang="ko-KR" altLang="en-US" sz="2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레이어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계층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는 왜 만들어졌나요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48" y="1095177"/>
            <a:ext cx="5441152" cy="4107536"/>
          </a:xfrm>
          <a:prstGeom prst="rect">
            <a:avLst/>
          </a:prstGeom>
        </p:spPr>
      </p:pic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내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PC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와 친구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PC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사이에서 </a:t>
              </a:r>
              <a:r>
                <a:rPr lang="ko-KR" altLang="en-US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이메일을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주고 받을 때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7504" y="1419622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각 단계를 내려가며 포장 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단계를 내려갈 때마다 헤더 추가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(</a:t>
            </a:r>
            <a:r>
              <a:rPr lang="ko-KR" altLang="en-US" sz="1400" dirty="0"/>
              <a:t>헤더에는 각 층에 맞는 관리 사항이 붙음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01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3" y="881593"/>
            <a:ext cx="1512168" cy="69765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spc="-15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sz="3200" spc="-15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FD5248-DCA4-4AD1-9463-F07801A3B626}"/>
              </a:ext>
            </a:extLst>
          </p:cNvPr>
          <p:cNvSpPr/>
          <p:nvPr/>
        </p:nvSpPr>
        <p:spPr>
          <a:xfrm>
            <a:off x="3023828" y="1419622"/>
            <a:ext cx="3096344" cy="2304256"/>
          </a:xfrm>
          <a:prstGeom prst="rect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Protocol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19B82D-0AD5-4C11-8955-D96E2DBA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컴퓨터는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Protocol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로 말한다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09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프로토콜 이란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?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419622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컴퓨터간에 정보를 주고받을 때의 통신방법에 대한 규칙과 약속</a:t>
            </a:r>
            <a:r>
              <a:rPr lang="en-US" altLang="ko-KR" sz="1400" dirty="0"/>
              <a:t>. (ex. TCP/IP)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프로토콜이 같은 것 </a:t>
            </a:r>
            <a:r>
              <a:rPr lang="ko-KR" altLang="en-US" sz="1400" dirty="0" err="1"/>
              <a:t>끼리만</a:t>
            </a:r>
            <a:r>
              <a:rPr lang="ko-KR" altLang="en-US" sz="1400" dirty="0"/>
              <a:t> 대화</a:t>
            </a:r>
            <a:r>
              <a:rPr lang="en-US" altLang="ko-KR" sz="1400" dirty="0"/>
              <a:t>, </a:t>
            </a:r>
            <a:r>
              <a:rPr lang="ko-KR" altLang="en-US" sz="1400" b="1" dirty="0"/>
              <a:t>즉 통신이 가능하다</a:t>
            </a:r>
            <a:r>
              <a:rPr lang="en-US" altLang="ko-KR" sz="1400" b="1" dirty="0"/>
              <a:t>.</a:t>
            </a:r>
            <a:endParaRPr lang="en-US" altLang="ko-KR" sz="1400" dirty="0"/>
          </a:p>
        </p:txBody>
      </p:sp>
      <p:grpSp>
        <p:nvGrpSpPr>
          <p:cNvPr id="14" name="그룹 32"/>
          <p:cNvGrpSpPr/>
          <p:nvPr/>
        </p:nvGrpSpPr>
        <p:grpSpPr>
          <a:xfrm>
            <a:off x="683568" y="2490450"/>
            <a:ext cx="7416825" cy="369332"/>
            <a:chOff x="693317" y="796402"/>
            <a:chExt cx="15961532" cy="416483"/>
          </a:xfrm>
        </p:grpSpPr>
        <p:sp>
          <p:nvSpPr>
            <p:cNvPr id="15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TCP/IP</a:t>
              </a:r>
            </a:p>
          </p:txBody>
        </p:sp>
        <p:sp>
          <p:nvSpPr>
            <p:cNvPr id="16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2859782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Transmission Control </a:t>
            </a:r>
            <a:r>
              <a:rPr lang="en-US" altLang="ko-KR" sz="1400" b="1" dirty="0"/>
              <a:t>Protocol</a:t>
            </a:r>
            <a:r>
              <a:rPr lang="en-US" altLang="ko-KR" sz="1400" dirty="0"/>
              <a:t> / Internet </a:t>
            </a:r>
            <a:r>
              <a:rPr lang="en-US" altLang="ko-KR" sz="1400" b="1" dirty="0"/>
              <a:t>Protocol	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-&gt;  </a:t>
            </a:r>
            <a:r>
              <a:rPr lang="ko-KR" altLang="en-US" sz="1400" dirty="0"/>
              <a:t>서로 다른 시스템을 가진 컴퓨터들을 서로 연결하고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데이터를 전송하는 데 사용하는 통신 프로토콜들의 집합</a:t>
            </a:r>
            <a:r>
              <a:rPr lang="en-US" altLang="ko-KR" sz="1400" b="1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2556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750178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컴퓨터는 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Protocol</a:t>
            </a: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로 말한다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811" y="318145"/>
            <a:ext cx="648072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09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7416825" cy="369332"/>
            <a:chOff x="693317" y="796402"/>
            <a:chExt cx="15961532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IPX</a:t>
              </a: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>
            <a:off x="-612576" y="2141787"/>
            <a:ext cx="432048" cy="3077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1419622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Internet Packet </a:t>
            </a:r>
            <a:r>
              <a:rPr lang="en-US" altLang="ko-KR" sz="1400" dirty="0" err="1"/>
              <a:t>eXchange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 err="1"/>
              <a:t>스타크래프트에서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로컬네트웍용</a:t>
            </a:r>
            <a:r>
              <a:rPr lang="ko-KR" altLang="en-US" sz="1400" dirty="0"/>
              <a:t> 프로토콜로 사용</a:t>
            </a:r>
            <a:r>
              <a:rPr lang="en-US" altLang="ko-KR" sz="1400" dirty="0"/>
              <a:t>.</a:t>
            </a:r>
          </a:p>
        </p:txBody>
      </p:sp>
      <p:grpSp>
        <p:nvGrpSpPr>
          <p:cNvPr id="14" name="그룹 32"/>
          <p:cNvGrpSpPr/>
          <p:nvPr/>
        </p:nvGrpSpPr>
        <p:grpSpPr>
          <a:xfrm>
            <a:off x="683568" y="2490450"/>
            <a:ext cx="7416825" cy="369332"/>
            <a:chOff x="693317" y="796402"/>
            <a:chExt cx="15961532" cy="416483"/>
          </a:xfrm>
        </p:grpSpPr>
        <p:sp>
          <p:nvSpPr>
            <p:cNvPr id="15" name="TextBox 33"/>
            <p:cNvSpPr txBox="1"/>
            <p:nvPr/>
          </p:nvSpPr>
          <p:spPr>
            <a:xfrm>
              <a:off x="1183677" y="796402"/>
              <a:ext cx="15471172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 i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Appletalk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31D6FE-6B68-4809-A806-64490A7E6AB5}"/>
              </a:ext>
            </a:extLst>
          </p:cNvPr>
          <p:cNvSpPr txBox="1"/>
          <p:nvPr/>
        </p:nvSpPr>
        <p:spPr>
          <a:xfrm>
            <a:off x="1043608" y="2859782"/>
            <a:ext cx="7128792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맥이라고 불리는 매킨토시들이 서로 간의 통신을 위해 사용하는 프로토콜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626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7504" y="215073"/>
            <a:ext cx="8963328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E1154-C9DC-4A77-B551-4E2F2F2423FE}"/>
              </a:ext>
            </a:extLst>
          </p:cNvPr>
          <p:cNvSpPr txBox="1"/>
          <p:nvPr/>
        </p:nvSpPr>
        <p:spPr>
          <a:xfrm>
            <a:off x="1924872" y="2110085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 사 합 </a:t>
            </a:r>
            <a:r>
              <a:rPr lang="ko-KR" altLang="en-US" sz="5400" dirty="0" err="1"/>
              <a:t>니</a:t>
            </a:r>
            <a:r>
              <a:rPr lang="ko-KR" altLang="en-US" sz="5400" dirty="0"/>
              <a:t> 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B6A508-E7E1-49C3-85F5-7FE60E40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1259632" y="4054619"/>
            <a:ext cx="75608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 dirty="0"/>
              <a:t>개념</a:t>
            </a:r>
            <a:endParaRPr lang="en-US" altLang="ko-KR" sz="1500" b="1" dirty="0"/>
          </a:p>
          <a:p>
            <a:pPr>
              <a:defRPr/>
            </a:pPr>
            <a:r>
              <a:rPr lang="en-US" altLang="ko-KR" sz="1500" dirty="0"/>
              <a:t>: CSMA/CD </a:t>
            </a:r>
            <a:r>
              <a:rPr lang="ko-KR" altLang="en-US" sz="1500" dirty="0"/>
              <a:t>는 </a:t>
            </a:r>
            <a:r>
              <a:rPr lang="en-US" altLang="ko-KR" sz="1500" dirty="0"/>
              <a:t>‘Carrier Sense Multiple Access/Collision Detection’ </a:t>
            </a:r>
            <a:r>
              <a:rPr lang="ko-KR" altLang="en-US" sz="1500" dirty="0"/>
              <a:t>을 줄인 말로서 한마디로 </a:t>
            </a:r>
            <a:r>
              <a:rPr lang="en-US" altLang="ko-KR" sz="1500" dirty="0"/>
              <a:t>‘</a:t>
            </a:r>
            <a:r>
              <a:rPr lang="ko-KR" altLang="en-US" sz="1500" b="1" dirty="0"/>
              <a:t>대충 알아서 눈치로 통신하자</a:t>
            </a:r>
            <a:r>
              <a:rPr lang="en-US" altLang="ko-KR" sz="1500" dirty="0"/>
              <a:t>’ 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52774D-6EEB-4D70-9C04-AF8A5C32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283" y="1764127"/>
            <a:ext cx="3390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77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127" y="216267"/>
            <a:ext cx="648072" cy="573088"/>
            <a:chOff x="96127" y="473952"/>
            <a:chExt cx="648072" cy="573088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33620" y="473952"/>
              <a:ext cx="573087" cy="57308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96127" y="591219"/>
              <a:ext cx="648072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70620" y="333534"/>
            <a:ext cx="61336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이더넷은 인터넷의 친구</a:t>
            </a:r>
            <a:r>
              <a:rPr lang="en-US" altLang="ko-KR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?</a:t>
            </a:r>
          </a:p>
        </p:txBody>
      </p:sp>
      <p:grpSp>
        <p:nvGrpSpPr>
          <p:cNvPr id="31" name="그룹 32"/>
          <p:cNvGrpSpPr/>
          <p:nvPr/>
        </p:nvGrpSpPr>
        <p:grpSpPr>
          <a:xfrm>
            <a:off x="683567" y="980728"/>
            <a:ext cx="5544616" cy="369332"/>
            <a:chOff x="693317" y="796402"/>
            <a:chExt cx="11932406" cy="416483"/>
          </a:xfrm>
        </p:grpSpPr>
        <p:sp>
          <p:nvSpPr>
            <p:cNvPr id="32" name="TextBox 33"/>
            <p:cNvSpPr txBox="1"/>
            <p:nvPr/>
          </p:nvSpPr>
          <p:spPr>
            <a:xfrm>
              <a:off x="1183677" y="796402"/>
              <a:ext cx="11442046" cy="41648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이더넷의 </a:t>
              </a:r>
              <a:r>
                <a:rPr lang="en-US" altLang="ko-KR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CSMA/CD </a:t>
              </a:r>
              <a:r>
                <a:rPr lang="ko-KR" altLang="en-US" b="1" i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통신 방식</a:t>
              </a:r>
              <a:endParaRPr lang="en-US" altLang="ko-KR" b="1" i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4"/>
            <p:cNvSpPr/>
            <p:nvPr/>
          </p:nvSpPr>
          <p:spPr>
            <a:xfrm>
              <a:off x="693317" y="828352"/>
              <a:ext cx="309932" cy="162402"/>
            </a:xfrm>
            <a:prstGeom prst="rect">
              <a:avLst/>
            </a:prstGeom>
            <a:solidFill>
              <a:srgbClr val="EE5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ED8A6E-260F-43A3-8D2C-3E96A1D40E5B}"/>
              </a:ext>
            </a:extLst>
          </p:cNvPr>
          <p:cNvSpPr txBox="1"/>
          <p:nvPr/>
        </p:nvSpPr>
        <p:spPr>
          <a:xfrm>
            <a:off x="5338914" y="1570495"/>
            <a:ext cx="34563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/>
              <a:t>Step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1</a:t>
            </a:r>
          </a:p>
          <a:p>
            <a:pPr>
              <a:defRPr/>
            </a:pPr>
            <a:r>
              <a:rPr lang="ko-KR" altLang="en-US" sz="1500" dirty="0"/>
              <a:t>통신을 하고 싶은 </a:t>
            </a:r>
            <a:r>
              <a:rPr lang="en-US" altLang="ko-KR" sz="1500" dirty="0"/>
              <a:t>PC</a:t>
            </a:r>
            <a:r>
              <a:rPr lang="ko-KR" altLang="en-US" sz="1500" dirty="0"/>
              <a:t>나 서버가 지금 네트워크상에 통신이 일어나고 있는지 확인한다</a:t>
            </a:r>
            <a:r>
              <a:rPr lang="en-US" altLang="ko-KR" sz="1500" dirty="0"/>
              <a:t>. </a:t>
            </a:r>
            <a:r>
              <a:rPr lang="ko-KR" altLang="en-US" sz="1500" dirty="0"/>
              <a:t>즉 캐리어</a:t>
            </a:r>
            <a:r>
              <a:rPr lang="en-US" altLang="ko-KR" sz="1500" dirty="0"/>
              <a:t>(Carrier Sense)</a:t>
            </a:r>
            <a:r>
              <a:rPr lang="ko-KR" altLang="en-US" sz="1500" dirty="0"/>
              <a:t>가 있는지를 감지한다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0E112-54B2-4BBA-9927-5A8937BD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7" y="1563922"/>
            <a:ext cx="4631907" cy="26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229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4680</Words>
  <Application>Microsoft Office PowerPoint</Application>
  <PresentationFormat>화면 슬라이드 쇼(16:9)</PresentationFormat>
  <Paragraphs>721</Paragraphs>
  <Slides>76</Slides>
  <Notes>76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R&amp;D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이상민</cp:lastModifiedBy>
  <cp:revision>316</cp:revision>
  <dcterms:created xsi:type="dcterms:W3CDTF">2006-10-05T04:04:58Z</dcterms:created>
  <dcterms:modified xsi:type="dcterms:W3CDTF">2018-11-24T15:43:57Z</dcterms:modified>
  <cp:version>1000.0000.01</cp:version>
</cp:coreProperties>
</file>