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wisoft" initials="w" lastIdx="14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9900" autoAdjust="0"/>
    <p:restoredTop sz="94659"/>
  </p:normalViewPr>
  <p:slideViewPr>
    <p:cSldViewPr>
      <p:cViewPr varScale="1">
        <p:scale>
          <a:sx n="100" d="100"/>
          <a:sy n="100" d="100"/>
        </p:scale>
        <p:origin x="144" y="366"/>
      </p:cViewPr>
      <p:guideLst>
        <p:guide orient="horz" pos="161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commentAuthors" Target="commentAuthors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omments/comment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12">
    <p:pos x="9" y="9"/>
    <p:text/>
  </p:cm>
</p:cmLst>
</file>

<file path=ppt/comments/comment2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4">
    <p:pos x="9" y="9"/>
    <p:text/>
  </p:cm>
</p:cmLst>
</file>

<file path=ppt/comments/comment3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8">
    <p:pos x="9" y="9"/>
    <p:text/>
  </p:cm>
</p:cmLst>
</file>

<file path=ppt/comments/comment4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9">
    <p:pos x="9" y="9"/>
    <p:text/>
  </p:cm>
</p:cmLst>
</file>

<file path=ppt/comments/comment5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10">
    <p:pos x="9" y="9"/>
    <p:text/>
  </p:cm>
</p:cmLst>
</file>

<file path=ppt/comments/comment6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13">
    <p:pos x="9" y="9"/>
    <p:text/>
  </p:cm>
</p:cmLst>
</file>

<file path=ppt/comments/comment7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18-07-04T19:48:37.114" idx="14">
    <p:pos x="9" y="9"/>
    <p:text/>
  </p:cm>
</p:cmLst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30E1C2D-B41F-4C3F-AA7D-A7311F8B181A}" type="datetime1">
              <a:rPr lang="ko-KR" altLang="en-US"/>
              <a:pPr lvl="0">
                <a:defRPr/>
              </a:pPr>
              <a:t>2018-09-19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B3A6F6B-22E0-403F-93B6-9D1F38018D4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omments" Target="../comments/comment1.xml"  /><Relationship Id="rId3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omments" Target="../comments/comment2.xml"  /><Relationship Id="rId3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omments" Target="../comments/comment3.xml"  /><Relationship Id="rId3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omments" Target="../comments/comment4.xml"  /><Relationship Id="rId3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omments" Target="../comments/comment5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omments" Target="../comments/comment6.xml"  /><Relationship Id="rId3" Type="http://schemas.openxmlformats.org/officeDocument/2006/relationships/image" Target="../media/image1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omments" Target="../comments/comment7.xml"  /><Relationship Id="rId3" Type="http://schemas.openxmlformats.org/officeDocument/2006/relationships/image" Target="../media/image1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00658" y="892528"/>
            <a:ext cx="91293" cy="543058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881436" y="771550"/>
            <a:ext cx="8022876" cy="5124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빅데이터 활용 아이디어 공모전</a:t>
            </a:r>
            <a:endParaRPr lang="ko-KR" altLang="en-US" sz="2800" b="1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56176" y="4431377"/>
            <a:ext cx="2669635" cy="51971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spc="-150">
                <a:solidFill>
                  <a:schemeClr val="tx1">
                    <a:lumMod val="65000"/>
                    <a:lumOff val="35000"/>
                  </a:schemeClr>
                </a:solidFill>
              </a:rPr>
              <a:t>한밭대학교 정보통신공학과</a:t>
            </a:r>
            <a:endParaRPr lang="ko-KR" altLang="en-US" sz="1400" b="1" spc="-1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r>
              <a:rPr lang="en-US" altLang="ko-KR" sz="1400" b="1" spc="-150">
                <a:solidFill>
                  <a:schemeClr val="tx1">
                    <a:lumMod val="65000"/>
                    <a:lumOff val="35000"/>
                  </a:schemeClr>
                </a:solidFill>
              </a:rPr>
              <a:t>20171687</a:t>
            </a:r>
            <a:r>
              <a:rPr lang="ko-KR" altLang="en-US" sz="1400" b="1" spc="-150">
                <a:solidFill>
                  <a:schemeClr val="tx1">
                    <a:lumMod val="65000"/>
                    <a:lumOff val="35000"/>
                  </a:schemeClr>
                </a:solidFill>
              </a:rPr>
              <a:t> 이상민</a:t>
            </a:r>
            <a:endParaRPr lang="ko-KR" altLang="en-US" sz="1400" b="1" spc="-1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9666" y="1218215"/>
            <a:ext cx="5256584" cy="26578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대전광역시</a:t>
            </a:r>
            <a:endParaRPr lang="ko-KR" altLang="en-US" sz="1200" b="1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flipH="1">
            <a:off x="-612580" y="0"/>
            <a:ext cx="2808316" cy="5143500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3" y="881593"/>
            <a:ext cx="1512168" cy="69765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spc="-150">
                <a:solidFill>
                  <a:schemeClr val="bg1"/>
                </a:solidFill>
                <a:latin typeface="+mn-ea"/>
              </a:rPr>
              <a:t>목차</a:t>
            </a:r>
            <a:endParaRPr lang="ko-KR" altLang="en-US" sz="3200" spc="-15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39752" y="3003798"/>
            <a:ext cx="3600000" cy="52807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9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002</a:t>
            </a:r>
            <a:endParaRPr lang="en-US" altLang="ko-KR" sz="29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84168" y="3467408"/>
            <a:ext cx="3600000" cy="40736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1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코딩 예제</a:t>
            </a:r>
            <a:endParaRPr lang="ko-KR" altLang="en-US" sz="21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20"/>
          <p:cNvSpPr txBox="1"/>
          <p:nvPr/>
        </p:nvSpPr>
        <p:spPr>
          <a:xfrm>
            <a:off x="2340152" y="1330097"/>
            <a:ext cx="3600000" cy="52537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9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001</a:t>
            </a:r>
            <a:endParaRPr lang="ko-KR" altLang="en-US" sz="29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1"/>
          <p:cNvSpPr txBox="1"/>
          <p:nvPr/>
        </p:nvSpPr>
        <p:spPr>
          <a:xfrm>
            <a:off x="2412160" y="1779662"/>
            <a:ext cx="3600000" cy="4133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1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개념 정리</a:t>
            </a:r>
            <a:endParaRPr lang="ko-KR" altLang="en-US" sz="21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개념 정리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001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683568" y="1009060"/>
            <a:ext cx="2088232" cy="338554"/>
            <a:chOff x="693317" y="828352"/>
            <a:chExt cx="4494023" cy="381776"/>
          </a:xfrm>
        </p:grpSpPr>
        <p:sp>
          <p:nvSpPr>
            <p:cNvPr id="32" name="TextBox 33"/>
            <p:cNvSpPr txBox="1"/>
            <p:nvPr/>
          </p:nvSpPr>
          <p:spPr>
            <a:xfrm>
              <a:off x="827580" y="828352"/>
              <a:ext cx="4359759" cy="38177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포인터란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?</a:t>
              </a:r>
              <a:endParaRPr lang="en-US" altLang="ko-KR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827584" y="1347614"/>
            <a:ext cx="5760640" cy="5173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400"/>
              <a:t>메모리의 주소를 가지고 있는 변수이다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ko-KR" altLang="en-US" sz="1400"/>
              <a:t>포인터는 변수가 저장되는 주소와 깊은 관계가 있다</a:t>
            </a:r>
            <a:r>
              <a:rPr lang="en-US" altLang="ko-KR" sz="1400"/>
              <a:t>.</a:t>
            </a:r>
            <a:endParaRPr lang="en-US" altLang="ko-KR" sz="1400"/>
          </a:p>
        </p:txBody>
      </p:sp>
      <p:grpSp>
        <p:nvGrpSpPr>
          <p:cNvPr id="43" name="그룹 32"/>
          <p:cNvGrpSpPr/>
          <p:nvPr/>
        </p:nvGrpSpPr>
        <p:grpSpPr>
          <a:xfrm rot="0">
            <a:off x="683568" y="2003846"/>
            <a:ext cx="2088232" cy="339084"/>
            <a:chOff x="693317" y="828351"/>
            <a:chExt cx="4494023" cy="382374"/>
          </a:xfrm>
        </p:grpSpPr>
        <p:sp>
          <p:nvSpPr>
            <p:cNvPr id="44" name="TextBox 33"/>
            <p:cNvSpPr txBox="1"/>
            <p:nvPr/>
          </p:nvSpPr>
          <p:spPr>
            <a:xfrm>
              <a:off x="827578" y="828351"/>
              <a:ext cx="4359761" cy="38237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주소 연산자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&amp;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5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6" name=""/>
          <p:cNvSpPr txBox="1"/>
          <p:nvPr/>
        </p:nvSpPr>
        <p:spPr>
          <a:xfrm>
            <a:off x="827584" y="2342401"/>
            <a:ext cx="5760640" cy="294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/>
              <a:t>주소 연산자 </a:t>
            </a:r>
            <a:r>
              <a:rPr lang="en-US" altLang="ko-KR" sz="1400"/>
              <a:t>&amp;</a:t>
            </a:r>
            <a:r>
              <a:rPr lang="ko-KR" altLang="en-US" sz="1400"/>
              <a:t>는 변수의 이름을 받아서 변수의 주소를 반환</a:t>
            </a:r>
            <a:r>
              <a:rPr lang="en-US" altLang="ko-KR" sz="1400"/>
              <a:t>.</a:t>
            </a:r>
            <a:endParaRPr lang="en-US" altLang="ko-KR" sz="1400"/>
          </a:p>
        </p:txBody>
      </p:sp>
      <p:grpSp>
        <p:nvGrpSpPr>
          <p:cNvPr id="47" name="그룹 32"/>
          <p:cNvGrpSpPr/>
          <p:nvPr/>
        </p:nvGrpSpPr>
        <p:grpSpPr>
          <a:xfrm rot="0">
            <a:off x="683568" y="2787774"/>
            <a:ext cx="2088232" cy="338554"/>
            <a:chOff x="693317" y="828352"/>
            <a:chExt cx="4494023" cy="381776"/>
          </a:xfrm>
        </p:grpSpPr>
        <p:sp>
          <p:nvSpPr>
            <p:cNvPr id="48" name="TextBox 33"/>
            <p:cNvSpPr txBox="1"/>
            <p:nvPr/>
          </p:nvSpPr>
          <p:spPr>
            <a:xfrm>
              <a:off x="827573" y="828352"/>
              <a:ext cx="4359761" cy="38177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포인터의 선언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9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0" name=""/>
          <p:cNvSpPr txBox="1"/>
          <p:nvPr/>
        </p:nvSpPr>
        <p:spPr>
          <a:xfrm>
            <a:off x="827584" y="3126328"/>
            <a:ext cx="5760640" cy="519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int * p;</a:t>
            </a:r>
            <a:endParaRPr lang="en-US" altLang="ko-KR" sz="1400"/>
          </a:p>
          <a:p>
            <a:pPr>
              <a:defRPr/>
            </a:pPr>
            <a:r>
              <a:rPr lang="ko-KR" altLang="en-US" sz="1400"/>
              <a:t>해석 </a:t>
            </a:r>
            <a:r>
              <a:rPr lang="en-US" altLang="ko-KR" sz="1400"/>
              <a:t>:</a:t>
            </a:r>
            <a:r>
              <a:rPr lang="ko-KR" altLang="en-US" sz="1400"/>
              <a:t> </a:t>
            </a:r>
            <a:r>
              <a:rPr lang="en-US" altLang="ko-KR" sz="1400"/>
              <a:t>int(</a:t>
            </a:r>
            <a:r>
              <a:rPr lang="ko-KR" altLang="en-US" sz="1400"/>
              <a:t>정수를</a:t>
            </a:r>
            <a:r>
              <a:rPr lang="en-US" altLang="ko-KR" sz="1400"/>
              <a:t>)</a:t>
            </a:r>
            <a:r>
              <a:rPr lang="ko-KR" altLang="en-US" sz="1400"/>
              <a:t> </a:t>
            </a:r>
            <a:r>
              <a:rPr lang="en-US" altLang="ko-KR" sz="1400"/>
              <a:t>*</a:t>
            </a:r>
            <a:r>
              <a:rPr lang="ko-KR" altLang="en-US" sz="1400"/>
              <a:t> </a:t>
            </a:r>
            <a:r>
              <a:rPr lang="en-US" altLang="ko-KR" sz="1400"/>
              <a:t>(</a:t>
            </a:r>
            <a:r>
              <a:rPr lang="ko-KR" altLang="en-US" sz="1400"/>
              <a:t>가르키는</a:t>
            </a:r>
            <a:r>
              <a:rPr lang="en-US" altLang="ko-KR" sz="1400"/>
              <a:t>)</a:t>
            </a:r>
            <a:r>
              <a:rPr lang="ko-KR" altLang="en-US" sz="1400"/>
              <a:t> </a:t>
            </a:r>
            <a:r>
              <a:rPr lang="en-US" altLang="ko-KR" sz="1400"/>
              <a:t>p;(</a:t>
            </a:r>
            <a:r>
              <a:rPr lang="ko-KR" altLang="en-US" sz="1400"/>
              <a:t>포인터</a:t>
            </a:r>
            <a:r>
              <a:rPr lang="en-US" altLang="ko-KR" sz="1400"/>
              <a:t> p)</a:t>
            </a:r>
            <a:endParaRPr lang="en-US" altLang="ko-KR" sz="1400"/>
          </a:p>
        </p:txBody>
      </p:sp>
      <p:grpSp>
        <p:nvGrpSpPr>
          <p:cNvPr id="55" name="그룹 32"/>
          <p:cNvGrpSpPr/>
          <p:nvPr/>
        </p:nvGrpSpPr>
        <p:grpSpPr>
          <a:xfrm rot="0">
            <a:off x="683568" y="3939902"/>
            <a:ext cx="2088228" cy="338554"/>
            <a:chOff x="693317" y="828352"/>
            <a:chExt cx="4494016" cy="381776"/>
          </a:xfrm>
        </p:grpSpPr>
        <p:sp>
          <p:nvSpPr>
            <p:cNvPr id="56" name="TextBox 33"/>
            <p:cNvSpPr txBox="1"/>
            <p:nvPr/>
          </p:nvSpPr>
          <p:spPr>
            <a:xfrm>
              <a:off x="827569" y="828352"/>
              <a:ext cx="4359761" cy="38177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간접 참조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7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8" name=""/>
          <p:cNvSpPr txBox="1"/>
          <p:nvPr/>
        </p:nvSpPr>
        <p:spPr>
          <a:xfrm>
            <a:off x="827584" y="4278456"/>
            <a:ext cx="5760640" cy="510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/>
              <a:t>포인터 </a:t>
            </a:r>
            <a:r>
              <a:rPr lang="en-US" altLang="ko-KR" sz="1400"/>
              <a:t>p</a:t>
            </a:r>
            <a:r>
              <a:rPr lang="ko-KR" altLang="en-US" sz="1400"/>
              <a:t>가 가리키는 주소에 저장된 내용을 가져오려면 </a:t>
            </a:r>
            <a:r>
              <a:rPr lang="en-US" altLang="ko-KR" sz="1400"/>
              <a:t>p</a:t>
            </a:r>
            <a:r>
              <a:rPr lang="ko-KR" altLang="en-US" sz="1400"/>
              <a:t>앞에 </a:t>
            </a:r>
            <a:r>
              <a:rPr lang="en-US" altLang="ko-KR" sz="1400"/>
              <a:t>*</a:t>
            </a:r>
            <a:r>
              <a:rPr lang="ko-KR" altLang="en-US" sz="1400"/>
              <a:t> 기호를 붙여서 </a:t>
            </a:r>
            <a:r>
              <a:rPr lang="en-US" altLang="ko-KR" sz="1400"/>
              <a:t>*p</a:t>
            </a:r>
            <a:r>
              <a:rPr lang="ko-KR" altLang="en-US" sz="1400"/>
              <a:t> 하면 된다</a:t>
            </a:r>
            <a:r>
              <a:rPr lang="en-US" altLang="ko-KR" sz="1400"/>
              <a:t>.</a:t>
            </a:r>
            <a:endParaRPr lang="en-US" altLang="ko-KR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개념 정리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001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683568" y="1009060"/>
            <a:ext cx="2088232" cy="338554"/>
            <a:chOff x="693317" y="828352"/>
            <a:chExt cx="4494023" cy="381776"/>
          </a:xfrm>
        </p:grpSpPr>
        <p:sp>
          <p:nvSpPr>
            <p:cNvPr id="32" name="TextBox 33"/>
            <p:cNvSpPr txBox="1"/>
            <p:nvPr/>
          </p:nvSpPr>
          <p:spPr>
            <a:xfrm>
              <a:off x="827580" y="828352"/>
              <a:ext cx="4359759" cy="38177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&amp;</a:t>
              </a: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연산자와 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*</a:t>
              </a: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 연산자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827584" y="1347614"/>
            <a:ext cx="5760640" cy="5173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400"/>
              <a:t>&amp;</a:t>
            </a:r>
            <a:r>
              <a:rPr lang="ko-KR" altLang="en-US" sz="1400"/>
              <a:t> 연산자 </a:t>
            </a:r>
            <a:r>
              <a:rPr lang="en-US" altLang="ko-KR" sz="1400"/>
              <a:t>:</a:t>
            </a:r>
            <a:r>
              <a:rPr lang="ko-KR" altLang="en-US" sz="1400"/>
              <a:t> 변수의 주소를 구하여 포인터에 대입</a:t>
            </a:r>
            <a:endParaRPr lang="ko-KR" altLang="en-US" sz="1400"/>
          </a:p>
          <a:p>
            <a:pPr>
              <a:defRPr/>
            </a:pPr>
            <a:r>
              <a:rPr lang="en-US" altLang="ko-KR" sz="1400"/>
              <a:t>*</a:t>
            </a:r>
            <a:r>
              <a:rPr lang="ko-KR" altLang="en-US" sz="1400"/>
              <a:t> 연산자 </a:t>
            </a:r>
            <a:r>
              <a:rPr lang="en-US" altLang="ko-KR" sz="1400"/>
              <a:t>:</a:t>
            </a:r>
            <a:r>
              <a:rPr lang="ko-KR" altLang="en-US" sz="1400"/>
              <a:t> 포인터를 통하여 변수를 간접 참조</a:t>
            </a:r>
            <a:endParaRPr lang="ko-KR" altLang="en-US" sz="1400"/>
          </a:p>
        </p:txBody>
      </p:sp>
      <p:grpSp>
        <p:nvGrpSpPr>
          <p:cNvPr id="43" name="그룹 32"/>
          <p:cNvGrpSpPr/>
          <p:nvPr/>
        </p:nvGrpSpPr>
        <p:grpSpPr>
          <a:xfrm rot="0">
            <a:off x="683568" y="2003846"/>
            <a:ext cx="2664296" cy="337398"/>
            <a:chOff x="693317" y="828351"/>
            <a:chExt cx="5733753" cy="380473"/>
          </a:xfrm>
        </p:grpSpPr>
        <p:sp>
          <p:nvSpPr>
            <p:cNvPr id="44" name="TextBox 33"/>
            <p:cNvSpPr txBox="1"/>
            <p:nvPr/>
          </p:nvSpPr>
          <p:spPr>
            <a:xfrm>
              <a:off x="827578" y="828351"/>
              <a:ext cx="5599492" cy="38047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포인터 사용시 주의할 점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5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6" name=""/>
          <p:cNvSpPr txBox="1"/>
          <p:nvPr/>
        </p:nvSpPr>
        <p:spPr>
          <a:xfrm>
            <a:off x="827584" y="2342401"/>
            <a:ext cx="5760640" cy="72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int *p // </a:t>
            </a:r>
            <a:r>
              <a:rPr lang="ko-KR" altLang="en-US" sz="1400"/>
              <a:t>포인터 </a:t>
            </a:r>
            <a:r>
              <a:rPr lang="en-US" altLang="ko-KR" sz="1400"/>
              <a:t>p</a:t>
            </a:r>
            <a:r>
              <a:rPr lang="ko-KR" altLang="en-US" sz="1400"/>
              <a:t>는 초기화가 안 되어 있음</a:t>
            </a:r>
            <a:endParaRPr lang="ko-KR" altLang="en-US" sz="1400"/>
          </a:p>
          <a:p>
            <a:pPr>
              <a:defRPr/>
            </a:pPr>
            <a:r>
              <a:rPr lang="en-US" altLang="ko-KR" sz="1400"/>
              <a:t>*p = 100 // </a:t>
            </a:r>
            <a:r>
              <a:rPr lang="ko-KR" altLang="en-US" sz="1400"/>
              <a:t>위험한 코드</a:t>
            </a:r>
            <a:r>
              <a:rPr lang="en-US" altLang="ko-KR" sz="1400"/>
              <a:t>!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(int *p = NULL;) </a:t>
            </a:r>
            <a:r>
              <a:rPr lang="ko-KR" altLang="en-US" sz="1400"/>
              <a:t>반드시 초기화를 한다</a:t>
            </a:r>
            <a:r>
              <a:rPr lang="en-US" altLang="ko-KR" sz="1400"/>
              <a:t>!</a:t>
            </a:r>
            <a:endParaRPr lang="en-US" altLang="ko-KR" sz="1400"/>
          </a:p>
        </p:txBody>
      </p:sp>
      <p:grpSp>
        <p:nvGrpSpPr>
          <p:cNvPr id="47" name="그룹 32"/>
          <p:cNvGrpSpPr/>
          <p:nvPr/>
        </p:nvGrpSpPr>
        <p:grpSpPr>
          <a:xfrm rot="0">
            <a:off x="683568" y="3441546"/>
            <a:ext cx="4176464" cy="337974"/>
            <a:chOff x="693317" y="828352"/>
            <a:chExt cx="8988046" cy="381122"/>
          </a:xfrm>
        </p:grpSpPr>
        <p:sp>
          <p:nvSpPr>
            <p:cNvPr id="48" name="TextBox 33"/>
            <p:cNvSpPr txBox="1"/>
            <p:nvPr/>
          </p:nvSpPr>
          <p:spPr>
            <a:xfrm>
              <a:off x="827505" y="828352"/>
              <a:ext cx="8853858" cy="381121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포인터 타입과 변수의 타입 일치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9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0" name=""/>
          <p:cNvSpPr txBox="1"/>
          <p:nvPr/>
        </p:nvSpPr>
        <p:spPr>
          <a:xfrm>
            <a:off x="827584" y="3780100"/>
            <a:ext cx="5760640" cy="942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int i;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double *pd;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pd = &amp;i;     //</a:t>
            </a:r>
            <a:r>
              <a:rPr lang="ko-KR" altLang="en-US" sz="1400"/>
              <a:t>오류</a:t>
            </a:r>
            <a:r>
              <a:rPr lang="en-US" altLang="ko-KR" sz="1400"/>
              <a:t>!</a:t>
            </a:r>
            <a:r>
              <a:rPr lang="ko-KR" altLang="en-US" sz="1400"/>
              <a:t> </a:t>
            </a:r>
            <a:r>
              <a:rPr lang="en-US" altLang="ko-KR" sz="1400"/>
              <a:t>double </a:t>
            </a:r>
            <a:r>
              <a:rPr lang="ko-KR" altLang="en-US" sz="1400"/>
              <a:t>형 포인터에 </a:t>
            </a:r>
            <a:r>
              <a:rPr lang="en-US" altLang="ko-KR" sz="1400"/>
              <a:t>int</a:t>
            </a:r>
            <a:r>
              <a:rPr lang="ko-KR" altLang="en-US" sz="1400"/>
              <a:t>형 변수의 주소를 대입</a:t>
            </a:r>
            <a:endParaRPr lang="ko-KR" altLang="en-US" sz="1400"/>
          </a:p>
          <a:p>
            <a:pPr>
              <a:defRPr/>
            </a:pPr>
            <a:r>
              <a:rPr lang="en-US" altLang="ko-KR" sz="1400"/>
              <a:t>*pd = 36.5;</a:t>
            </a:r>
            <a:r>
              <a:rPr lang="ko-KR" altLang="en-US" sz="1400"/>
              <a:t> </a:t>
            </a:r>
            <a:r>
              <a:rPr lang="en-US" altLang="ko-KR" sz="1400"/>
              <a:t>//pd</a:t>
            </a:r>
            <a:r>
              <a:rPr lang="ko-KR" altLang="en-US" sz="1400"/>
              <a:t>가 가르키는 곳에 </a:t>
            </a:r>
            <a:r>
              <a:rPr lang="en-US" altLang="ko-KR" sz="1400"/>
              <a:t>8byte</a:t>
            </a:r>
            <a:r>
              <a:rPr lang="ko-KR" altLang="en-US" sz="1400"/>
              <a:t> 실수 상수를 저장</a:t>
            </a:r>
            <a:r>
              <a:rPr lang="en-US" altLang="ko-KR" sz="1400"/>
              <a:t>.</a:t>
            </a:r>
            <a:r>
              <a:rPr lang="ko-KR" altLang="en-US" sz="1400"/>
              <a:t> 오류 발생</a:t>
            </a: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개념 정리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001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683568" y="1009060"/>
            <a:ext cx="2088232" cy="338554"/>
            <a:chOff x="693317" y="828352"/>
            <a:chExt cx="4494023" cy="381776"/>
          </a:xfrm>
        </p:grpSpPr>
        <p:sp>
          <p:nvSpPr>
            <p:cNvPr id="32" name="TextBox 33"/>
            <p:cNvSpPr txBox="1"/>
            <p:nvPr/>
          </p:nvSpPr>
          <p:spPr>
            <a:xfrm>
              <a:off x="827580" y="828352"/>
              <a:ext cx="4359759" cy="38177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포인터 연산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827584" y="1347614"/>
            <a:ext cx="5760640" cy="13746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400"/>
              <a:t>포인터 타입 </a:t>
            </a:r>
            <a:r>
              <a:rPr lang="en-US" altLang="ko-KR" sz="1400"/>
              <a:t>||</a:t>
            </a:r>
            <a:r>
              <a:rPr lang="ko-KR" altLang="en-US" sz="1400"/>
              <a:t> </a:t>
            </a:r>
            <a:r>
              <a:rPr lang="en-US" altLang="ko-KR" sz="1400"/>
              <a:t>++</a:t>
            </a:r>
            <a:r>
              <a:rPr lang="ko-KR" altLang="en-US" sz="1400"/>
              <a:t>연산 후 증가되는 값</a:t>
            </a:r>
            <a:endParaRPr lang="ko-KR" altLang="en-US" sz="1400"/>
          </a:p>
          <a:p>
            <a:pPr>
              <a:defRPr/>
            </a:pPr>
            <a:r>
              <a:rPr lang="en-US" altLang="ko-KR" sz="1400"/>
              <a:t>char		1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short		2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int		4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float		4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double		8</a:t>
            </a:r>
            <a:endParaRPr lang="en-US" altLang="ko-KR" sz="1400"/>
          </a:p>
        </p:txBody>
      </p:sp>
      <p:grpSp>
        <p:nvGrpSpPr>
          <p:cNvPr id="43" name="그룹 32"/>
          <p:cNvGrpSpPr/>
          <p:nvPr/>
        </p:nvGrpSpPr>
        <p:grpSpPr>
          <a:xfrm rot="0">
            <a:off x="683568" y="3161644"/>
            <a:ext cx="2952328" cy="332126"/>
            <a:chOff x="693317" y="828351"/>
            <a:chExt cx="6353618" cy="374527"/>
          </a:xfrm>
        </p:grpSpPr>
        <p:sp>
          <p:nvSpPr>
            <p:cNvPr id="44" name="TextBox 33"/>
            <p:cNvSpPr txBox="1"/>
            <p:nvPr/>
          </p:nvSpPr>
          <p:spPr>
            <a:xfrm>
              <a:off x="827576" y="828351"/>
              <a:ext cx="6219359" cy="37452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간접</a:t>
              </a:r>
              <a:r>
                <a:rPr lang="en-US" altLang="ko-KR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참조 연산자와 증감 연산자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5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6" name=""/>
          <p:cNvSpPr txBox="1"/>
          <p:nvPr/>
        </p:nvSpPr>
        <p:spPr>
          <a:xfrm>
            <a:off x="827584" y="3500199"/>
            <a:ext cx="6696744" cy="946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v = *p++ // p</a:t>
            </a:r>
            <a:r>
              <a:rPr lang="ko-KR" altLang="en-US" sz="1400"/>
              <a:t>가 가리키는 값을 </a:t>
            </a:r>
            <a:r>
              <a:rPr lang="en-US" altLang="ko-KR" sz="1400"/>
              <a:t>v</a:t>
            </a:r>
            <a:r>
              <a:rPr lang="ko-KR" altLang="en-US" sz="1400"/>
              <a:t>에 대입한 후에 </a:t>
            </a:r>
            <a:r>
              <a:rPr lang="en-US" altLang="ko-KR" sz="1400"/>
              <a:t>p</a:t>
            </a:r>
            <a:r>
              <a:rPr lang="ko-KR" altLang="en-US" sz="1400"/>
              <a:t>를 증가한다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v = (*p)++ // p</a:t>
            </a:r>
            <a:r>
              <a:rPr lang="ko-KR" altLang="en-US" sz="1400"/>
              <a:t>가 가리키는 값을 </a:t>
            </a:r>
            <a:r>
              <a:rPr lang="en-US" altLang="ko-KR" sz="1400"/>
              <a:t>v</a:t>
            </a:r>
            <a:r>
              <a:rPr lang="ko-KR" altLang="en-US" sz="1400"/>
              <a:t>에 대입한 후에 </a:t>
            </a:r>
            <a:r>
              <a:rPr lang="en-US" altLang="ko-KR" sz="1400"/>
              <a:t>p</a:t>
            </a:r>
            <a:r>
              <a:rPr lang="ko-KR" altLang="en-US" sz="1400"/>
              <a:t>가 가리키는 값을 증가한다</a:t>
            </a:r>
            <a:endParaRPr lang="ko-KR" altLang="en-US" sz="1400"/>
          </a:p>
          <a:p>
            <a:pPr>
              <a:defRPr/>
            </a:pPr>
            <a:r>
              <a:rPr lang="en-US" altLang="ko-KR" sz="1400"/>
              <a:t>v = *++p // p</a:t>
            </a:r>
            <a:r>
              <a:rPr lang="ko-KR" altLang="en-US" sz="1400"/>
              <a:t>를 증가시킨 후에 </a:t>
            </a:r>
            <a:r>
              <a:rPr lang="en-US" altLang="ko-KR" sz="1400"/>
              <a:t>p</a:t>
            </a:r>
            <a:r>
              <a:rPr lang="ko-KR" altLang="en-US" sz="1400"/>
              <a:t>가 가리키는 값을 </a:t>
            </a:r>
            <a:r>
              <a:rPr lang="en-US" altLang="ko-KR" sz="1400"/>
              <a:t>v</a:t>
            </a:r>
            <a:r>
              <a:rPr lang="ko-KR" altLang="en-US" sz="1400"/>
              <a:t>에 대입한다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v = ++*p // p</a:t>
            </a:r>
            <a:r>
              <a:rPr lang="ko-KR" altLang="en-US" sz="1400"/>
              <a:t>가 가리키는 값을 가져온 후에 그 값을 증가하여 </a:t>
            </a:r>
            <a:r>
              <a:rPr lang="en-US" altLang="ko-KR" sz="1400"/>
              <a:t>v</a:t>
            </a:r>
            <a:r>
              <a:rPr lang="ko-KR" altLang="en-US" sz="1400"/>
              <a:t>에 대입한다</a:t>
            </a:r>
            <a:r>
              <a:rPr lang="en-US" altLang="ko-KR" sz="1400"/>
              <a:t>.</a:t>
            </a:r>
            <a:endParaRPr lang="en-US" altLang="ko-KR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개념 정리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001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683568" y="1009060"/>
            <a:ext cx="2088232" cy="338554"/>
            <a:chOff x="693317" y="828352"/>
            <a:chExt cx="4494023" cy="381776"/>
          </a:xfrm>
        </p:grpSpPr>
        <p:sp>
          <p:nvSpPr>
            <p:cNvPr id="32" name="TextBox 33"/>
            <p:cNvSpPr txBox="1"/>
            <p:nvPr/>
          </p:nvSpPr>
          <p:spPr>
            <a:xfrm>
              <a:off x="827580" y="828352"/>
              <a:ext cx="4359759" cy="38177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포인터 형변환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827584" y="1347614"/>
            <a:ext cx="5760640" cy="7269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400"/>
              <a:t>double *pd = &amp;f;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int *pi;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pi = (int*)pd; //double</a:t>
            </a:r>
            <a:r>
              <a:rPr lang="ko-KR" altLang="en-US" sz="1400"/>
              <a:t>형 포인터를 </a:t>
            </a:r>
            <a:r>
              <a:rPr lang="en-US" altLang="ko-KR" sz="1400"/>
              <a:t>int</a:t>
            </a:r>
            <a:r>
              <a:rPr lang="ko-KR" altLang="en-US" sz="1400"/>
              <a:t>형 포인터로 변환</a:t>
            </a:r>
            <a:endParaRPr lang="ko-KR" altLang="en-US" sz="1400"/>
          </a:p>
        </p:txBody>
      </p:sp>
      <p:grpSp>
        <p:nvGrpSpPr>
          <p:cNvPr id="43" name="그룹 32"/>
          <p:cNvGrpSpPr/>
          <p:nvPr/>
        </p:nvGrpSpPr>
        <p:grpSpPr>
          <a:xfrm rot="0">
            <a:off x="683568" y="2427734"/>
            <a:ext cx="2088232" cy="339084"/>
            <a:chOff x="693317" y="828350"/>
            <a:chExt cx="4494023" cy="382374"/>
          </a:xfrm>
        </p:grpSpPr>
        <p:sp>
          <p:nvSpPr>
            <p:cNvPr id="44" name="TextBox 33"/>
            <p:cNvSpPr txBox="1"/>
            <p:nvPr/>
          </p:nvSpPr>
          <p:spPr>
            <a:xfrm>
              <a:off x="827578" y="828349"/>
              <a:ext cx="4359761" cy="38237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포인터와 배열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5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6" name=""/>
          <p:cNvSpPr txBox="1"/>
          <p:nvPr/>
        </p:nvSpPr>
        <p:spPr>
          <a:xfrm>
            <a:off x="827584" y="2766290"/>
            <a:ext cx="5760640" cy="3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a+i</a:t>
            </a:r>
            <a:r>
              <a:rPr lang="ko-KR" altLang="en-US" sz="1400"/>
              <a:t> 는 </a:t>
            </a:r>
            <a:r>
              <a:rPr lang="en-US" altLang="ko-KR" sz="1400"/>
              <a:t>&amp;a[i]</a:t>
            </a:r>
            <a:r>
              <a:rPr lang="ko-KR" altLang="en-US" sz="1400"/>
              <a:t>와 같다</a:t>
            </a:r>
            <a:r>
              <a:rPr lang="en-US" altLang="ko-KR" sz="1400"/>
              <a:t>.</a:t>
            </a:r>
            <a:r>
              <a:rPr lang="ko-KR" altLang="en-US" sz="1400"/>
              <a:t> 도한 </a:t>
            </a:r>
            <a:r>
              <a:rPr lang="en-US" altLang="ko-KR" sz="1400"/>
              <a:t>*(a+i)</a:t>
            </a:r>
            <a:r>
              <a:rPr lang="ko-KR" altLang="en-US" sz="1400"/>
              <a:t> 는 </a:t>
            </a:r>
            <a:r>
              <a:rPr lang="en-US" altLang="ko-KR" sz="1400"/>
              <a:t>a[i]</a:t>
            </a:r>
            <a:r>
              <a:rPr lang="ko-KR" altLang="en-US" sz="1400"/>
              <a:t>와 완전히 동일하다</a:t>
            </a:r>
            <a:r>
              <a:rPr lang="en-US" altLang="ko-KR" sz="1400"/>
              <a:t>.</a:t>
            </a:r>
            <a:endParaRPr lang="en-US" altLang="ko-KR" sz="1400"/>
          </a:p>
        </p:txBody>
      </p:sp>
      <p:grpSp>
        <p:nvGrpSpPr>
          <p:cNvPr id="47" name="그룹 32"/>
          <p:cNvGrpSpPr/>
          <p:nvPr/>
        </p:nvGrpSpPr>
        <p:grpSpPr>
          <a:xfrm rot="0">
            <a:off x="683568" y="3513855"/>
            <a:ext cx="2088206" cy="338813"/>
            <a:chOff x="693317" y="828352"/>
            <a:chExt cx="4493967" cy="382068"/>
          </a:xfrm>
        </p:grpSpPr>
        <p:sp>
          <p:nvSpPr>
            <p:cNvPr id="48" name="TextBox 33"/>
            <p:cNvSpPr txBox="1"/>
            <p:nvPr/>
          </p:nvSpPr>
          <p:spPr>
            <a:xfrm>
              <a:off x="827522" y="828352"/>
              <a:ext cx="4359761" cy="382068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포인터와 함수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9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0" name=""/>
          <p:cNvSpPr txBox="1"/>
          <p:nvPr/>
        </p:nvSpPr>
        <p:spPr>
          <a:xfrm>
            <a:off x="827584" y="3852410"/>
            <a:ext cx="5760640" cy="51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1.</a:t>
            </a:r>
            <a:r>
              <a:rPr lang="ko-KR" altLang="en-US" sz="1400"/>
              <a:t> 값에 의한 호출 </a:t>
            </a:r>
            <a:r>
              <a:rPr lang="en-US" altLang="ko-KR" sz="1400"/>
              <a:t>:</a:t>
            </a:r>
            <a:r>
              <a:rPr lang="ko-KR" altLang="en-US" sz="1400"/>
              <a:t> 복사본이 전달된다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2.</a:t>
            </a:r>
            <a:r>
              <a:rPr lang="ko-KR" altLang="en-US" sz="1400"/>
              <a:t> 참조에 의한 호출 </a:t>
            </a:r>
            <a:r>
              <a:rPr lang="en-US" altLang="ko-KR" sz="1400"/>
              <a:t>:</a:t>
            </a:r>
            <a:r>
              <a:rPr lang="ko-KR" altLang="en-US" sz="1400"/>
              <a:t> 원본이 전달된다</a:t>
            </a:r>
            <a:r>
              <a:rPr lang="en-US" altLang="ko-KR" sz="1400"/>
              <a:t>.</a:t>
            </a:r>
            <a:endParaRPr lang="en-US" altLang="ko-KR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코딩 예제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002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611560" y="4371950"/>
            <a:ext cx="2088232" cy="338554"/>
            <a:chOff x="693317" y="828352"/>
            <a:chExt cx="4494023" cy="381776"/>
          </a:xfrm>
        </p:grpSpPr>
        <p:sp>
          <p:nvSpPr>
            <p:cNvPr id="32" name="TextBox 33"/>
            <p:cNvSpPr txBox="1"/>
            <p:nvPr/>
          </p:nvSpPr>
          <p:spPr>
            <a:xfrm>
              <a:off x="827578" y="828352"/>
              <a:ext cx="4359761" cy="38177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주소 연산자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43" name="그룹 32"/>
          <p:cNvGrpSpPr/>
          <p:nvPr/>
        </p:nvGrpSpPr>
        <p:grpSpPr>
          <a:xfrm rot="0">
            <a:off x="3527884" y="4371950"/>
            <a:ext cx="2088232" cy="339084"/>
            <a:chOff x="693317" y="828351"/>
            <a:chExt cx="4494023" cy="382374"/>
          </a:xfrm>
        </p:grpSpPr>
        <p:sp>
          <p:nvSpPr>
            <p:cNvPr id="44" name="TextBox 33"/>
            <p:cNvSpPr txBox="1"/>
            <p:nvPr/>
          </p:nvSpPr>
          <p:spPr>
            <a:xfrm>
              <a:off x="827578" y="828351"/>
              <a:ext cx="4359761" cy="38237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포인터와 변수 연결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5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7" name="그룹 32"/>
          <p:cNvGrpSpPr/>
          <p:nvPr/>
        </p:nvGrpSpPr>
        <p:grpSpPr>
          <a:xfrm rot="0">
            <a:off x="6444208" y="4371950"/>
            <a:ext cx="2376266" cy="331495"/>
            <a:chOff x="693317" y="828352"/>
            <a:chExt cx="5113893" cy="373816"/>
          </a:xfrm>
        </p:grpSpPr>
        <p:sp>
          <p:nvSpPr>
            <p:cNvPr id="48" name="TextBox 33"/>
            <p:cNvSpPr txBox="1"/>
            <p:nvPr/>
          </p:nvSpPr>
          <p:spPr>
            <a:xfrm>
              <a:off x="827576" y="828354"/>
              <a:ext cx="4979633" cy="37381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포인터에 변수 주소 저장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9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5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3528" y="936901"/>
            <a:ext cx="2448272" cy="3269697"/>
          </a:xfrm>
          <a:prstGeom prst="rect">
            <a:avLst/>
          </a:prstGeom>
        </p:spPr>
      </p:pic>
      <p:pic>
        <p:nvPicPr>
          <p:cNvPr id="5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447780" y="997842"/>
            <a:ext cx="2248439" cy="3147814"/>
          </a:xfrm>
          <a:prstGeom prst="rect">
            <a:avLst/>
          </a:prstGeom>
        </p:spPr>
      </p:pic>
      <p:pic>
        <p:nvPicPr>
          <p:cNvPr id="5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129000" y="965745"/>
            <a:ext cx="2547455" cy="32120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코딩 예제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002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611560" y="4371950"/>
            <a:ext cx="2088232" cy="338554"/>
            <a:chOff x="693317" y="828352"/>
            <a:chExt cx="4494023" cy="381776"/>
          </a:xfrm>
        </p:grpSpPr>
        <p:sp>
          <p:nvSpPr>
            <p:cNvPr id="32" name="TextBox 33"/>
            <p:cNvSpPr txBox="1"/>
            <p:nvPr/>
          </p:nvSpPr>
          <p:spPr>
            <a:xfrm>
              <a:off x="827578" y="828353"/>
              <a:ext cx="4359761" cy="38177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간접 참조 연산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43" name="그룹 32"/>
          <p:cNvGrpSpPr/>
          <p:nvPr/>
        </p:nvGrpSpPr>
        <p:grpSpPr>
          <a:xfrm rot="0">
            <a:off x="3347864" y="4371950"/>
            <a:ext cx="2088232" cy="339084"/>
            <a:chOff x="693317" y="828351"/>
            <a:chExt cx="4494023" cy="382374"/>
          </a:xfrm>
        </p:grpSpPr>
        <p:sp>
          <p:nvSpPr>
            <p:cNvPr id="44" name="TextBox 33"/>
            <p:cNvSpPr txBox="1"/>
            <p:nvPr/>
          </p:nvSpPr>
          <p:spPr>
            <a:xfrm>
              <a:off x="827578" y="828351"/>
              <a:ext cx="4359761" cy="38237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포인터의 증감 연산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5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7" name="그룹 32"/>
          <p:cNvGrpSpPr/>
          <p:nvPr/>
        </p:nvGrpSpPr>
        <p:grpSpPr>
          <a:xfrm rot="0">
            <a:off x="6444208" y="4371950"/>
            <a:ext cx="2376266" cy="331495"/>
            <a:chOff x="693317" y="828352"/>
            <a:chExt cx="5113893" cy="373816"/>
          </a:xfrm>
        </p:grpSpPr>
        <p:sp>
          <p:nvSpPr>
            <p:cNvPr id="48" name="TextBox 33"/>
            <p:cNvSpPr txBox="1"/>
            <p:nvPr/>
          </p:nvSpPr>
          <p:spPr>
            <a:xfrm>
              <a:off x="827484" y="828355"/>
              <a:ext cx="4979723" cy="37381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포인터의 형변환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9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5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9007" y="981471"/>
            <a:ext cx="2022752" cy="3180557"/>
          </a:xfrm>
          <a:prstGeom prst="rect">
            <a:avLst/>
          </a:prstGeom>
        </p:spPr>
      </p:pic>
      <p:pic>
        <p:nvPicPr>
          <p:cNvPr id="5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055013" y="961838"/>
            <a:ext cx="3033973" cy="3219822"/>
          </a:xfrm>
          <a:prstGeom prst="rect">
            <a:avLst/>
          </a:prstGeom>
        </p:spPr>
      </p:pic>
      <p:pic>
        <p:nvPicPr>
          <p:cNvPr id="5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300192" y="915566"/>
            <a:ext cx="2679746" cy="3240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 rot="0"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456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코딩 예제</a:t>
            </a:r>
            <a:endParaRPr lang="ko-KR" altLang="en-US" sz="2400" b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002</a:t>
            </a:r>
            <a:endParaRPr lang="en-US" altLang="ko-KR" b="1">
              <a:solidFill>
                <a:schemeClr val="bg1"/>
              </a:solidFill>
            </a:endParaRPr>
          </a:p>
        </p:txBody>
      </p:sp>
      <p:grpSp>
        <p:nvGrpSpPr>
          <p:cNvPr id="31" name="그룹 32"/>
          <p:cNvGrpSpPr/>
          <p:nvPr/>
        </p:nvGrpSpPr>
        <p:grpSpPr>
          <a:xfrm rot="0">
            <a:off x="611560" y="4371950"/>
            <a:ext cx="2088232" cy="338554"/>
            <a:chOff x="693317" y="828352"/>
            <a:chExt cx="4494023" cy="381776"/>
          </a:xfrm>
        </p:grpSpPr>
        <p:sp>
          <p:nvSpPr>
            <p:cNvPr id="32" name="TextBox 33"/>
            <p:cNvSpPr txBox="1"/>
            <p:nvPr/>
          </p:nvSpPr>
          <p:spPr>
            <a:xfrm>
              <a:off x="827578" y="828354"/>
              <a:ext cx="4359761" cy="38177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포인터와 배열 관계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43" name="그룹 32"/>
          <p:cNvGrpSpPr/>
          <p:nvPr/>
        </p:nvGrpSpPr>
        <p:grpSpPr>
          <a:xfrm rot="0">
            <a:off x="3347864" y="4371950"/>
            <a:ext cx="2088232" cy="339084"/>
            <a:chOff x="693317" y="828351"/>
            <a:chExt cx="4494023" cy="382374"/>
          </a:xfrm>
        </p:grpSpPr>
        <p:sp>
          <p:nvSpPr>
            <p:cNvPr id="44" name="TextBox 33"/>
            <p:cNvSpPr txBox="1"/>
            <p:nvPr/>
          </p:nvSpPr>
          <p:spPr>
            <a:xfrm>
              <a:off x="827578" y="828351"/>
              <a:ext cx="4359761" cy="38237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포인터의 증감 연산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5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7" name="그룹 32"/>
          <p:cNvGrpSpPr/>
          <p:nvPr/>
        </p:nvGrpSpPr>
        <p:grpSpPr>
          <a:xfrm rot="0">
            <a:off x="6444208" y="4371950"/>
            <a:ext cx="2376266" cy="331495"/>
            <a:chOff x="693317" y="828352"/>
            <a:chExt cx="5113893" cy="373816"/>
          </a:xfrm>
        </p:grpSpPr>
        <p:sp>
          <p:nvSpPr>
            <p:cNvPr id="48" name="TextBox 33"/>
            <p:cNvSpPr txBox="1"/>
            <p:nvPr/>
          </p:nvSpPr>
          <p:spPr>
            <a:xfrm>
              <a:off x="827483" y="828355"/>
              <a:ext cx="4979723" cy="37381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포인터와 함수</a:t>
              </a:r>
              <a:endParaRPr lang="ko-KR" altLang="en-US" sz="1600" b="1" i="1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9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5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3528" y="1004416"/>
            <a:ext cx="2664776" cy="3134667"/>
          </a:xfrm>
          <a:prstGeom prst="rect">
            <a:avLst/>
          </a:prstGeom>
        </p:spPr>
      </p:pic>
      <p:pic>
        <p:nvPicPr>
          <p:cNvPr id="6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43650" y="929034"/>
            <a:ext cx="2656698" cy="3285430"/>
          </a:xfrm>
          <a:prstGeom prst="rect">
            <a:avLst/>
          </a:prstGeom>
        </p:spPr>
      </p:pic>
      <p:pic>
        <p:nvPicPr>
          <p:cNvPr id="6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493176" y="890482"/>
            <a:ext cx="2183280" cy="32551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R&amp;D</ep:Company>
  <ep:Words>292</ep:Words>
  <ep:PresentationFormat>화면 슬라이드 쇼(16:9)</ep:PresentationFormat>
  <ep:Paragraphs>54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2006-10-05T04:04:58.000</dcterms:created>
  <dc:creator>Microsoft Corporation</dc:creator>
  <cp:lastModifiedBy>lenovo</cp:lastModifiedBy>
  <dcterms:modified xsi:type="dcterms:W3CDTF">2018-09-19T03:33:42.380</dcterms:modified>
  <cp:revision>166</cp:revision>
  <dc:title>PowerPoint 프레젠테이션</dc:title>
  <cp:version>1000.0000.01</cp:version>
</cp:coreProperties>
</file>