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wisoft" initials="w" lastIdx="2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00" autoAdjust="0"/>
    <p:restoredTop sz="94659"/>
  </p:normalViewPr>
  <p:slideViewPr>
    <p:cSldViewPr>
      <p:cViewPr varScale="1">
        <p:scale>
          <a:sx n="100" d="100"/>
          <a:sy n="100" d="100"/>
        </p:scale>
        <p:origin x="144" y="366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commentAuthors" Target="commentAuthors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2">
    <p:pos x="9" y="9"/>
    <p:text/>
  </p:cm>
</p:cmLst>
</file>

<file path=ppt/comments/comment10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5">
    <p:pos x="9" y="9"/>
    <p:text/>
  </p:cm>
</p:cmLst>
</file>

<file path=ppt/comments/comment1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7">
    <p:pos x="9" y="9"/>
    <p:text/>
  </p:cm>
</p:cmLst>
</file>

<file path=ppt/comments/comment1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8">
    <p:pos x="9" y="9"/>
    <p:text/>
  </p:cm>
</p:cmLst>
</file>

<file path=ppt/comments/comment1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20">
    <p:pos x="9" y="9"/>
    <p:text/>
  </p:cm>
</p:cmLst>
</file>

<file path=ppt/comments/comment1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21">
    <p:pos x="9" y="9"/>
    <p:text/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4">
    <p:pos x="9" y="9"/>
    <p:text/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8">
    <p:pos x="9" y="9"/>
    <p:text/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9">
    <p:pos x="9" y="9"/>
    <p:text/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6">
    <p:pos x="9" y="9"/>
    <p:text/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9">
    <p:pos x="9" y="9"/>
    <p:text/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0">
    <p:pos x="9" y="9"/>
    <p:text/>
  </p:cm>
</p:cmLst>
</file>

<file path=ppt/comments/comment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3">
    <p:pos x="9" y="9"/>
    <p:text/>
  </p:cm>
</p:cmLst>
</file>

<file path=ppt/comments/comment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4">
    <p:pos x="9" y="9"/>
    <p:text/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E1C2D-B41F-4C3F-AA7D-A7311F8B181A}" type="datetime1">
              <a:rPr lang="ko-KR" altLang="en-US"/>
              <a:pPr lvl="0">
                <a:defRPr/>
              </a:pPr>
              <a:t>2018-07-17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3A6F6B-22E0-403F-93B6-9D1F38018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8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9.xml"  /><Relationship Id="rId3" Type="http://schemas.openxmlformats.org/officeDocument/2006/relationships/image" Target="../media/image1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0.xml"  /><Relationship Id="rId3" Type="http://schemas.openxmlformats.org/officeDocument/2006/relationships/image" Target="../media/image1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1.xml"  /><Relationship Id="rId3" Type="http://schemas.openxmlformats.org/officeDocument/2006/relationships/image" Target="../media/image1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2.xml"  /><Relationship Id="rId3" Type="http://schemas.openxmlformats.org/officeDocument/2006/relationships/image" Target="../media/image1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3.xml"  /><Relationship Id="rId3" Type="http://schemas.openxmlformats.org/officeDocument/2006/relationships/image" Target="../media/image1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4.xml"  /><Relationship Id="rId3" Type="http://schemas.openxmlformats.org/officeDocument/2006/relationships/image" Target="../media/image1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3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4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5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6.xml"  /><Relationship Id="rId3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8" y="892528"/>
            <a:ext cx="91293" cy="54305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5256584" cy="5124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세미나</a:t>
            </a:r>
            <a:endParaRPr lang="ko-KR" altLang="en-US" sz="28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4431377"/>
            <a:ext cx="2669635" cy="30064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20171687</a:t>
            </a:r>
            <a:r>
              <a:rPr lang="ko-KR" altLang="en-US" sz="14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 이상민</a:t>
            </a:r>
            <a:endParaRPr lang="ko-KR" altLang="en-US" sz="14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9666" y="1218215"/>
            <a:ext cx="5256584" cy="26578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장 문자열 </a:t>
            </a: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 C</a:t>
            </a:r>
            <a:r>
              <a:rPr lang="ko-KR" altLang="en-US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프로그래밍</a:t>
            </a: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2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5" y="828348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3" y="828355"/>
              <a:ext cx="4979724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5536" y="920316"/>
            <a:ext cx="2226568" cy="3302868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28578" y="411510"/>
            <a:ext cx="3011574" cy="3744416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16322" y="1163104"/>
            <a:ext cx="2432142" cy="2817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5" y="828348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3" y="828355"/>
              <a:ext cx="4979722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7235" y="942974"/>
            <a:ext cx="1986533" cy="3257550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90628" y="1018572"/>
            <a:ext cx="2562743" cy="3106355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77851" y="889831"/>
            <a:ext cx="2226597" cy="3363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5" y="828348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11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3" y="828355"/>
              <a:ext cx="4979722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12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528" y="853826"/>
            <a:ext cx="2489024" cy="3435846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91002" y="853826"/>
            <a:ext cx="2161994" cy="3435846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12160" y="1142243"/>
            <a:ext cx="2708409" cy="285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13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5" y="828348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14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3" y="828355"/>
              <a:ext cx="4979722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15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9005" y="1014511"/>
            <a:ext cx="2728819" cy="3114476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55789" y="1177863"/>
            <a:ext cx="2432420" cy="2787774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01736" y="901400"/>
            <a:ext cx="2502712" cy="3340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16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5" y="828348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17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3" y="828355"/>
              <a:ext cx="4979722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18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7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519" y="1205495"/>
            <a:ext cx="2490694" cy="2732509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60658" y="961839"/>
            <a:ext cx="1743389" cy="3219822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56176" y="925835"/>
            <a:ext cx="2370587" cy="329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19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563890" y="4371948"/>
            <a:ext cx="2088229" cy="339084"/>
            <a:chOff x="693317" y="828348"/>
            <a:chExt cx="4494018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3" y="828348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20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588224" y="4371950"/>
            <a:ext cx="2376263" cy="331495"/>
            <a:chOff x="693317" y="828352"/>
            <a:chExt cx="5113888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3" y="828355"/>
              <a:ext cx="4979722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21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7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528" y="1221401"/>
            <a:ext cx="2360320" cy="2700697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47866" y="1315986"/>
            <a:ext cx="2160240" cy="2511526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37470" y="853827"/>
            <a:ext cx="2122961" cy="3435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19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563890" y="4371948"/>
            <a:ext cx="2088229" cy="339084"/>
            <a:chOff x="693317" y="828348"/>
            <a:chExt cx="4494018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3" y="828348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20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588224" y="4371950"/>
            <a:ext cx="2376263" cy="331495"/>
            <a:chOff x="693317" y="828352"/>
            <a:chExt cx="5113888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3" y="828355"/>
              <a:ext cx="4979722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21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7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528" y="1221401"/>
            <a:ext cx="2360320" cy="2700697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47866" y="1315986"/>
            <a:ext cx="2160240" cy="2511526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37470" y="853827"/>
            <a:ext cx="2122961" cy="3435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612580" y="0"/>
            <a:ext cx="2808316" cy="5143500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3003798"/>
            <a:ext cx="3600000" cy="52807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9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002</a:t>
            </a:r>
            <a:endParaRPr lang="en-US" altLang="ko-KR" sz="29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4168" y="3467408"/>
            <a:ext cx="3600000" cy="40736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코딩 예제</a:t>
            </a:r>
            <a:endParaRPr lang="ko-KR" altLang="en-US" sz="21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2340152" y="1330097"/>
            <a:ext cx="3600000" cy="52537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9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001</a:t>
            </a:r>
            <a:endParaRPr lang="ko-KR" altLang="en-US" sz="29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2412160" y="1779662"/>
            <a:ext cx="3600000" cy="4133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개념 정리</a:t>
            </a:r>
            <a:endParaRPr lang="ko-KR" altLang="en-US" sz="21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904285"/>
            <a:ext cx="2088231" cy="338554"/>
            <a:chOff x="693317" y="828352"/>
            <a:chExt cx="4494021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52"/>
              <a:ext cx="4359759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문자열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4" y="1242839"/>
            <a:ext cx="5760640" cy="517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문자들의 연속이다</a:t>
            </a:r>
            <a:r>
              <a:rPr lang="en-US" altLang="ko-KR" sz="1400"/>
              <a:t>.</a:t>
            </a:r>
            <a:r>
              <a:rPr lang="ko-KR" altLang="en-US" sz="1400"/>
              <a:t> 문자열은 </a:t>
            </a:r>
            <a:r>
              <a:rPr lang="en-US" altLang="ko-KR" sz="1400"/>
              <a:t>“abc”</a:t>
            </a:r>
            <a:r>
              <a:rPr lang="ko-KR" altLang="en-US" sz="1400"/>
              <a:t> 와 같이 표시하고 문자는 </a:t>
            </a:r>
            <a:r>
              <a:rPr lang="en-US" altLang="ko-KR" sz="1400"/>
              <a:t>‘a’</a:t>
            </a:r>
            <a:r>
              <a:rPr lang="ko-KR" altLang="en-US" sz="1400"/>
              <a:t> 와 같이 표시한다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grpSp>
        <p:nvGrpSpPr>
          <p:cNvPr id="43" name="그룹 32"/>
          <p:cNvGrpSpPr/>
          <p:nvPr/>
        </p:nvGrpSpPr>
        <p:grpSpPr>
          <a:xfrm rot="0">
            <a:off x="683568" y="1899071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6" y="828348"/>
              <a:ext cx="4359761" cy="3823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문자열은 어디에 저장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"/>
          <p:cNvSpPr txBox="1"/>
          <p:nvPr/>
        </p:nvSpPr>
        <p:spPr>
          <a:xfrm>
            <a:off x="827584" y="2237626"/>
            <a:ext cx="5760640" cy="513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char</a:t>
            </a:r>
            <a:r>
              <a:rPr lang="ko-KR" altLang="en-US" sz="1400"/>
              <a:t>형의 배열을 이용하면 문자열을 저장할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문자열의 끝은 반드시 </a:t>
            </a:r>
            <a:r>
              <a:rPr lang="en-US" altLang="ko-KR" sz="1400"/>
              <a:t>NULL</a:t>
            </a:r>
            <a:r>
              <a:rPr lang="ko-KR" altLang="en-US" sz="1400"/>
              <a:t> 문자로 표시를 해주어야 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grpSp>
        <p:nvGrpSpPr>
          <p:cNvPr id="47" name="그룹 32"/>
          <p:cNvGrpSpPr/>
          <p:nvPr/>
        </p:nvGrpSpPr>
        <p:grpSpPr>
          <a:xfrm rot="0">
            <a:off x="683568" y="2832714"/>
            <a:ext cx="2088229" cy="338554"/>
            <a:chOff x="693317" y="828352"/>
            <a:chExt cx="4494016" cy="381776"/>
          </a:xfrm>
        </p:grpSpPr>
        <p:sp>
          <p:nvSpPr>
            <p:cNvPr id="48" name="TextBox 33"/>
            <p:cNvSpPr txBox="1"/>
            <p:nvPr/>
          </p:nvSpPr>
          <p:spPr>
            <a:xfrm>
              <a:off x="827572" y="828352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‘ A ‘ 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와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“ A “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의 차이점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"/>
          <p:cNvSpPr txBox="1"/>
          <p:nvPr/>
        </p:nvSpPr>
        <p:spPr>
          <a:xfrm>
            <a:off x="827584" y="3171269"/>
            <a:ext cx="5760640" cy="51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‘A’</a:t>
            </a:r>
            <a:r>
              <a:rPr lang="ko-KR" altLang="en-US" sz="1400"/>
              <a:t> 는 하나의 문자를 나타내며 </a:t>
            </a:r>
            <a:r>
              <a:rPr lang="en-US" altLang="ko-KR" sz="1400"/>
              <a:t>“A”</a:t>
            </a:r>
            <a:r>
              <a:rPr lang="ko-KR" altLang="en-US" sz="1400"/>
              <a:t>는 문자열을 나타내서 </a:t>
            </a:r>
            <a:r>
              <a:rPr lang="en-US" altLang="ko-KR" sz="1400"/>
              <a:t>NULL</a:t>
            </a:r>
            <a:r>
              <a:rPr lang="ko-KR" altLang="en-US" sz="1400"/>
              <a:t> 문자가 추가 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grpSp>
        <p:nvGrpSpPr>
          <p:cNvPr id="55" name="그룹 32"/>
          <p:cNvGrpSpPr/>
          <p:nvPr/>
        </p:nvGrpSpPr>
        <p:grpSpPr>
          <a:xfrm rot="0">
            <a:off x="683568" y="3835127"/>
            <a:ext cx="2088228" cy="338554"/>
            <a:chOff x="693317" y="828352"/>
            <a:chExt cx="4494016" cy="381776"/>
          </a:xfrm>
        </p:grpSpPr>
        <p:sp>
          <p:nvSpPr>
            <p:cNvPr id="56" name="TextBox 33"/>
            <p:cNvSpPr txBox="1"/>
            <p:nvPr/>
          </p:nvSpPr>
          <p:spPr>
            <a:xfrm>
              <a:off x="827568" y="828352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 배열의 초기화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7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8" name=""/>
          <p:cNvSpPr txBox="1"/>
          <p:nvPr/>
        </p:nvSpPr>
        <p:spPr>
          <a:xfrm>
            <a:off x="827584" y="4173681"/>
            <a:ext cx="5760640" cy="939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char str[4] = { ‘a’ , ‘b’ , ‘c’ , ‘\0’ };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char str[4] = “abc”;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char str[4] = “”</a:t>
            </a:r>
            <a:r>
              <a:rPr lang="ko-KR" altLang="en-US" sz="1400"/>
              <a:t> </a:t>
            </a:r>
            <a:r>
              <a:rPr lang="en-US" altLang="ko-KR" sz="1400"/>
              <a:t>;</a:t>
            </a:r>
            <a:r>
              <a:rPr lang="ko-KR" altLang="en-US" sz="1400"/>
              <a:t>	</a:t>
            </a:r>
            <a:r>
              <a:rPr lang="en-US" altLang="ko-KR" sz="1400"/>
              <a:t>//</a:t>
            </a:r>
            <a:r>
              <a:rPr lang="ko-KR" altLang="en-US" sz="1400"/>
              <a:t> </a:t>
            </a:r>
            <a:r>
              <a:rPr lang="en-US" altLang="ko-KR" sz="1400"/>
              <a:t>NULL </a:t>
            </a:r>
            <a:r>
              <a:rPr lang="ko-KR" altLang="en-US" sz="1400"/>
              <a:t>문자열로 초기화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char str[] = “abc”;   //</a:t>
            </a:r>
            <a:r>
              <a:rPr lang="ko-KR" altLang="en-US" sz="1400"/>
              <a:t>편리</a:t>
            </a:r>
            <a:r>
              <a:rPr lang="en-US" altLang="ko-KR" sz="1400"/>
              <a:t>,</a:t>
            </a:r>
            <a:r>
              <a:rPr lang="ko-KR" altLang="en-US" sz="1400"/>
              <a:t> 배열이 크기는 </a:t>
            </a:r>
            <a:r>
              <a:rPr lang="en-US" altLang="ko-KR" sz="1400"/>
              <a:t>4</a:t>
            </a:r>
            <a:r>
              <a:rPr lang="ko-KR" altLang="en-US" sz="1400"/>
              <a:t>가 된다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52"/>
              <a:ext cx="4359759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문자열의 변경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4" y="1347614"/>
            <a:ext cx="7488832" cy="7269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라이브러리 함수인 </a:t>
            </a:r>
            <a:r>
              <a:rPr lang="en-US" altLang="ko-KR" sz="1400"/>
              <a:t>strcpy() </a:t>
            </a:r>
            <a:r>
              <a:rPr lang="ko-KR" altLang="en-US" sz="1400"/>
              <a:t>를 사용하여 문자열을 문자 배열에 복사할 수 있다</a:t>
            </a:r>
            <a:r>
              <a:rPr lang="en-US" altLang="ko-KR" sz="1400"/>
              <a:t>.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char str[10] = “ Hello “ ;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strcpy(str , “World”);</a:t>
            </a:r>
            <a:r>
              <a:rPr lang="ko-KR" altLang="en-US" sz="1400"/>
              <a:t> </a:t>
            </a:r>
            <a:endParaRPr lang="ko-KR" altLang="en-US" sz="1400"/>
          </a:p>
        </p:txBody>
      </p:sp>
      <p:grpSp>
        <p:nvGrpSpPr>
          <p:cNvPr id="43" name="그룹 32"/>
          <p:cNvGrpSpPr/>
          <p:nvPr/>
        </p:nvGrpSpPr>
        <p:grpSpPr>
          <a:xfrm rot="0">
            <a:off x="683568" y="2211707"/>
            <a:ext cx="2664296" cy="339087"/>
            <a:chOff x="693317" y="828346"/>
            <a:chExt cx="5733753" cy="382378"/>
          </a:xfrm>
        </p:grpSpPr>
        <p:sp>
          <p:nvSpPr>
            <p:cNvPr id="44" name="TextBox 33"/>
            <p:cNvSpPr txBox="1"/>
            <p:nvPr/>
          </p:nvSpPr>
          <p:spPr>
            <a:xfrm>
              <a:off x="827578" y="828346"/>
              <a:ext cx="5599491" cy="38237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문자열 변경 조심할 점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"/>
          <p:cNvSpPr txBox="1"/>
          <p:nvPr/>
        </p:nvSpPr>
        <p:spPr>
          <a:xfrm>
            <a:off x="827584" y="2550266"/>
            <a:ext cx="5760640" cy="51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char str[10] = “Hello”;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str = “ World “ ;</a:t>
            </a:r>
            <a:r>
              <a:rPr lang="ko-KR" altLang="en-US" sz="1400"/>
              <a:t>  </a:t>
            </a:r>
            <a:r>
              <a:rPr lang="en-US" altLang="ko-KR" sz="1400"/>
              <a:t>//</a:t>
            </a:r>
            <a:r>
              <a:rPr lang="ko-KR" altLang="en-US" sz="1400"/>
              <a:t> 문법적인 오류</a:t>
            </a:r>
            <a:r>
              <a:rPr lang="en-US" altLang="ko-KR" sz="1400"/>
              <a:t>!!</a:t>
            </a:r>
            <a:endParaRPr lang="en-US" altLang="ko-KR" sz="1400"/>
          </a:p>
        </p:txBody>
      </p:sp>
      <p:grpSp>
        <p:nvGrpSpPr>
          <p:cNvPr id="47" name="그룹 32"/>
          <p:cNvGrpSpPr/>
          <p:nvPr/>
        </p:nvGrpSpPr>
        <p:grpSpPr>
          <a:xfrm rot="0">
            <a:off x="683568" y="3441546"/>
            <a:ext cx="4176464" cy="337974"/>
            <a:chOff x="693317" y="828352"/>
            <a:chExt cx="8988046" cy="381122"/>
          </a:xfrm>
        </p:grpSpPr>
        <p:sp>
          <p:nvSpPr>
            <p:cNvPr id="48" name="TextBox 33"/>
            <p:cNvSpPr txBox="1"/>
            <p:nvPr/>
          </p:nvSpPr>
          <p:spPr>
            <a:xfrm>
              <a:off x="827500" y="828352"/>
              <a:ext cx="8853862" cy="38112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문자열 상수와 포인터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"/>
          <p:cNvSpPr txBox="1"/>
          <p:nvPr/>
        </p:nvSpPr>
        <p:spPr>
          <a:xfrm>
            <a:off x="827584" y="3780100"/>
            <a:ext cx="5760640" cy="115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char *p = “ HelloWorld”;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strcpy( p , “ Goodbye “ ) ;     //</a:t>
            </a:r>
            <a:r>
              <a:rPr lang="ko-KR" altLang="en-US" sz="1400"/>
              <a:t> 실행 오류가 발생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char *p = “ HelloWorld “;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p = “ Goodbye “ ;       // </a:t>
            </a:r>
            <a:r>
              <a:rPr lang="ko-KR" altLang="en-US" sz="1400"/>
              <a:t>가능하다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3384376" cy="332060"/>
            <a:chOff x="693317" y="828352"/>
            <a:chExt cx="7283416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52"/>
              <a:ext cx="7149155" cy="37445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 입출력 라이브러리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4" y="1347614"/>
            <a:ext cx="5760640" cy="1584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입출력 함수         </a:t>
            </a:r>
            <a:r>
              <a:rPr lang="en-US" altLang="ko-KR" sz="1400"/>
              <a:t>||</a:t>
            </a:r>
            <a:r>
              <a:rPr lang="ko-KR" altLang="en-US" sz="1400"/>
              <a:t> 설명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int getchar(void)	</a:t>
            </a:r>
            <a:r>
              <a:rPr lang="ko-KR" altLang="en-US" sz="1400"/>
              <a:t>하나의 문자를 읽어서 반환     </a:t>
            </a:r>
            <a:r>
              <a:rPr lang="en-US" altLang="ko-KR" sz="1400"/>
              <a:t>//</a:t>
            </a:r>
            <a:r>
              <a:rPr lang="ko-KR" altLang="en-US" sz="1400"/>
              <a:t>버퍼</a:t>
            </a:r>
            <a:r>
              <a:rPr lang="en-US" altLang="ko-KR" sz="1400"/>
              <a:t>o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void putchar(int c)	</a:t>
            </a:r>
            <a:r>
              <a:rPr lang="ko-KR" altLang="en-US" sz="1400"/>
              <a:t>변수 </a:t>
            </a:r>
            <a:r>
              <a:rPr lang="en-US" altLang="ko-KR" sz="1400"/>
              <a:t>c</a:t>
            </a:r>
            <a:r>
              <a:rPr lang="ko-KR" altLang="en-US" sz="1400"/>
              <a:t>에 저장된 문자를 출력</a:t>
            </a:r>
            <a:r>
              <a:rPr lang="en-US" altLang="ko-KR" sz="1400"/>
              <a:t>  //</a:t>
            </a:r>
            <a:r>
              <a:rPr lang="ko-KR" altLang="en-US" sz="1400"/>
              <a:t>버퍼</a:t>
            </a:r>
            <a:r>
              <a:rPr lang="en-US" altLang="ko-KR" sz="1400"/>
              <a:t>o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int getch(void)	</a:t>
            </a:r>
            <a:r>
              <a:rPr lang="ko-KR" altLang="en-US" sz="1400"/>
              <a:t>하나의 문자를 읽어서 반환</a:t>
            </a:r>
            <a:r>
              <a:rPr lang="en-US" altLang="ko-KR" sz="1400"/>
              <a:t>    //</a:t>
            </a:r>
            <a:r>
              <a:rPr lang="ko-KR" altLang="en-US" sz="1400"/>
              <a:t>버퍼</a:t>
            </a:r>
            <a:r>
              <a:rPr lang="en-US" altLang="ko-KR" sz="1400"/>
              <a:t>x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void putch(int c)	</a:t>
            </a:r>
            <a:r>
              <a:rPr lang="ko-KR" altLang="en-US" sz="1400"/>
              <a:t>변수 </a:t>
            </a:r>
            <a:r>
              <a:rPr lang="en-US" altLang="ko-KR" sz="1400"/>
              <a:t>c</a:t>
            </a:r>
            <a:r>
              <a:rPr lang="ko-KR" altLang="en-US" sz="1400"/>
              <a:t>에 저장된 문자를 출력</a:t>
            </a:r>
            <a:r>
              <a:rPr lang="en-US" altLang="ko-KR" sz="1400"/>
              <a:t>  //</a:t>
            </a:r>
            <a:r>
              <a:rPr lang="ko-KR" altLang="en-US" sz="1400"/>
              <a:t>버퍼</a:t>
            </a:r>
            <a:r>
              <a:rPr lang="en-US" altLang="ko-KR" sz="1400"/>
              <a:t>x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scanf(”%c”, &amp;c)	</a:t>
            </a:r>
            <a:r>
              <a:rPr lang="ko-KR" altLang="en-US" sz="1400"/>
              <a:t>하나의 문자를 읽어서 변수 </a:t>
            </a:r>
            <a:r>
              <a:rPr lang="en-US" altLang="ko-KR" sz="1400"/>
              <a:t>c</a:t>
            </a:r>
            <a:r>
              <a:rPr lang="ko-KR" altLang="en-US" sz="1400"/>
              <a:t>에 저장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printf(”%c”, c );	</a:t>
            </a:r>
            <a:r>
              <a:rPr lang="ko-KR" altLang="en-US" sz="1400"/>
              <a:t>변수 </a:t>
            </a:r>
            <a:r>
              <a:rPr lang="en-US" altLang="ko-KR" sz="1400"/>
              <a:t>c</a:t>
            </a:r>
            <a:r>
              <a:rPr lang="ko-KR" altLang="en-US" sz="1400"/>
              <a:t>에 저장된 문자를 출력</a:t>
            </a:r>
            <a:endParaRPr lang="ko-KR" altLang="en-US" sz="1400"/>
          </a:p>
        </p:txBody>
      </p:sp>
      <p:grpSp>
        <p:nvGrpSpPr>
          <p:cNvPr id="43" name="그룹 32"/>
          <p:cNvGrpSpPr/>
          <p:nvPr/>
        </p:nvGrpSpPr>
        <p:grpSpPr>
          <a:xfrm rot="0">
            <a:off x="683568" y="3161644"/>
            <a:ext cx="2952328" cy="332126"/>
            <a:chOff x="693317" y="828351"/>
            <a:chExt cx="6353618" cy="374527"/>
          </a:xfrm>
        </p:grpSpPr>
        <p:sp>
          <p:nvSpPr>
            <p:cNvPr id="44" name="TextBox 33"/>
            <p:cNvSpPr txBox="1"/>
            <p:nvPr/>
          </p:nvSpPr>
          <p:spPr>
            <a:xfrm>
              <a:off x="827576" y="828351"/>
              <a:ext cx="6219359" cy="37452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getchar( ) 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과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putchar( )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"/>
          <p:cNvSpPr txBox="1"/>
          <p:nvPr/>
        </p:nvSpPr>
        <p:spPr>
          <a:xfrm>
            <a:off x="827584" y="3500199"/>
            <a:ext cx="3528392" cy="517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하나의 문자를 입력받거나 출력한다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버퍼 사용</a:t>
            </a:r>
            <a:endParaRPr lang="ko-KR" altLang="en-US" sz="1400"/>
          </a:p>
        </p:txBody>
      </p:sp>
      <p:grpSp>
        <p:nvGrpSpPr>
          <p:cNvPr id="47" name="그룹 32"/>
          <p:cNvGrpSpPr/>
          <p:nvPr/>
        </p:nvGrpSpPr>
        <p:grpSpPr>
          <a:xfrm rot="0">
            <a:off x="4572000" y="3247736"/>
            <a:ext cx="2952328" cy="332126"/>
            <a:chOff x="693317" y="828351"/>
            <a:chExt cx="6353618" cy="374527"/>
          </a:xfrm>
        </p:grpSpPr>
        <p:sp>
          <p:nvSpPr>
            <p:cNvPr id="48" name="TextBox 33"/>
            <p:cNvSpPr txBox="1"/>
            <p:nvPr/>
          </p:nvSpPr>
          <p:spPr>
            <a:xfrm>
              <a:off x="827575" y="828350"/>
              <a:ext cx="6219359" cy="37452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_getch( )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과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_putch( )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"/>
          <p:cNvSpPr txBox="1"/>
          <p:nvPr/>
        </p:nvSpPr>
        <p:spPr>
          <a:xfrm>
            <a:off x="4716016" y="3586291"/>
            <a:ext cx="3600400" cy="72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하나의 문자를 입력받거나 출력한다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에코가 없으며 버퍼를 사용하지 않는다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&lt;conio.h&gt;</a:t>
            </a:r>
            <a:r>
              <a:rPr lang="ko-KR" altLang="en-US" sz="1400"/>
              <a:t> 를 포함하여야 한다</a:t>
            </a:r>
            <a:r>
              <a:rPr lang="en-US" altLang="ko-KR" sz="1400"/>
              <a:t>!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1009060"/>
            <a:ext cx="3312368" cy="332060"/>
            <a:chOff x="693317" y="828352"/>
            <a:chExt cx="7128450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52"/>
              <a:ext cx="6994189" cy="37445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문자열 입출력 라이브러리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7" name="그룹 32"/>
          <p:cNvGrpSpPr/>
          <p:nvPr/>
        </p:nvGrpSpPr>
        <p:grpSpPr>
          <a:xfrm rot="0">
            <a:off x="683567" y="2283718"/>
            <a:ext cx="2088205" cy="338813"/>
            <a:chOff x="693317" y="828351"/>
            <a:chExt cx="4493965" cy="382068"/>
          </a:xfrm>
        </p:grpSpPr>
        <p:sp>
          <p:nvSpPr>
            <p:cNvPr id="48" name="TextBox 33"/>
            <p:cNvSpPr txBox="1"/>
            <p:nvPr/>
          </p:nvSpPr>
          <p:spPr>
            <a:xfrm>
              <a:off x="827520" y="828351"/>
              <a:ext cx="4359761" cy="38206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gets( ) 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와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puts( )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"/>
          <p:cNvSpPr txBox="1"/>
          <p:nvPr/>
        </p:nvSpPr>
        <p:spPr>
          <a:xfrm>
            <a:off x="827584" y="2622274"/>
            <a:ext cx="5760640" cy="299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사용자로부터 한 줄을 입력받거나 출력한다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52" name=""/>
          <p:cNvSpPr txBox="1"/>
          <p:nvPr/>
        </p:nvSpPr>
        <p:spPr>
          <a:xfrm>
            <a:off x="827584" y="1347614"/>
            <a:ext cx="7488832" cy="726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입출력 함수         		</a:t>
            </a:r>
            <a:r>
              <a:rPr lang="en-US" altLang="ko-KR" sz="1400"/>
              <a:t>||</a:t>
            </a:r>
            <a:r>
              <a:rPr lang="ko-KR" altLang="en-US" sz="1400"/>
              <a:t> 설명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char *gets(char *s)</a:t>
            </a:r>
            <a:r>
              <a:rPr lang="ko-KR" altLang="en-US" sz="1400"/>
              <a:t>	</a:t>
            </a:r>
            <a:r>
              <a:rPr lang="en-US" altLang="ko-KR" sz="1400"/>
              <a:t>	</a:t>
            </a:r>
            <a:r>
              <a:rPr lang="ko-KR" altLang="en-US" sz="1400"/>
              <a:t>한 줄의 문자열을 읽어서 문자 배열 </a:t>
            </a:r>
            <a:r>
              <a:rPr lang="en-US" altLang="ko-KR" sz="1400"/>
              <a:t>s[]</a:t>
            </a:r>
            <a:r>
              <a:rPr lang="ko-KR" altLang="en-US" sz="1400"/>
              <a:t>에 저장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int puts(const char *s)	</a:t>
            </a:r>
            <a:r>
              <a:rPr lang="ko-KR" altLang="en-US" sz="1400"/>
              <a:t>	배열</a:t>
            </a:r>
            <a:r>
              <a:rPr lang="en-US" altLang="ko-KR" sz="1400"/>
              <a:t> s[]</a:t>
            </a:r>
            <a:r>
              <a:rPr lang="ko-KR" altLang="en-US" sz="1400"/>
              <a:t>에 저장되어 있는 한 줄의 문자열을 출력</a:t>
            </a:r>
            <a:endParaRPr lang="ko-KR" altLang="en-US" sz="1400"/>
          </a:p>
        </p:txBody>
      </p:sp>
      <p:grpSp>
        <p:nvGrpSpPr>
          <p:cNvPr id="53" name="그룹 32"/>
          <p:cNvGrpSpPr/>
          <p:nvPr/>
        </p:nvGrpSpPr>
        <p:grpSpPr>
          <a:xfrm rot="0">
            <a:off x="683567" y="3241306"/>
            <a:ext cx="2088205" cy="338813"/>
            <a:chOff x="693317" y="828351"/>
            <a:chExt cx="4493965" cy="382068"/>
          </a:xfrm>
        </p:grpSpPr>
        <p:sp>
          <p:nvSpPr>
            <p:cNvPr id="54" name="TextBox 33"/>
            <p:cNvSpPr txBox="1"/>
            <p:nvPr/>
          </p:nvSpPr>
          <p:spPr>
            <a:xfrm>
              <a:off x="827520" y="828351"/>
              <a:ext cx="4359761" cy="38206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 처리 라이브러리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6" name=""/>
          <p:cNvSpPr txBox="1"/>
          <p:nvPr/>
        </p:nvSpPr>
        <p:spPr>
          <a:xfrm>
            <a:off x="827584" y="3579862"/>
            <a:ext cx="5760640" cy="942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이들 함수를 사용하려면 반드시 </a:t>
            </a:r>
            <a:r>
              <a:rPr lang="en-US" altLang="ko-KR" sz="1400"/>
              <a:t>ctype.h </a:t>
            </a:r>
            <a:r>
              <a:rPr lang="ko-KR" altLang="en-US" sz="1400"/>
              <a:t>를 포함시켜야 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toupper(c) : c</a:t>
            </a:r>
            <a:r>
              <a:rPr lang="ko-KR" altLang="en-US" sz="1400"/>
              <a:t>를 대문자로 바꾼다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tolower(c) : c</a:t>
            </a:r>
            <a:r>
              <a:rPr lang="ko-KR" altLang="en-US" sz="1400"/>
              <a:t>를 소문자로 바꾼다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toascii(c) : c</a:t>
            </a:r>
            <a:r>
              <a:rPr lang="ko-KR" altLang="en-US" sz="1400"/>
              <a:t>를 아스키 코드로 바꾼다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1009060"/>
            <a:ext cx="3312368" cy="332060"/>
            <a:chOff x="693317" y="828352"/>
            <a:chExt cx="7128450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52"/>
              <a:ext cx="6994189" cy="37445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문자열 처리 라이브러리 함수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827584" y="1347614"/>
            <a:ext cx="7488832" cy="30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두 개의 문자열을 붙이는 작업이나 두 개의 문자열을 서로 비교하는 함수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#include &lt;string.h&gt;</a:t>
            </a:r>
            <a:r>
              <a:rPr lang="ko-KR" altLang="en-US" sz="1400"/>
              <a:t> 필요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1400"/>
              <a:t>함수		</a:t>
            </a:r>
            <a:r>
              <a:rPr lang="en-US" altLang="ko-KR" sz="1400"/>
              <a:t>||</a:t>
            </a:r>
            <a:r>
              <a:rPr lang="ko-KR" altLang="en-US" sz="1400"/>
              <a:t>	설명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strlen(s)</a:t>
            </a:r>
            <a:r>
              <a:rPr lang="ko-KR" altLang="en-US" sz="1400"/>
              <a:t>  			문자열 </a:t>
            </a:r>
            <a:r>
              <a:rPr lang="en-US" altLang="ko-KR" sz="1400"/>
              <a:t>s</a:t>
            </a:r>
            <a:r>
              <a:rPr lang="ko-KR" altLang="en-US" sz="1400"/>
              <a:t>의 길이를 구한다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strcpy(s1 ,s2)		s2</a:t>
            </a:r>
            <a:r>
              <a:rPr lang="ko-KR" altLang="en-US" sz="1400"/>
              <a:t>를 </a:t>
            </a:r>
            <a:r>
              <a:rPr lang="en-US" altLang="ko-KR" sz="1400"/>
              <a:t>s1</a:t>
            </a:r>
            <a:r>
              <a:rPr lang="ko-KR" altLang="en-US" sz="1400"/>
              <a:t>에 복사한다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strcat(s1 , s2)		s2</a:t>
            </a:r>
            <a:r>
              <a:rPr lang="ko-KR" altLang="en-US" sz="1400"/>
              <a:t>를 </a:t>
            </a:r>
            <a:r>
              <a:rPr lang="en-US" altLang="ko-KR" sz="1400"/>
              <a:t>s1</a:t>
            </a:r>
            <a:r>
              <a:rPr lang="ko-KR" altLang="en-US" sz="1400"/>
              <a:t>의 끝에 붙여넣는다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strcmp(s1 , s2)		s1</a:t>
            </a:r>
            <a:r>
              <a:rPr lang="ko-KR" altLang="en-US" sz="1400"/>
              <a:t>과 </a:t>
            </a:r>
            <a:r>
              <a:rPr lang="en-US" altLang="ko-KR" sz="1400"/>
              <a:t>s2</a:t>
            </a:r>
            <a:r>
              <a:rPr lang="ko-KR" altLang="en-US" sz="1400"/>
              <a:t>를 비교한다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strncpy(s1, s2 , n)		s2</a:t>
            </a:r>
            <a:r>
              <a:rPr lang="ko-KR" altLang="en-US" sz="1400"/>
              <a:t>의 최대 </a:t>
            </a:r>
            <a:r>
              <a:rPr lang="en-US" altLang="ko-KR" sz="1400"/>
              <a:t>n</a:t>
            </a:r>
            <a:r>
              <a:rPr lang="ko-KR" altLang="en-US" sz="1400"/>
              <a:t>개의 문자를 </a:t>
            </a:r>
            <a:r>
              <a:rPr lang="en-US" altLang="ko-KR" sz="1400"/>
              <a:t>s1</a:t>
            </a:r>
            <a:r>
              <a:rPr lang="ko-KR" altLang="en-US" sz="1400"/>
              <a:t>에 복사한다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strncat(s1 , s2 , n)		s2</a:t>
            </a:r>
            <a:r>
              <a:rPr lang="ko-KR" altLang="en-US" sz="1400"/>
              <a:t>의 최대 </a:t>
            </a:r>
            <a:r>
              <a:rPr lang="en-US" altLang="ko-KR" sz="1400"/>
              <a:t>n</a:t>
            </a:r>
            <a:r>
              <a:rPr lang="ko-KR" altLang="en-US" sz="1400"/>
              <a:t>개의 문자를 </a:t>
            </a:r>
            <a:r>
              <a:rPr lang="en-US" altLang="ko-KR" sz="1400"/>
              <a:t>s1</a:t>
            </a:r>
            <a:r>
              <a:rPr lang="ko-KR" altLang="en-US" sz="1400"/>
              <a:t>에 끝에 붙여넣는다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strncmp(s1 , s2 , n) 		</a:t>
            </a:r>
            <a:r>
              <a:rPr lang="ko-KR" altLang="en-US" sz="1400"/>
              <a:t>최대 </a:t>
            </a:r>
            <a:r>
              <a:rPr lang="en-US" altLang="ko-KR" sz="1400"/>
              <a:t>n</a:t>
            </a:r>
            <a:r>
              <a:rPr lang="ko-KR" altLang="en-US" sz="1400"/>
              <a:t>개의 문자까지 </a:t>
            </a:r>
            <a:r>
              <a:rPr lang="en-US" altLang="ko-KR" sz="1400"/>
              <a:t>s1</a:t>
            </a:r>
            <a:r>
              <a:rPr lang="ko-KR" altLang="en-US" sz="1400"/>
              <a:t>과 </a:t>
            </a:r>
            <a:r>
              <a:rPr lang="en-US" altLang="ko-KR" sz="1400"/>
              <a:t>s2</a:t>
            </a:r>
            <a:r>
              <a:rPr lang="ko-KR" altLang="en-US" sz="1400"/>
              <a:t>를 비교한다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strchr(s , c)			</a:t>
            </a:r>
            <a:r>
              <a:rPr lang="ko-KR" altLang="en-US" sz="1400"/>
              <a:t>문자열 </a:t>
            </a:r>
            <a:r>
              <a:rPr lang="en-US" altLang="ko-KR" sz="1400"/>
              <a:t>s</a:t>
            </a:r>
            <a:r>
              <a:rPr lang="ko-KR" altLang="en-US" sz="1400"/>
              <a:t> 안에서 문자 </a:t>
            </a:r>
            <a:r>
              <a:rPr lang="en-US" altLang="ko-KR" sz="1400"/>
              <a:t>c</a:t>
            </a:r>
            <a:r>
              <a:rPr lang="ko-KR" altLang="en-US" sz="1400"/>
              <a:t>를 찾는다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strstr(s1 , s2)		</a:t>
            </a:r>
            <a:r>
              <a:rPr lang="ko-KR" altLang="en-US" sz="1400"/>
              <a:t>문자열 </a:t>
            </a:r>
            <a:r>
              <a:rPr lang="en-US" altLang="ko-KR" sz="1400"/>
              <a:t>s1</a:t>
            </a:r>
            <a:r>
              <a:rPr lang="ko-KR" altLang="en-US" sz="1400"/>
              <a:t>에서 문자열 </a:t>
            </a:r>
            <a:r>
              <a:rPr lang="en-US" altLang="ko-KR" sz="1400"/>
              <a:t>s2</a:t>
            </a:r>
            <a:r>
              <a:rPr lang="ko-KR" altLang="en-US" sz="1400"/>
              <a:t>를 찾는다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char *strtok( s , delimit)	</a:t>
            </a:r>
            <a:r>
              <a:rPr lang="ko-KR" altLang="en-US" sz="1400"/>
              <a:t>문자열 </a:t>
            </a:r>
            <a:r>
              <a:rPr lang="en-US" altLang="ko-KR" sz="1400"/>
              <a:t>s</a:t>
            </a:r>
            <a:r>
              <a:rPr lang="ko-KR" altLang="en-US" sz="1400"/>
              <a:t>를 </a:t>
            </a:r>
            <a:r>
              <a:rPr lang="en-US" altLang="ko-KR" sz="1400"/>
              <a:t>delimit</a:t>
            </a:r>
            <a:r>
              <a:rPr lang="ko-KR" altLang="en-US" sz="1400"/>
              <a:t>를 이용하여 토큰으로 분리한다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843558"/>
            <a:ext cx="3312368" cy="335637"/>
            <a:chOff x="693317" y="828352"/>
            <a:chExt cx="7128450" cy="378486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52"/>
              <a:ext cx="6994189" cy="3784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문자열 수치 변환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7" name="그룹 32"/>
          <p:cNvGrpSpPr/>
          <p:nvPr/>
        </p:nvGrpSpPr>
        <p:grpSpPr>
          <a:xfrm rot="0">
            <a:off x="683567" y="2262232"/>
            <a:ext cx="2088205" cy="338813"/>
            <a:chOff x="693317" y="828350"/>
            <a:chExt cx="4493965" cy="382068"/>
          </a:xfrm>
        </p:grpSpPr>
        <p:sp>
          <p:nvSpPr>
            <p:cNvPr id="48" name="TextBox 33"/>
            <p:cNvSpPr txBox="1"/>
            <p:nvPr/>
          </p:nvSpPr>
          <p:spPr>
            <a:xfrm>
              <a:off x="827520" y="828350"/>
              <a:ext cx="4359761" cy="38206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전용 함수 사용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"/>
          <p:cNvSpPr txBox="1"/>
          <p:nvPr/>
        </p:nvSpPr>
        <p:spPr>
          <a:xfrm>
            <a:off x="827584" y="2600789"/>
            <a:ext cx="5760640" cy="727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함수</a:t>
            </a:r>
            <a:r>
              <a:rPr lang="en-US" altLang="ko-KR" sz="1400"/>
              <a:t>	</a:t>
            </a:r>
            <a:r>
              <a:rPr lang="ko-KR" altLang="en-US" sz="1400"/>
              <a:t>		</a:t>
            </a:r>
            <a:r>
              <a:rPr lang="en-US" altLang="ko-KR" sz="1400"/>
              <a:t>||</a:t>
            </a:r>
            <a:r>
              <a:rPr lang="ko-KR" altLang="en-US" sz="1400"/>
              <a:t> 설명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int atoi( const char *str);	str</a:t>
            </a:r>
            <a:r>
              <a:rPr lang="ko-KR" altLang="en-US" sz="1400"/>
              <a:t>을 </a:t>
            </a:r>
            <a:r>
              <a:rPr lang="en-US" altLang="ko-KR" sz="1400"/>
              <a:t>int</a:t>
            </a:r>
            <a:r>
              <a:rPr lang="ko-KR" altLang="en-US" sz="1400"/>
              <a:t>형으로 변환한다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double atof( const char *str);	str</a:t>
            </a:r>
            <a:r>
              <a:rPr lang="ko-KR" altLang="en-US" sz="1400"/>
              <a:t>을 </a:t>
            </a:r>
            <a:r>
              <a:rPr lang="en-US" altLang="ko-KR" sz="1400"/>
              <a:t>double</a:t>
            </a:r>
            <a:r>
              <a:rPr lang="ko-KR" altLang="en-US" sz="1400"/>
              <a:t>형으로 변환한다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52" name=""/>
          <p:cNvSpPr txBox="1"/>
          <p:nvPr/>
        </p:nvSpPr>
        <p:spPr>
          <a:xfrm>
            <a:off x="827584" y="1182112"/>
            <a:ext cx="7488832" cy="948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문자열을 수치로 변환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함수		</a:t>
            </a:r>
            <a:r>
              <a:rPr lang="en-US" altLang="ko-KR" sz="1400"/>
              <a:t>||</a:t>
            </a:r>
            <a:r>
              <a:rPr lang="ko-KR" altLang="en-US" sz="1400"/>
              <a:t> 설명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sscanf(s, ... )	</a:t>
            </a:r>
            <a:r>
              <a:rPr lang="ko-KR" altLang="en-US" sz="1400"/>
              <a:t>문자열 </a:t>
            </a:r>
            <a:r>
              <a:rPr lang="en-US" altLang="ko-KR" sz="1400"/>
              <a:t>s</a:t>
            </a:r>
            <a:r>
              <a:rPr lang="ko-KR" altLang="en-US" sz="1400"/>
              <a:t>로부터 지정된 형식으로 </a:t>
            </a:r>
            <a:r>
              <a:rPr lang="ko-KR" altLang="en-US" sz="1400" b="1"/>
              <a:t>수치를 읽어서 변수 저장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sprintf(s, ... )	</a:t>
            </a:r>
            <a:r>
              <a:rPr lang="ko-KR" altLang="en-US" sz="1400" b="1"/>
              <a:t>변수의 값을 형식 지정자에 따라 문자열 형태로</a:t>
            </a:r>
            <a:r>
              <a:rPr lang="ko-KR" altLang="en-US" sz="1400"/>
              <a:t> 문자 배열</a:t>
            </a:r>
            <a:r>
              <a:rPr lang="en-US" altLang="ko-KR" sz="1400"/>
              <a:t> s</a:t>
            </a:r>
            <a:r>
              <a:rPr lang="ko-KR" altLang="en-US" sz="1400"/>
              <a:t>에 저장</a:t>
            </a:r>
            <a:r>
              <a:rPr lang="en-US" altLang="ko-KR" sz="1400"/>
              <a:t>.</a:t>
            </a:r>
            <a:endParaRPr lang="en-US" altLang="ko-KR" sz="1400"/>
          </a:p>
        </p:txBody>
      </p:sp>
      <p:grpSp>
        <p:nvGrpSpPr>
          <p:cNvPr id="57" name="그룹 32"/>
          <p:cNvGrpSpPr/>
          <p:nvPr/>
        </p:nvGrpSpPr>
        <p:grpSpPr>
          <a:xfrm rot="0">
            <a:off x="683568" y="3523998"/>
            <a:ext cx="2088203" cy="338813"/>
            <a:chOff x="693317" y="828346"/>
            <a:chExt cx="4493960" cy="382068"/>
          </a:xfrm>
        </p:grpSpPr>
        <p:sp>
          <p:nvSpPr>
            <p:cNvPr id="58" name="TextBox 33"/>
            <p:cNvSpPr txBox="1"/>
            <p:nvPr/>
          </p:nvSpPr>
          <p:spPr>
            <a:xfrm>
              <a:off x="827516" y="828347"/>
              <a:ext cx="4359761" cy="38206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문자열의 배열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0" name=""/>
          <p:cNvSpPr txBox="1"/>
          <p:nvPr/>
        </p:nvSpPr>
        <p:spPr>
          <a:xfrm>
            <a:off x="827584" y="3862558"/>
            <a:ext cx="5760640" cy="115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char s[3][6] = {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“init”,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“open”,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“close”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};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52788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6" y="828348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5" cy="331495"/>
            <a:chOff x="693317" y="828352"/>
            <a:chExt cx="5113892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573" y="828354"/>
              <a:ext cx="4979636" cy="37381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4351" y="914399"/>
            <a:ext cx="1975296" cy="3314700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2731" y="884696"/>
            <a:ext cx="1923005" cy="3374107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17876" y="1273113"/>
            <a:ext cx="2846612" cy="2597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Words>613</ep:Words>
  <ep:PresentationFormat>화면 슬라이드 쇼(16:9)</ep:PresentationFormat>
  <ep:Paragraphs>113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Microsoft Corporation</dc:creator>
  <cp:lastModifiedBy>lenovo</cp:lastModifiedBy>
  <dcterms:modified xsi:type="dcterms:W3CDTF">2018-07-17T09:27:33.289</dcterms:modified>
  <cp:revision>198</cp:revision>
  <dc:title>PowerPoint 프레젠테이션</dc:title>
  <cp:version>1000.0000.01</cp:version>
</cp:coreProperties>
</file>