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wisoft" initials="w" lastIdx="28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00" autoAdjust="0"/>
    <p:restoredTop sz="94659"/>
  </p:normalViewPr>
  <p:slideViewPr>
    <p:cSldViewPr>
      <p:cViewPr>
        <p:scale>
          <a:sx n="80" d="100"/>
          <a:sy n="80" d="100"/>
        </p:scale>
        <p:origin x="144" y="366"/>
      </p:cViewPr>
      <p:guideLst>
        <p:guide orient="horz" pos="16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commentAuthors" Target="commentAuthors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2">
    <p:pos x="9" y="9"/>
    <p:text/>
  </p:cm>
</p:cmLst>
</file>

<file path=ppt/comments/comment10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0">
    <p:pos x="9" y="9"/>
    <p:text/>
  </p:cm>
</p:cmLst>
</file>

<file path=ppt/comments/comment1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3">
    <p:pos x="9" y="9"/>
    <p:text/>
  </p:cm>
</p:cmLst>
</file>

<file path=ppt/comments/comment1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4">
    <p:pos x="9" y="9"/>
    <p:text/>
  </p:cm>
</p:cmLst>
</file>

<file path=ppt/comments/comment1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5">
    <p:pos x="9" y="9"/>
    <p:text/>
  </p:cm>
</p:cmLst>
</file>

<file path=ppt/comments/comment1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7">
    <p:pos x="9" y="9"/>
    <p:text/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4">
    <p:pos x="9" y="9"/>
    <p:text/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8">
    <p:pos x="9" y="9"/>
    <p:text/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9">
    <p:pos x="9" y="9"/>
    <p:text/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6">
    <p:pos x="9" y="9"/>
    <p:text/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9">
    <p:pos x="9" y="9"/>
    <p:text/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24">
    <p:pos x="9" y="9"/>
    <p:text/>
  </p:cm>
</p:cmLst>
</file>

<file path=ppt/comments/comment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25">
    <p:pos x="9" y="9"/>
    <p:text/>
  </p:cm>
</p:cmLst>
</file>

<file path=ppt/comments/comment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27">
    <p:pos x="9" y="9"/>
    <p:text/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E1C2D-B41F-4C3F-AA7D-A7311F8B181A}" type="datetime1">
              <a:rPr lang="ko-KR" altLang="en-US"/>
              <a:pPr lvl="0">
                <a:defRPr/>
              </a:pPr>
              <a:t>2018-07-19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3A6F6B-22E0-403F-93B6-9D1F38018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8.xml"  /><Relationship Id="rId3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9.xml"  /><Relationship Id="rId3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0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1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2.xml"  /><Relationship Id="rId3" Type="http://schemas.openxmlformats.org/officeDocument/2006/relationships/image" Target="../media/image1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3.xml"  /><Relationship Id="rId3" Type="http://schemas.openxmlformats.org/officeDocument/2006/relationships/image" Target="../media/image1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4.xml"  /><Relationship Id="rId3" Type="http://schemas.openxmlformats.org/officeDocument/2006/relationships/image" Target="../media/image1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3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4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5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6.xml"  /><Relationship Id="rId3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7.xml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8" y="892528"/>
            <a:ext cx="91293" cy="54305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5256584" cy="5124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세미나</a:t>
            </a:r>
            <a:endParaRPr lang="ko-KR" altLang="en-US" sz="28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4431377"/>
            <a:ext cx="2669635" cy="30064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20171687</a:t>
            </a:r>
            <a:r>
              <a:rPr lang="ko-KR" altLang="en-US" sz="14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 이상민</a:t>
            </a:r>
            <a:endParaRPr lang="ko-KR" altLang="en-US" sz="14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9666" y="1218215"/>
            <a:ext cx="5256584" cy="26578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r>
              <a:rPr lang="ko-KR" altLang="en-US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장 구조체 </a:t>
            </a: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 C</a:t>
            </a:r>
            <a:r>
              <a:rPr lang="ko-KR" altLang="en-US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프로그래밍</a:t>
            </a:r>
            <a:r>
              <a:rPr lang="en-US" altLang="ko-KR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2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1009060"/>
            <a:ext cx="6480720" cy="332060"/>
            <a:chOff x="693317" y="828352"/>
            <a:chExt cx="13946969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36"/>
              <a:ext cx="13812708" cy="37446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공용체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827584" y="1347614"/>
            <a:ext cx="7488832" cy="179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같은 메모리 영역을 여러 개의 변수들이 공유할 수 있게 하는 기능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메모리 절약</a:t>
            </a:r>
            <a:r>
              <a:rPr lang="en-US" altLang="ko-KR" sz="1400"/>
              <a:t>)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union example {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char c;</a:t>
            </a:r>
            <a:r>
              <a:rPr lang="ko-KR" altLang="en-US" sz="1400"/>
              <a:t>   </a:t>
            </a:r>
            <a:r>
              <a:rPr lang="en-US" altLang="ko-KR" sz="1400"/>
              <a:t>//</a:t>
            </a:r>
            <a:r>
              <a:rPr lang="ko-KR" altLang="en-US" sz="1400"/>
              <a:t> 같은 기억 공간 공유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	int i;     //</a:t>
            </a:r>
            <a:r>
              <a:rPr lang="ko-KR" altLang="en-US" sz="1400"/>
              <a:t> 같은 기억 공간 공유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};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union example v;    //</a:t>
            </a:r>
            <a:r>
              <a:rPr lang="ko-KR" altLang="en-US" sz="1400"/>
              <a:t> 공용체 변수 선언</a:t>
            </a:r>
            <a:endParaRPr lang="ko-KR" altLang="en-US" sz="1400"/>
          </a:p>
        </p:txBody>
      </p:sp>
      <p:grpSp>
        <p:nvGrpSpPr>
          <p:cNvPr id="53" name="그룹 32"/>
          <p:cNvGrpSpPr/>
          <p:nvPr/>
        </p:nvGrpSpPr>
        <p:grpSpPr>
          <a:xfrm rot="0">
            <a:off x="683567" y="3225859"/>
            <a:ext cx="4968553" cy="338813"/>
            <a:chOff x="693317" y="828351"/>
            <a:chExt cx="10692678" cy="382068"/>
          </a:xfrm>
        </p:grpSpPr>
        <p:sp>
          <p:nvSpPr>
            <p:cNvPr id="54" name="TextBox 33"/>
            <p:cNvSpPr txBox="1"/>
            <p:nvPr/>
          </p:nvSpPr>
          <p:spPr>
            <a:xfrm>
              <a:off x="827518" y="828351"/>
              <a:ext cx="10558477" cy="38206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열거형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6" name=""/>
          <p:cNvSpPr txBox="1"/>
          <p:nvPr/>
        </p:nvSpPr>
        <p:spPr>
          <a:xfrm>
            <a:off x="827584" y="3564415"/>
            <a:ext cx="8136904" cy="115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변수가 가질 수 있는 값들을 나열해놓은 자료형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enum days { sun , mon , tue , wed , thu , fri , sat } ;</a:t>
            </a:r>
            <a:r>
              <a:rPr lang="ko-KR" altLang="en-US" sz="1400"/>
              <a:t>   </a:t>
            </a:r>
            <a:r>
              <a:rPr lang="en-US" altLang="ko-KR" sz="1400"/>
              <a:t>//</a:t>
            </a:r>
            <a:r>
              <a:rPr lang="ko-KR" altLang="en-US" sz="1400"/>
              <a:t> </a:t>
            </a:r>
            <a:r>
              <a:rPr lang="en-US" altLang="ko-KR" sz="1400"/>
              <a:t>1</a:t>
            </a:r>
            <a:r>
              <a:rPr lang="ko-KR" altLang="en-US" sz="1400"/>
              <a:t>씩 증가하는 정수값으로 자동으로 설정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enum days today;  //</a:t>
            </a:r>
            <a:r>
              <a:rPr lang="ko-KR" altLang="en-US" sz="1400"/>
              <a:t> 열거형 변수 </a:t>
            </a:r>
            <a:r>
              <a:rPr lang="en-US" altLang="ko-KR" sz="1400"/>
              <a:t>today</a:t>
            </a:r>
            <a:r>
              <a:rPr lang="ko-KR" altLang="en-US" sz="1400"/>
              <a:t>를 정의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today = sun;</a:t>
            </a:r>
            <a:r>
              <a:rPr lang="ko-KR" altLang="en-US" sz="1400"/>
              <a:t>  </a:t>
            </a:r>
            <a:r>
              <a:rPr lang="en-US" altLang="ko-KR" sz="1400"/>
              <a:t>//</a:t>
            </a:r>
            <a:r>
              <a:rPr lang="ko-KR" altLang="en-US" sz="1400"/>
              <a:t> 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843558"/>
            <a:ext cx="6480721" cy="335637"/>
            <a:chOff x="693317" y="828323"/>
            <a:chExt cx="13946973" cy="378486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23"/>
              <a:ext cx="13812712" cy="3784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typedef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827584" y="1182136"/>
            <a:ext cx="7488832" cy="3939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새로운 자료형을 정의하는 것이다</a:t>
            </a:r>
            <a:r>
              <a:rPr lang="en-US" altLang="ko-KR" sz="1400"/>
              <a:t>.</a:t>
            </a:r>
            <a:r>
              <a:rPr lang="ko-KR" altLang="en-US" sz="1400"/>
              <a:t> 즉 사용자가 새로운 자료형을 추가할 수 있도록 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typedef </a:t>
            </a:r>
            <a:r>
              <a:rPr lang="ko-KR" altLang="en-US" sz="1400"/>
              <a:t>   </a:t>
            </a:r>
            <a:r>
              <a:rPr lang="en-US" altLang="ko-KR" sz="1400"/>
              <a:t>  unsigned  char  </a:t>
            </a:r>
            <a:r>
              <a:rPr lang="ko-KR" altLang="en-US" sz="1400"/>
              <a:t>       </a:t>
            </a:r>
            <a:r>
              <a:rPr lang="en-US" altLang="ko-KR" sz="1400"/>
              <a:t> byte;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(</a:t>
            </a:r>
            <a:r>
              <a:rPr lang="ko-KR" altLang="en-US" sz="1400"/>
              <a:t>기존의 자료형</a:t>
            </a:r>
            <a:r>
              <a:rPr lang="en-US" altLang="ko-KR" sz="1400"/>
              <a:t>)</a:t>
            </a:r>
            <a:r>
              <a:rPr lang="ko-KR" altLang="en-US" sz="1400"/>
              <a:t>  </a:t>
            </a:r>
            <a:r>
              <a:rPr lang="en-US" altLang="ko-KR" sz="1400"/>
              <a:t>(</a:t>
            </a:r>
            <a:r>
              <a:rPr lang="ko-KR" altLang="en-US" sz="1400"/>
              <a:t>새로운 자료형</a:t>
            </a:r>
            <a:r>
              <a:rPr lang="en-US" altLang="ko-KR" sz="1400"/>
              <a:t>)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struct point{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int x;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int y;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};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typedef struct point POINT;   // </a:t>
            </a:r>
            <a:r>
              <a:rPr lang="ko-KR" altLang="en-US" sz="1400"/>
              <a:t>새로운 자료형 생성 </a:t>
            </a:r>
            <a:r>
              <a:rPr lang="en-US" altLang="ko-KR" sz="1400"/>
              <a:t>&gt;&gt;</a:t>
            </a:r>
            <a:r>
              <a:rPr lang="ko-KR" altLang="en-US" sz="1400"/>
              <a:t> 앞으로 </a:t>
            </a:r>
            <a:r>
              <a:rPr lang="en-US" altLang="ko-KR" sz="1400"/>
              <a:t>strcut</a:t>
            </a:r>
            <a:r>
              <a:rPr lang="ko-KR" altLang="en-US" sz="1400"/>
              <a:t>를 붙일 필요</a:t>
            </a:r>
            <a:r>
              <a:rPr lang="en-US" altLang="ko-KR" sz="1400"/>
              <a:t>X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POINT a, b;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typedef struct point{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int x;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int y;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} POINT;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4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52788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6" y="828347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5" cy="331495"/>
            <a:chOff x="693317" y="828352"/>
            <a:chExt cx="5113892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574" y="828354"/>
              <a:ext cx="4979637" cy="37381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528" y="1090711"/>
            <a:ext cx="2116613" cy="2962076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47864" y="853827"/>
            <a:ext cx="1841013" cy="3435846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73422" y="920700"/>
            <a:ext cx="2115001" cy="3302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4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4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3" y="828347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5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1" y="828355"/>
              <a:ext cx="4979724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6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3242" y="956704"/>
            <a:ext cx="2210525" cy="3230091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28730" y="926450"/>
            <a:ext cx="2307365" cy="3290598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20330" y="809823"/>
            <a:ext cx="2268094" cy="3523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4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7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3" y="828347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8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1" y="828355"/>
              <a:ext cx="4979724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9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898" y="937032"/>
            <a:ext cx="2285893" cy="3269434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48498" y="817823"/>
            <a:ext cx="2647002" cy="3507854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28184" y="973995"/>
            <a:ext cx="2376264" cy="3195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4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10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3" y="828347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11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1" y="828355"/>
              <a:ext cx="4979724" cy="3738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12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520" y="1040048"/>
            <a:ext cx="2376264" cy="3063403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9832" y="972604"/>
            <a:ext cx="2471101" cy="3198291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7378" y="339502"/>
            <a:ext cx="2235061" cy="401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4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13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3" y="828347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예제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14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7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1116" y="1000629"/>
            <a:ext cx="2142651" cy="3142241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52969" y="925835"/>
            <a:ext cx="2627143" cy="3291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612580" y="0"/>
            <a:ext cx="2808316" cy="5143500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3003798"/>
            <a:ext cx="3600000" cy="52807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9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002</a:t>
            </a:r>
            <a:endParaRPr lang="en-US" altLang="ko-KR" sz="29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4168" y="3467408"/>
            <a:ext cx="3600000" cy="40736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코딩 예제</a:t>
            </a:r>
            <a:endParaRPr lang="ko-KR" altLang="en-US" sz="21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2340152" y="1330097"/>
            <a:ext cx="3600000" cy="52537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9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001</a:t>
            </a:r>
            <a:endParaRPr lang="ko-KR" altLang="en-US" sz="29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2412160" y="1779662"/>
            <a:ext cx="3600000" cy="4133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개념 정리</a:t>
            </a:r>
            <a:endParaRPr lang="ko-KR" altLang="en-US" sz="21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904285"/>
            <a:ext cx="3600401" cy="338554"/>
            <a:chOff x="693317" y="828352"/>
            <a:chExt cx="7748319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2"/>
              <a:ext cx="7614057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구조체의 선언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2" y="1242839"/>
            <a:ext cx="6912769" cy="1374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구조체는 서로 다른 자료형의 변수들을 묶어서 새로운 자료형을 만드는 것이다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struct point{	//</a:t>
            </a:r>
            <a:r>
              <a:rPr lang="ko-KR" altLang="en-US" sz="1400"/>
              <a:t> </a:t>
            </a:r>
            <a:r>
              <a:rPr lang="en-US" altLang="ko-KR" sz="1400"/>
              <a:t> struct </a:t>
            </a:r>
            <a:r>
              <a:rPr lang="ko-KR" altLang="en-US" sz="1400"/>
              <a:t>태그</a:t>
            </a:r>
            <a:r>
              <a:rPr lang="en-US" altLang="ko-KR" sz="1400"/>
              <a:t>{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int x;</a:t>
            </a:r>
            <a:r>
              <a:rPr lang="ko-KR" altLang="en-US" sz="1400"/>
              <a:t>	</a:t>
            </a:r>
            <a:r>
              <a:rPr lang="en-US" altLang="ko-KR" sz="1400"/>
              <a:t>//</a:t>
            </a:r>
            <a:r>
              <a:rPr lang="ko-KR" altLang="en-US" sz="1400"/>
              <a:t>	자료형 멤버</a:t>
            </a:r>
            <a:r>
              <a:rPr lang="en-US" altLang="ko-KR" sz="1400"/>
              <a:t>1;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int y;</a:t>
            </a:r>
            <a:r>
              <a:rPr lang="ko-KR" altLang="en-US" sz="1400"/>
              <a:t>	</a:t>
            </a:r>
            <a:r>
              <a:rPr lang="en-US" altLang="ko-KR" sz="1400"/>
              <a:t>//</a:t>
            </a:r>
            <a:r>
              <a:rPr lang="ko-KR" altLang="en-US" sz="1400"/>
              <a:t>	자료형 멤버 </a:t>
            </a:r>
            <a:r>
              <a:rPr lang="en-US" altLang="ko-KR" sz="1400"/>
              <a:t>2;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};</a:t>
            </a:r>
            <a:r>
              <a:rPr lang="ko-KR" altLang="en-US" sz="1400"/>
              <a:t>		</a:t>
            </a:r>
            <a:r>
              <a:rPr lang="en-US" altLang="ko-KR" sz="1400"/>
              <a:t>//</a:t>
            </a:r>
            <a:r>
              <a:rPr lang="ko-KR" altLang="en-US" sz="1400"/>
              <a:t>  </a:t>
            </a:r>
            <a:r>
              <a:rPr lang="en-US" altLang="ko-KR" sz="1400"/>
              <a:t>};</a:t>
            </a:r>
            <a:endParaRPr lang="en-US" altLang="ko-KR" sz="1400"/>
          </a:p>
        </p:txBody>
      </p:sp>
      <p:grpSp>
        <p:nvGrpSpPr>
          <p:cNvPr id="47" name="그룹 32"/>
          <p:cNvGrpSpPr/>
          <p:nvPr/>
        </p:nvGrpSpPr>
        <p:grpSpPr>
          <a:xfrm rot="0">
            <a:off x="683568" y="2715766"/>
            <a:ext cx="2088228" cy="338554"/>
            <a:chOff x="693317" y="828351"/>
            <a:chExt cx="4494016" cy="381776"/>
          </a:xfrm>
        </p:grpSpPr>
        <p:sp>
          <p:nvSpPr>
            <p:cNvPr id="48" name="TextBox 33"/>
            <p:cNvSpPr txBox="1"/>
            <p:nvPr/>
          </p:nvSpPr>
          <p:spPr>
            <a:xfrm>
              <a:off x="827570" y="828351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구조체 변수 생성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"/>
          <p:cNvSpPr txBox="1"/>
          <p:nvPr/>
        </p:nvSpPr>
        <p:spPr>
          <a:xfrm>
            <a:off x="827584" y="3054321"/>
            <a:ext cx="5760640" cy="2011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int main(void){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struct student s1;   // </a:t>
            </a:r>
            <a:r>
              <a:rPr lang="ko-KR" altLang="en-US" sz="1400"/>
              <a:t>구조체 변수 선언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}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struct student{</a:t>
            </a:r>
            <a:r>
              <a:rPr lang="ko-KR" altLang="en-US" sz="1400"/>
              <a:t>		</a:t>
            </a:r>
            <a:r>
              <a:rPr lang="en-US" altLang="ko-KR" sz="1400"/>
              <a:t>//</a:t>
            </a:r>
            <a:r>
              <a:rPr lang="ko-KR" altLang="en-US" sz="1400"/>
              <a:t>구조체 정의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	int number;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char name[10];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double grade;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} s1 ;  // s1</a:t>
            </a:r>
            <a:r>
              <a:rPr lang="ko-KR" altLang="en-US" sz="1400"/>
              <a:t>은 구조체 </a:t>
            </a:r>
            <a:r>
              <a:rPr lang="en-US" altLang="ko-KR" sz="1400"/>
              <a:t>student</a:t>
            </a:r>
            <a:r>
              <a:rPr lang="ko-KR" altLang="en-US" sz="1400"/>
              <a:t>의 변수이다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4" y="828352"/>
              <a:ext cx="4359759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구조체의 초기화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4" y="1347614"/>
            <a:ext cx="7488832" cy="1374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struct student {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int number;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char name[10];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double grade;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};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struct student s1 = { 24 , “Kim” , 4.3 };  //</a:t>
            </a:r>
            <a:r>
              <a:rPr lang="ko-KR" altLang="en-US" sz="1400"/>
              <a:t> 구조체 초기화</a:t>
            </a:r>
            <a:endParaRPr lang="ko-KR" altLang="en-US" sz="1400"/>
          </a:p>
        </p:txBody>
      </p:sp>
      <p:grpSp>
        <p:nvGrpSpPr>
          <p:cNvPr id="47" name="그룹 32"/>
          <p:cNvGrpSpPr/>
          <p:nvPr/>
        </p:nvGrpSpPr>
        <p:grpSpPr>
          <a:xfrm rot="0">
            <a:off x="683568" y="3229653"/>
            <a:ext cx="4176463" cy="337974"/>
            <a:chOff x="693317" y="828352"/>
            <a:chExt cx="8988045" cy="381122"/>
          </a:xfrm>
        </p:grpSpPr>
        <p:sp>
          <p:nvSpPr>
            <p:cNvPr id="48" name="TextBox 33"/>
            <p:cNvSpPr txBox="1"/>
            <p:nvPr/>
          </p:nvSpPr>
          <p:spPr>
            <a:xfrm>
              <a:off x="827499" y="828352"/>
              <a:ext cx="8853861" cy="38112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구조체 멤버 참조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"/>
          <p:cNvSpPr txBox="1"/>
          <p:nvPr/>
        </p:nvSpPr>
        <p:spPr>
          <a:xfrm>
            <a:off x="827584" y="3568208"/>
            <a:ext cx="5760640" cy="94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s1.number = 24;</a:t>
            </a:r>
            <a:r>
              <a:rPr lang="ko-KR" altLang="en-US" sz="1400"/>
              <a:t>	</a:t>
            </a:r>
            <a:r>
              <a:rPr lang="en-US" altLang="ko-KR" sz="1400"/>
              <a:t>//</a:t>
            </a:r>
            <a:r>
              <a:rPr lang="ko-KR" altLang="en-US" sz="1400"/>
              <a:t>   구조체</a:t>
            </a:r>
            <a:r>
              <a:rPr lang="en-US" altLang="ko-KR" sz="1400"/>
              <a:t>_</a:t>
            </a:r>
            <a:r>
              <a:rPr lang="ko-KR" altLang="en-US" sz="1400"/>
              <a:t>변수 </a:t>
            </a:r>
            <a:r>
              <a:rPr lang="en-US" altLang="ko-KR" sz="1400"/>
              <a:t>.</a:t>
            </a:r>
            <a:r>
              <a:rPr lang="ko-KR" altLang="en-US" sz="1400"/>
              <a:t> 멤버</a:t>
            </a:r>
            <a:r>
              <a:rPr lang="en-US" altLang="ko-KR" sz="1400"/>
              <a:t>_</a:t>
            </a:r>
            <a:r>
              <a:rPr lang="ko-KR" altLang="en-US" sz="1400"/>
              <a:t>이름 </a:t>
            </a:r>
            <a:r>
              <a:rPr lang="en-US" altLang="ko-KR" sz="1400"/>
              <a:t>;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*</a:t>
            </a:r>
            <a:r>
              <a:rPr lang="ko-KR" altLang="en-US" sz="1400"/>
              <a:t>만약 멤버가 문자열이라면 멤버에 값을 대입할 때</a:t>
            </a:r>
            <a:r>
              <a:rPr lang="en-US" altLang="ko-KR" sz="1400"/>
              <a:t>, strcpy()</a:t>
            </a:r>
            <a:r>
              <a:rPr lang="ko-KR" altLang="en-US" sz="1400"/>
              <a:t>를 사용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strcpy(s1.name , “Kim” );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3384376" cy="332060"/>
            <a:chOff x="693317" y="828352"/>
            <a:chExt cx="7283416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6" y="828352"/>
              <a:ext cx="7149157" cy="37445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구조체 변수의 대입과 비교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4" y="1347614"/>
            <a:ext cx="5760640" cy="1155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p2 = p1	// == ( p2.x = p1.x);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        ( p2.y = p1.y);  </a:t>
            </a:r>
            <a:r>
              <a:rPr lang="ko-KR" altLang="en-US" sz="1400"/>
              <a:t> </a:t>
            </a:r>
            <a:r>
              <a:rPr lang="en-US" altLang="ko-KR" sz="1400"/>
              <a:t>&lt;&lt;</a:t>
            </a:r>
            <a:r>
              <a:rPr lang="ko-KR" altLang="en-US" sz="1400"/>
              <a:t> 가능한 문장</a:t>
            </a:r>
            <a:endParaRPr lang="ko-KR" altLang="en-US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*</a:t>
            </a:r>
            <a:r>
              <a:rPr lang="ko-KR" altLang="en-US" sz="1400"/>
              <a:t>그러나 구조체 변수와 구조체 변수를 서로 비교하는 것은 허용</a:t>
            </a:r>
            <a:r>
              <a:rPr lang="en-US" altLang="ko-KR" sz="1400"/>
              <a:t>X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if( p1 == p2 ) //</a:t>
            </a:r>
            <a:r>
              <a:rPr lang="ko-KR" altLang="en-US" sz="1400"/>
              <a:t> 컴파일 오류</a:t>
            </a:r>
            <a:endParaRPr lang="ko-KR" altLang="en-US" sz="1400"/>
          </a:p>
        </p:txBody>
      </p:sp>
      <p:grpSp>
        <p:nvGrpSpPr>
          <p:cNvPr id="43" name="그룹 32"/>
          <p:cNvGrpSpPr/>
          <p:nvPr/>
        </p:nvGrpSpPr>
        <p:grpSpPr>
          <a:xfrm rot="0">
            <a:off x="683568" y="2859782"/>
            <a:ext cx="8352928" cy="338713"/>
            <a:chOff x="693317" y="828351"/>
            <a:chExt cx="17976092" cy="381955"/>
          </a:xfrm>
        </p:grpSpPr>
        <p:sp>
          <p:nvSpPr>
            <p:cNvPr id="44" name="TextBox 33"/>
            <p:cNvSpPr txBox="1"/>
            <p:nvPr/>
          </p:nvSpPr>
          <p:spPr>
            <a:xfrm>
              <a:off x="827572" y="828351"/>
              <a:ext cx="17841834" cy="38195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구조체 배열의 선언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"/>
          <p:cNvSpPr txBox="1"/>
          <p:nvPr/>
        </p:nvSpPr>
        <p:spPr>
          <a:xfrm>
            <a:off x="827584" y="3198335"/>
            <a:ext cx="8064896" cy="158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struct student {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int number;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char name[20];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double grade;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};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struct student list[100];     // </a:t>
            </a:r>
            <a:r>
              <a:rPr lang="ko-KR" altLang="en-US" sz="1400"/>
              <a:t>구조체의 배열로서 구조체 </a:t>
            </a:r>
            <a:r>
              <a:rPr lang="en-US" altLang="ko-KR" sz="1400"/>
              <a:t>100</a:t>
            </a:r>
            <a:r>
              <a:rPr lang="ko-KR" altLang="en-US" sz="1400"/>
              <a:t>개를 저장할 수 있다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1009060"/>
            <a:ext cx="3312368" cy="332060"/>
            <a:chOff x="693317" y="828352"/>
            <a:chExt cx="7128450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9" y="828352"/>
              <a:ext cx="6994189" cy="37445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구조체 배열의 초기화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827584" y="1347614"/>
            <a:ext cx="7488832" cy="115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struct student list[3] {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{ 1 , “ Park “ , 3.42 };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{ 2 , “ Kim “ , 4.31 };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{ 3 , “ Lee “ , 2.98 };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};</a:t>
            </a:r>
            <a:endParaRPr lang="en-US" altLang="ko-KR" sz="1400"/>
          </a:p>
        </p:txBody>
      </p:sp>
      <p:grpSp>
        <p:nvGrpSpPr>
          <p:cNvPr id="53" name="그룹 32"/>
          <p:cNvGrpSpPr/>
          <p:nvPr/>
        </p:nvGrpSpPr>
        <p:grpSpPr>
          <a:xfrm rot="0">
            <a:off x="683567" y="3016711"/>
            <a:ext cx="2088204" cy="338813"/>
            <a:chOff x="693317" y="828351"/>
            <a:chExt cx="4493963" cy="382068"/>
          </a:xfrm>
        </p:grpSpPr>
        <p:sp>
          <p:nvSpPr>
            <p:cNvPr id="54" name="TextBox 33"/>
            <p:cNvSpPr txBox="1"/>
            <p:nvPr/>
          </p:nvSpPr>
          <p:spPr>
            <a:xfrm>
              <a:off x="827518" y="828351"/>
              <a:ext cx="4359762" cy="38206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구조체와 포인터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6" name=""/>
          <p:cNvSpPr txBox="1"/>
          <p:nvPr/>
        </p:nvSpPr>
        <p:spPr>
          <a:xfrm>
            <a:off x="827584" y="3355267"/>
            <a:ext cx="7848872" cy="94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(*p).number	: </a:t>
            </a:r>
            <a:r>
              <a:rPr lang="ko-KR" altLang="en-US" sz="1400"/>
              <a:t>포인터 </a:t>
            </a:r>
            <a:r>
              <a:rPr lang="en-US" altLang="ko-KR" sz="1400"/>
              <a:t>p</a:t>
            </a:r>
            <a:r>
              <a:rPr lang="ko-KR" altLang="en-US" sz="1400"/>
              <a:t>가 가리키는 구조체의 멤버 </a:t>
            </a:r>
            <a:r>
              <a:rPr lang="en-US" altLang="ko-KR" sz="1400"/>
              <a:t>number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p -&gt; number	: </a:t>
            </a:r>
            <a:r>
              <a:rPr lang="ko-KR" altLang="en-US" sz="1400"/>
              <a:t>포인터 </a:t>
            </a:r>
            <a:r>
              <a:rPr lang="en-US" altLang="ko-KR" sz="1400"/>
              <a:t>p</a:t>
            </a:r>
            <a:r>
              <a:rPr lang="ko-KR" altLang="en-US" sz="1400"/>
              <a:t>가 가리키는 구조체의 멤버 </a:t>
            </a:r>
            <a:r>
              <a:rPr lang="en-US" altLang="ko-KR" sz="1400"/>
              <a:t>number (</a:t>
            </a:r>
            <a:r>
              <a:rPr lang="ko-KR" altLang="en-US" sz="1400"/>
              <a:t>위와 동일</a:t>
            </a:r>
            <a:r>
              <a:rPr lang="en-US" altLang="ko-KR" sz="1400"/>
              <a:t>)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*p.number		:</a:t>
            </a:r>
            <a:r>
              <a:rPr lang="ko-KR" altLang="en-US" sz="1400"/>
              <a:t> 구조체 </a:t>
            </a:r>
            <a:r>
              <a:rPr lang="en-US" altLang="ko-KR" sz="1400"/>
              <a:t>p</a:t>
            </a:r>
            <a:r>
              <a:rPr lang="ko-KR" altLang="en-US" sz="1400"/>
              <a:t>의 멤버 </a:t>
            </a:r>
            <a:r>
              <a:rPr lang="en-US" altLang="ko-KR" sz="1400"/>
              <a:t>number</a:t>
            </a:r>
            <a:r>
              <a:rPr lang="ko-KR" altLang="en-US" sz="1400"/>
              <a:t>가 가리키는 것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*p -&gt; number	:</a:t>
            </a:r>
            <a:r>
              <a:rPr lang="ko-KR" altLang="en-US" sz="1400"/>
              <a:t> 위와 동일 </a:t>
            </a:r>
            <a:r>
              <a:rPr lang="en-US" altLang="ko-KR" sz="1400"/>
              <a:t>//</a:t>
            </a:r>
            <a:r>
              <a:rPr lang="ko-KR" altLang="en-US" sz="1400"/>
              <a:t> 만약 </a:t>
            </a:r>
            <a:r>
              <a:rPr lang="en-US" altLang="ko-KR" sz="1400"/>
              <a:t>number</a:t>
            </a:r>
            <a:r>
              <a:rPr lang="ko-KR" altLang="en-US" sz="1400"/>
              <a:t>가 포인터가 아니면 오류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1009060"/>
            <a:ext cx="6480720" cy="332060"/>
            <a:chOff x="693317" y="828352"/>
            <a:chExt cx="13946969" cy="374453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52"/>
              <a:ext cx="13812708" cy="37445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자기 자신을 가르키는 포인터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연결 리스트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827584" y="1347614"/>
            <a:ext cx="7488832" cy="1374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struct student {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int number;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char name[20];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float height;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struct student *next;	// student</a:t>
            </a:r>
            <a:r>
              <a:rPr lang="ko-KR" altLang="en-US" sz="1400"/>
              <a:t> 구조체를 가리키는 포인터 정의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};</a:t>
            </a:r>
            <a:endParaRPr lang="en-US" altLang="ko-KR" sz="1400"/>
          </a:p>
        </p:txBody>
      </p:sp>
      <p:grpSp>
        <p:nvGrpSpPr>
          <p:cNvPr id="53" name="그룹 32"/>
          <p:cNvGrpSpPr/>
          <p:nvPr/>
        </p:nvGrpSpPr>
        <p:grpSpPr>
          <a:xfrm rot="0">
            <a:off x="683567" y="3225859"/>
            <a:ext cx="4968553" cy="338813"/>
            <a:chOff x="693317" y="828351"/>
            <a:chExt cx="10692678" cy="382068"/>
          </a:xfrm>
        </p:grpSpPr>
        <p:sp>
          <p:nvSpPr>
            <p:cNvPr id="54" name="TextBox 33"/>
            <p:cNvSpPr txBox="1"/>
            <p:nvPr/>
          </p:nvSpPr>
          <p:spPr>
            <a:xfrm>
              <a:off x="827518" y="828351"/>
              <a:ext cx="10558477" cy="38206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문자 배열과 문자 포인터의 차이점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6" name=""/>
          <p:cNvSpPr txBox="1"/>
          <p:nvPr/>
        </p:nvSpPr>
        <p:spPr>
          <a:xfrm>
            <a:off x="827584" y="3564415"/>
            <a:ext cx="7848872" cy="51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구조체 안에 문자열을 저장하고 변경하려면 문자 배열을 사용하는 편이 안전한다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(</a:t>
            </a:r>
            <a:r>
              <a:rPr lang="ko-KR" altLang="en-US" sz="1400"/>
              <a:t> 포인터 사용은 위험 </a:t>
            </a:r>
            <a:r>
              <a:rPr lang="en-US" altLang="ko-KR" sz="1400"/>
              <a:t>)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987574"/>
            <a:ext cx="3312368" cy="338688"/>
            <a:chOff x="693317" y="828351"/>
            <a:chExt cx="7128451" cy="381926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50"/>
              <a:ext cx="6994189" cy="38192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구조체와 함수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55576" y="1326127"/>
            <a:ext cx="7488832" cy="3567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if( equal( a, b ) == 1 )</a:t>
            </a: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r>
              <a:rPr lang="en-US" altLang="ko-KR" sz="1200"/>
              <a:t>int equal( struct student s1 , struct student s2 )  // </a:t>
            </a:r>
            <a:r>
              <a:rPr lang="ko-KR" altLang="en-US" sz="1200"/>
              <a:t>시간과 메모리 사용이 크다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if(s1.number == s2.number)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~~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r>
              <a:rPr lang="en-US" altLang="ko-KR" sz="1200"/>
              <a:t>int equal( struct student *p1 , struct student *p2)  // </a:t>
            </a:r>
            <a:r>
              <a:rPr lang="ko-KR" altLang="en-US" sz="1200"/>
              <a:t>원본 데이터를 훼손할 수도 있음</a:t>
            </a:r>
            <a:r>
              <a:rPr lang="en-US" altLang="ko-KR" sz="1200"/>
              <a:t>.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if(p1-&gt;number == p2-&gt;number)  // </a:t>
            </a:r>
            <a:r>
              <a:rPr lang="ko-KR" altLang="en-US" sz="1200"/>
              <a:t>포인터를 통하여 구조체에 접근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	~~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r>
              <a:rPr lang="en-US" altLang="ko-KR" sz="1200"/>
              <a:t>int equal( struct student const *p1 , struct student const *p2 ) //</a:t>
            </a:r>
            <a:r>
              <a:rPr lang="ko-KR" altLang="en-US" sz="1200"/>
              <a:t> 구조체를 변경하는 것이 금지됨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if( p1 -&gt; number == p2 -&gt; number )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~~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}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7" y="1009059"/>
            <a:ext cx="6480720" cy="293960"/>
            <a:chOff x="693317" y="828352"/>
            <a:chExt cx="13946969" cy="331489"/>
          </a:xfrm>
        </p:grpSpPr>
        <p:sp>
          <p:nvSpPr>
            <p:cNvPr id="32" name="TextBox 33"/>
            <p:cNvSpPr txBox="1"/>
            <p:nvPr/>
          </p:nvSpPr>
          <p:spPr>
            <a:xfrm>
              <a:off x="827568" y="828351"/>
              <a:ext cx="13812719" cy="33149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구조체를 함수의 반환값으로 넘기는 방법</a:t>
              </a:r>
              <a:endParaRPr lang="ko-KR" altLang="en-US" sz="14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827584" y="1347614"/>
            <a:ext cx="7488832" cy="265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struct student create( )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struct student s;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s.number = 3;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strcpy( s.name , “park” );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s.grade = 4.0;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return s;   // </a:t>
            </a:r>
            <a:r>
              <a:rPr lang="ko-KR" altLang="en-US" sz="1200"/>
              <a:t>구조체 </a:t>
            </a:r>
            <a:r>
              <a:rPr lang="en-US" altLang="ko-KR" sz="1200"/>
              <a:t>s</a:t>
            </a:r>
            <a:r>
              <a:rPr lang="ko-KR" altLang="en-US" sz="1200"/>
              <a:t>가 구조체 </a:t>
            </a:r>
            <a:r>
              <a:rPr lang="en-US" altLang="ko-KR" sz="1200"/>
              <a:t>a</a:t>
            </a:r>
            <a:r>
              <a:rPr lang="ko-KR" altLang="en-US" sz="1200"/>
              <a:t>로 복사된다</a:t>
            </a:r>
            <a:r>
              <a:rPr lang="en-US" altLang="ko-KR" sz="1200"/>
              <a:t>.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r>
              <a:rPr lang="en-US" altLang="ko-KR" sz="1200"/>
              <a:t>int main(void)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struct student a;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	a = create( );</a:t>
            </a:r>
            <a:r>
              <a:rPr lang="ko-KR" altLang="en-US" sz="1200"/>
              <a:t>  </a:t>
            </a:r>
            <a:r>
              <a:rPr lang="en-US" altLang="ko-KR" sz="1200"/>
              <a:t>//</a:t>
            </a:r>
            <a:r>
              <a:rPr lang="ko-KR" altLang="en-US" sz="1200"/>
              <a:t>복사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}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Words>602</ep:Words>
  <ep:PresentationFormat>화면 슬라이드 쇼(16:9)</ep:PresentationFormat>
  <ep:Paragraphs>137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Microsoft Corporation</dc:creator>
  <cp:lastModifiedBy>lenovo</cp:lastModifiedBy>
  <dcterms:modified xsi:type="dcterms:W3CDTF">2018-07-19T12:53:58.166</dcterms:modified>
  <cp:revision>233</cp:revision>
  <dc:title>PowerPoint 프레젠테이션</dc:title>
  <cp:version>1000.0000.01</cp:version>
</cp:coreProperties>
</file>