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wisoft" initials="w" lastIdx="28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900" autoAdjust="0"/>
    <p:restoredTop sz="94659"/>
  </p:normalViewPr>
  <p:slideViewPr>
    <p:cSldViewPr>
      <p:cViewPr varScale="1">
        <p:scale>
          <a:sx n="100" d="100"/>
          <a:sy n="100" d="100"/>
        </p:scale>
        <p:origin x="144" y="366"/>
      </p:cViewPr>
      <p:guideLst>
        <p:guide orient="horz" pos="161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commentAuthors" Target="commentAuthors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2">
    <p:pos x="9" y="9"/>
    <p:text/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4">
    <p:pos x="9" y="9"/>
    <p:text/>
  </p:cm>
</p:cmLst>
</file>

<file path=ppt/comments/comment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8">
    <p:pos x="9" y="9"/>
    <p:text/>
  </p:cm>
</p:cmLst>
</file>

<file path=ppt/comments/comment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9">
    <p:pos x="9" y="9"/>
    <p:text/>
  </p:cm>
</p:cmLst>
</file>

<file path=ppt/comments/comment5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6">
    <p:pos x="9" y="9"/>
    <p:text/>
  </p:cm>
</p:cmLst>
</file>

<file path=ppt/comments/comment6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0">
    <p:pos x="9" y="9"/>
    <p:text/>
  </p:cm>
</p:cmLst>
</file>

<file path=ppt/comments/comment7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3">
    <p:pos x="9" y="9"/>
    <p:text/>
  </p:cm>
</p:cmLst>
</file>

<file path=ppt/comments/comment8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4">
    <p:pos x="9" y="9"/>
    <p:text/>
  </p:cm>
</p:cmLst>
</file>

<file path=ppt/comments/comment9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5">
    <p:pos x="9" y="9"/>
    <p:text/>
  </p:cm>
</p:cmLst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30E1C2D-B41F-4C3F-AA7D-A7311F8B181A}" type="datetime1">
              <a:rPr lang="ko-KR" altLang="en-US"/>
              <a:pPr lvl="0">
                <a:defRPr/>
              </a:pPr>
              <a:t>2018-07-21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B3A6F6B-22E0-403F-93B6-9D1F38018D4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8.xml"  /><Relationship Id="rId3" Type="http://schemas.openxmlformats.org/officeDocument/2006/relationships/image" Target="../media/image1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9.xml"  /><Relationship Id="rId3" Type="http://schemas.openxmlformats.org/officeDocument/2006/relationships/image" Target="../media/image1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2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3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4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5.xml"  /><Relationship Id="rId3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6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7.xml"  /><Relationship Id="rId3" Type="http://schemas.openxmlformats.org/officeDocument/2006/relationships/image" Target="../media/image1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00658" y="892528"/>
            <a:ext cx="91293" cy="543058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881436" y="771550"/>
            <a:ext cx="5256584" cy="5124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세미나</a:t>
            </a:r>
            <a:endParaRPr lang="ko-KR" altLang="en-US" sz="2800" b="1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6176" y="4431377"/>
            <a:ext cx="2669635" cy="30064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spc="-150">
                <a:solidFill>
                  <a:schemeClr val="tx1">
                    <a:lumMod val="65000"/>
                    <a:lumOff val="35000"/>
                  </a:schemeClr>
                </a:solidFill>
              </a:rPr>
              <a:t>20171687</a:t>
            </a:r>
            <a:r>
              <a:rPr lang="ko-KR" altLang="en-US" sz="1400" b="1" spc="-150">
                <a:solidFill>
                  <a:schemeClr val="tx1">
                    <a:lumMod val="65000"/>
                    <a:lumOff val="35000"/>
                  </a:schemeClr>
                </a:solidFill>
              </a:rPr>
              <a:t> 이상민</a:t>
            </a:r>
            <a:endParaRPr lang="ko-KR" altLang="en-US" sz="1400" b="1" spc="-1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9666" y="1218215"/>
            <a:ext cx="5256584" cy="26578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r>
              <a:rPr lang="ko-KR" altLang="en-US" sz="12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장 포인터활용 </a:t>
            </a:r>
            <a:r>
              <a:rPr lang="en-US" altLang="ko-KR" sz="12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( C</a:t>
            </a:r>
            <a:r>
              <a:rPr lang="ko-KR" altLang="en-US" sz="12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프로그래밍</a:t>
            </a:r>
            <a:r>
              <a:rPr lang="en-US" altLang="ko-KR" sz="12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1200" b="1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37195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3" y="828354"/>
              <a:ext cx="4359757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7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3" name="그룹 32"/>
          <p:cNvGrpSpPr/>
          <p:nvPr/>
        </p:nvGrpSpPr>
        <p:grpSpPr>
          <a:xfrm rot="0">
            <a:off x="3347864" y="4371950"/>
            <a:ext cx="2088232" cy="339084"/>
            <a:chOff x="693317" y="828351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69" y="828345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7" name="그룹 32"/>
          <p:cNvGrpSpPr/>
          <p:nvPr/>
        </p:nvGrpSpPr>
        <p:grpSpPr>
          <a:xfrm rot="0">
            <a:off x="6444208" y="4371950"/>
            <a:ext cx="2376266" cy="331495"/>
            <a:chOff x="693317" y="828352"/>
            <a:chExt cx="5113893" cy="373816"/>
          </a:xfrm>
        </p:grpSpPr>
        <p:sp>
          <p:nvSpPr>
            <p:cNvPr id="48" name="TextBox 33"/>
            <p:cNvSpPr txBox="1"/>
            <p:nvPr/>
          </p:nvSpPr>
          <p:spPr>
            <a:xfrm>
              <a:off x="827479" y="828355"/>
              <a:ext cx="4979724" cy="3738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6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7608" y="771550"/>
            <a:ext cx="1716210" cy="3436755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87824" y="925834"/>
            <a:ext cx="2432830" cy="3291830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12160" y="1096429"/>
            <a:ext cx="2607239" cy="2950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37195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3" y="828354"/>
              <a:ext cx="4359757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10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3" name="그룹 32"/>
          <p:cNvGrpSpPr/>
          <p:nvPr/>
        </p:nvGrpSpPr>
        <p:grpSpPr>
          <a:xfrm rot="0">
            <a:off x="3347864" y="4371950"/>
            <a:ext cx="2088232" cy="339084"/>
            <a:chOff x="693317" y="828351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69" y="828345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11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3528" y="1109005"/>
            <a:ext cx="2376264" cy="2925489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59832" y="884339"/>
            <a:ext cx="2586806" cy="3374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-612580" y="0"/>
            <a:ext cx="2808316" cy="5143500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9752" y="3003798"/>
            <a:ext cx="3600000" cy="52807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9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002</a:t>
            </a:r>
            <a:endParaRPr lang="en-US" altLang="ko-KR" sz="29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84168" y="3467408"/>
            <a:ext cx="3600000" cy="40736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코딩 예제</a:t>
            </a:r>
            <a:endParaRPr lang="ko-KR" altLang="en-US" sz="21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0"/>
          <p:cNvSpPr txBox="1"/>
          <p:nvPr/>
        </p:nvSpPr>
        <p:spPr>
          <a:xfrm>
            <a:off x="2340152" y="1330097"/>
            <a:ext cx="3600000" cy="52537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9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001</a:t>
            </a:r>
            <a:endParaRPr lang="ko-KR" altLang="en-US" sz="29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1"/>
          <p:cNvSpPr txBox="1"/>
          <p:nvPr/>
        </p:nvSpPr>
        <p:spPr>
          <a:xfrm>
            <a:off x="2412160" y="1779662"/>
            <a:ext cx="3600000" cy="4133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개념 정리</a:t>
            </a:r>
            <a:endParaRPr lang="ko-KR" altLang="en-US" sz="21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7" y="904285"/>
            <a:ext cx="3600401" cy="338554"/>
            <a:chOff x="693317" y="828352"/>
            <a:chExt cx="7748319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4" y="828352"/>
              <a:ext cx="7614057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이중 포인터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827582" y="1242839"/>
            <a:ext cx="6912769" cy="17937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포인터 </a:t>
            </a:r>
            <a:r>
              <a:rPr lang="en-US" altLang="ko-KR" sz="1400"/>
              <a:t>p </a:t>
            </a:r>
            <a:r>
              <a:rPr lang="ko-KR" altLang="en-US" sz="1400"/>
              <a:t>의 주소를 다른 포인터 </a:t>
            </a:r>
            <a:r>
              <a:rPr lang="en-US" altLang="ko-KR" sz="1400"/>
              <a:t>q</a:t>
            </a:r>
            <a:r>
              <a:rPr lang="ko-KR" altLang="en-US" sz="1400"/>
              <a:t>에 넣으면 포인터 </a:t>
            </a:r>
            <a:r>
              <a:rPr lang="en-US" altLang="ko-KR" sz="1400"/>
              <a:t>q</a:t>
            </a:r>
            <a:r>
              <a:rPr lang="ko-KR" altLang="en-US" sz="1400"/>
              <a:t>가 포인터 </a:t>
            </a:r>
            <a:r>
              <a:rPr lang="en-US" altLang="ko-KR" sz="1400"/>
              <a:t>p</a:t>
            </a:r>
            <a:r>
              <a:rPr lang="ko-KR" altLang="en-US" sz="1400"/>
              <a:t>를 가리키게 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int	</a:t>
            </a:r>
            <a:r>
              <a:rPr lang="ko-KR" altLang="en-US" sz="1400"/>
              <a:t>	</a:t>
            </a:r>
            <a:r>
              <a:rPr lang="en-US" altLang="ko-KR" sz="1400"/>
              <a:t>*</a:t>
            </a:r>
            <a:r>
              <a:rPr lang="ko-KR" altLang="en-US" sz="1400"/>
              <a:t>	</a:t>
            </a:r>
            <a:r>
              <a:rPr lang="en-US" altLang="ko-KR" sz="1400"/>
              <a:t>*	q;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(</a:t>
            </a:r>
            <a:r>
              <a:rPr lang="ko-KR" altLang="en-US" sz="1400"/>
              <a:t>정수형을</a:t>
            </a:r>
            <a:r>
              <a:rPr lang="en-US" altLang="ko-KR" sz="1400"/>
              <a:t>)</a:t>
            </a:r>
            <a:r>
              <a:rPr lang="ko-KR" altLang="en-US" sz="1400"/>
              <a:t> </a:t>
            </a:r>
            <a:r>
              <a:rPr lang="en-US" altLang="ko-KR" sz="1400"/>
              <a:t>(</a:t>
            </a:r>
            <a:r>
              <a:rPr lang="ko-KR" altLang="en-US" sz="1400"/>
              <a:t>가리키는 포인터를</a:t>
            </a:r>
            <a:r>
              <a:rPr lang="en-US" altLang="ko-KR" sz="1400"/>
              <a:t>)</a:t>
            </a:r>
            <a:r>
              <a:rPr lang="ko-KR" altLang="en-US" sz="1400"/>
              <a:t> </a:t>
            </a:r>
            <a:r>
              <a:rPr lang="en-US" altLang="ko-KR" sz="1400"/>
              <a:t>(</a:t>
            </a:r>
            <a:r>
              <a:rPr lang="ko-KR" altLang="en-US" sz="1400"/>
              <a:t>가리키는 포인터</a:t>
            </a:r>
            <a:r>
              <a:rPr lang="en-US" altLang="ko-KR" sz="1400"/>
              <a:t>)</a:t>
            </a:r>
            <a:r>
              <a:rPr lang="ko-KR" altLang="en-US" sz="1400"/>
              <a:t> </a:t>
            </a:r>
            <a:r>
              <a:rPr lang="en-US" altLang="ko-KR" sz="1400"/>
              <a:t>q;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int i = 100;		//</a:t>
            </a:r>
            <a:r>
              <a:rPr lang="ko-KR" altLang="en-US" sz="1400"/>
              <a:t> </a:t>
            </a:r>
            <a:r>
              <a:rPr lang="en-US" altLang="ko-KR" sz="1400"/>
              <a:t>i</a:t>
            </a:r>
            <a:r>
              <a:rPr lang="ko-KR" altLang="en-US" sz="1400"/>
              <a:t>는 </a:t>
            </a:r>
            <a:r>
              <a:rPr lang="en-US" altLang="ko-KR" sz="1400"/>
              <a:t>int </a:t>
            </a:r>
            <a:r>
              <a:rPr lang="ko-KR" altLang="en-US" sz="1400"/>
              <a:t>형 변수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int *p = &amp;i;</a:t>
            </a:r>
            <a:r>
              <a:rPr lang="ko-KR" altLang="en-US" sz="1400"/>
              <a:t>	</a:t>
            </a:r>
            <a:r>
              <a:rPr lang="en-US" altLang="ko-KR" sz="1400"/>
              <a:t>// p</a:t>
            </a:r>
            <a:r>
              <a:rPr lang="ko-KR" altLang="en-US" sz="1400"/>
              <a:t>는 </a:t>
            </a:r>
            <a:r>
              <a:rPr lang="en-US" altLang="ko-KR" sz="1400"/>
              <a:t>i</a:t>
            </a:r>
            <a:r>
              <a:rPr lang="ko-KR" altLang="en-US" sz="1400"/>
              <a:t>를 가리키는 포인터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int **q = &amp;p;</a:t>
            </a:r>
            <a:r>
              <a:rPr lang="ko-KR" altLang="en-US" sz="1400"/>
              <a:t>	</a:t>
            </a:r>
            <a:r>
              <a:rPr lang="en-US" altLang="ko-KR" sz="1400"/>
              <a:t>// q</a:t>
            </a:r>
            <a:r>
              <a:rPr lang="ko-KR" altLang="en-US" sz="1400"/>
              <a:t>는 포인터 </a:t>
            </a:r>
            <a:r>
              <a:rPr lang="en-US" altLang="ko-KR" sz="1400"/>
              <a:t>p</a:t>
            </a:r>
            <a:r>
              <a:rPr lang="ko-KR" altLang="en-US" sz="1400"/>
              <a:t>를 가리키는 이중 포인터</a:t>
            </a:r>
            <a:endParaRPr lang="ko-KR" altLang="en-US" sz="1400"/>
          </a:p>
        </p:txBody>
      </p:sp>
      <p:grpSp>
        <p:nvGrpSpPr>
          <p:cNvPr id="51" name="그룹 32"/>
          <p:cNvGrpSpPr/>
          <p:nvPr/>
        </p:nvGrpSpPr>
        <p:grpSpPr>
          <a:xfrm rot="0">
            <a:off x="683567" y="3173422"/>
            <a:ext cx="3600388" cy="338971"/>
            <a:chOff x="693317" y="828352"/>
            <a:chExt cx="7748292" cy="382246"/>
          </a:xfrm>
        </p:grpSpPr>
        <p:sp>
          <p:nvSpPr>
            <p:cNvPr id="52" name="TextBox 33"/>
            <p:cNvSpPr txBox="1"/>
            <p:nvPr/>
          </p:nvSpPr>
          <p:spPr>
            <a:xfrm>
              <a:off x="827552" y="828352"/>
              <a:ext cx="7614057" cy="38224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포인터 배열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4" name=""/>
          <p:cNvSpPr txBox="1"/>
          <p:nvPr/>
        </p:nvSpPr>
        <p:spPr>
          <a:xfrm>
            <a:off x="827582" y="3511976"/>
            <a:ext cx="6912769" cy="158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포인터들을 모아서 배열로 만든 것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int  * ap[10];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//[ ]</a:t>
            </a:r>
            <a:r>
              <a:rPr lang="ko-KR" altLang="en-US" sz="1400"/>
              <a:t>연산자가 </a:t>
            </a:r>
            <a:r>
              <a:rPr lang="en-US" altLang="ko-KR" sz="1400"/>
              <a:t>*</a:t>
            </a:r>
            <a:r>
              <a:rPr lang="ko-KR" altLang="en-US" sz="1400"/>
              <a:t> 연산자보다 우선순위가 높으므로 </a:t>
            </a:r>
            <a:r>
              <a:rPr lang="en-US" altLang="ko-KR" sz="1400"/>
              <a:t>ap</a:t>
            </a:r>
            <a:r>
              <a:rPr lang="ko-KR" altLang="en-US" sz="1400"/>
              <a:t>는 먼저 배열이 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//</a:t>
            </a:r>
            <a:r>
              <a:rPr lang="ko-KR" altLang="en-US" sz="1400"/>
              <a:t>어떤 배열이냐 하면 </a:t>
            </a:r>
            <a:r>
              <a:rPr lang="en-US" altLang="ko-KR" sz="1400"/>
              <a:t>int *(</a:t>
            </a:r>
            <a:r>
              <a:rPr lang="ko-KR" altLang="en-US" sz="1400"/>
              <a:t> 포인터</a:t>
            </a:r>
            <a:r>
              <a:rPr lang="en-US" altLang="ko-KR" sz="1400"/>
              <a:t> ) </a:t>
            </a:r>
            <a:r>
              <a:rPr lang="ko-KR" altLang="en-US" sz="1400"/>
              <a:t>들의 배열이 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int a = 10 , b = 20 , c = 30 , d = 40 , e = 50 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int *api[5] = { &amp;a , &amp;b , &amp;c , &amp;d , &amp;e };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8" y="100906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4" y="828352"/>
              <a:ext cx="4359757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문자형 포인터 배열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827584" y="1347614"/>
            <a:ext cx="7488832" cy="15841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포인터들의 배열을 만들어서 문자열을 저장하는 방법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(</a:t>
            </a:r>
            <a:r>
              <a:rPr lang="ko-KR" altLang="en-US" sz="1400"/>
              <a:t> 각 행들의 길이가 가변적으로 변할 수 있어서 래그드 배열이라고 부름</a:t>
            </a:r>
            <a:r>
              <a:rPr lang="en-US" altLang="ko-KR" sz="1400"/>
              <a:t>)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char *fruits[4] ={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“apple”,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“orange”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};	// </a:t>
            </a:r>
            <a:r>
              <a:rPr lang="ko-KR" altLang="en-US" sz="1400"/>
              <a:t>메모리 낭비</a:t>
            </a:r>
            <a:r>
              <a:rPr lang="en-US" altLang="ko-KR" sz="1400"/>
              <a:t> X</a:t>
            </a:r>
            <a:endParaRPr lang="en-US" altLang="ko-KR" sz="1400"/>
          </a:p>
        </p:txBody>
      </p:sp>
      <p:grpSp>
        <p:nvGrpSpPr>
          <p:cNvPr id="47" name="그룹 32"/>
          <p:cNvGrpSpPr/>
          <p:nvPr/>
        </p:nvGrpSpPr>
        <p:grpSpPr>
          <a:xfrm rot="0">
            <a:off x="683568" y="3229653"/>
            <a:ext cx="4176463" cy="337974"/>
            <a:chOff x="693317" y="828352"/>
            <a:chExt cx="8988045" cy="381122"/>
          </a:xfrm>
        </p:grpSpPr>
        <p:sp>
          <p:nvSpPr>
            <p:cNvPr id="48" name="TextBox 33"/>
            <p:cNvSpPr txBox="1"/>
            <p:nvPr/>
          </p:nvSpPr>
          <p:spPr>
            <a:xfrm>
              <a:off x="827499" y="828352"/>
              <a:ext cx="8853861" cy="38112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배열 포인터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0" name=""/>
          <p:cNvSpPr txBox="1"/>
          <p:nvPr/>
        </p:nvSpPr>
        <p:spPr>
          <a:xfrm>
            <a:off x="827584" y="3568208"/>
            <a:ext cx="5760640" cy="1154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배열을 가르키는 포인터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int ( * pa ) [10];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//</a:t>
            </a:r>
            <a:r>
              <a:rPr lang="ko-KR" altLang="en-US" sz="1400"/>
              <a:t> 괄호가 있으므로 </a:t>
            </a:r>
            <a:r>
              <a:rPr lang="en-US" altLang="ko-KR" sz="1400"/>
              <a:t>pa</a:t>
            </a:r>
            <a:r>
              <a:rPr lang="ko-KR" altLang="en-US" sz="1400"/>
              <a:t>는 먼저 포인터가 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//</a:t>
            </a:r>
            <a:r>
              <a:rPr lang="ko-KR" altLang="en-US" sz="1400"/>
              <a:t> 어떤 포인터냐 하면 </a:t>
            </a:r>
            <a:r>
              <a:rPr lang="en-US" altLang="ko-KR" sz="1400"/>
              <a:t>int [10]</a:t>
            </a:r>
            <a:r>
              <a:rPr lang="ko-KR" altLang="en-US" sz="1400"/>
              <a:t> 을 가르키는 포인터가 된다</a:t>
            </a:r>
            <a:r>
              <a:rPr lang="en-US" altLang="ko-KR" sz="1400"/>
              <a:t>.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8" y="1009060"/>
            <a:ext cx="3384376" cy="332060"/>
            <a:chOff x="693317" y="828352"/>
            <a:chExt cx="7283416" cy="374453"/>
          </a:xfrm>
        </p:grpSpPr>
        <p:sp>
          <p:nvSpPr>
            <p:cNvPr id="32" name="TextBox 33"/>
            <p:cNvSpPr txBox="1"/>
            <p:nvPr/>
          </p:nvSpPr>
          <p:spPr>
            <a:xfrm>
              <a:off x="827576" y="828352"/>
              <a:ext cx="7149157" cy="37445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함수 포인터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827584" y="1347613"/>
            <a:ext cx="7704856" cy="35082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포인터에 저장된 함수 주소를 이용하여 우리는 함수를 호출 가능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함수를 가르키는 포인터 포인터 이다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int (*pa) (int , int );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void ( *pf ) ( double );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//</a:t>
            </a:r>
            <a:r>
              <a:rPr lang="ko-KR" altLang="en-US" sz="1400"/>
              <a:t>괄호에 의하여 </a:t>
            </a:r>
            <a:r>
              <a:rPr lang="en-US" altLang="ko-KR" sz="1400"/>
              <a:t>(</a:t>
            </a:r>
            <a:r>
              <a:rPr lang="ko-KR" altLang="en-US" sz="1400"/>
              <a:t> </a:t>
            </a:r>
            <a:r>
              <a:rPr lang="en-US" altLang="ko-KR" sz="1400"/>
              <a:t>)</a:t>
            </a:r>
            <a:r>
              <a:rPr lang="ko-KR" altLang="en-US" sz="1400"/>
              <a:t> 연산자 보다 </a:t>
            </a:r>
            <a:r>
              <a:rPr lang="en-US" altLang="ko-KR" sz="1400"/>
              <a:t>*</a:t>
            </a:r>
            <a:r>
              <a:rPr lang="ko-KR" altLang="en-US" sz="1400"/>
              <a:t> 연산자가 먼저 적용되어서 </a:t>
            </a:r>
            <a:r>
              <a:rPr lang="en-US" altLang="ko-KR" sz="1400"/>
              <a:t>pf</a:t>
            </a:r>
            <a:r>
              <a:rPr lang="ko-KR" altLang="en-US" sz="1400"/>
              <a:t>는 포인터가 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//</a:t>
            </a:r>
            <a:r>
              <a:rPr lang="ko-KR" altLang="en-US" sz="1400"/>
              <a:t>어떤 포인터냐 하면 </a:t>
            </a:r>
            <a:r>
              <a:rPr lang="en-US" altLang="ko-KR" sz="1400"/>
              <a:t>int f ( int , int ) </a:t>
            </a:r>
            <a:r>
              <a:rPr lang="ko-KR" altLang="en-US" sz="1400"/>
              <a:t>함수를 가리키는 포인터가 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int sub(int , int)	//</a:t>
            </a:r>
            <a:r>
              <a:rPr lang="ko-KR" altLang="en-US" sz="1400"/>
              <a:t> 함수 원형 정의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int ( *pf ) ( int , int )	//</a:t>
            </a:r>
            <a:r>
              <a:rPr lang="ko-KR" altLang="en-US" sz="1400"/>
              <a:t> 함수 포인터 정의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pf = sub ;		//</a:t>
            </a:r>
            <a:r>
              <a:rPr lang="ko-KR" altLang="en-US" sz="1400"/>
              <a:t> 함수의 이름을 함수 포인터에 대입</a:t>
            </a:r>
            <a:endParaRPr lang="ko-KR" altLang="en-US" sz="1400"/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1400"/>
              <a:t>*</a:t>
            </a:r>
            <a:r>
              <a:rPr lang="ko-KR" altLang="en-US" sz="1400"/>
              <a:t>만약 반환형과 매개 변수만 일치하면 이름이 다르더라도 함수를 바꿔가며 가리킬 수 있다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result = ( *pf )( 10 , 20 ); 	//</a:t>
            </a:r>
            <a:r>
              <a:rPr lang="ko-KR" altLang="en-US" sz="1400"/>
              <a:t> 포인터 함수 호출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// ( *pf )</a:t>
            </a:r>
            <a:r>
              <a:rPr lang="ko-KR" altLang="en-US" sz="1400"/>
              <a:t> 와 같이 반드시 괄호 필요</a:t>
            </a:r>
            <a:r>
              <a:rPr lang="en-US" altLang="ko-KR" sz="1400"/>
              <a:t>!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7" y="1009060"/>
            <a:ext cx="3312368" cy="332060"/>
            <a:chOff x="693317" y="828352"/>
            <a:chExt cx="7128450" cy="374453"/>
          </a:xfrm>
        </p:grpSpPr>
        <p:sp>
          <p:nvSpPr>
            <p:cNvPr id="32" name="TextBox 33"/>
            <p:cNvSpPr txBox="1"/>
            <p:nvPr/>
          </p:nvSpPr>
          <p:spPr>
            <a:xfrm>
              <a:off x="827580" y="828352"/>
              <a:ext cx="6994189" cy="37445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const</a:t>
              </a: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키워드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827584" y="1347614"/>
            <a:ext cx="7488832" cy="946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const</a:t>
            </a:r>
            <a:r>
              <a:rPr lang="ko-KR" altLang="en-US" sz="1400"/>
              <a:t>는 변하지 않음을 나타내는 키워드</a:t>
            </a:r>
            <a:endParaRPr lang="ko-KR" altLang="en-US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const char *p ;	//</a:t>
            </a:r>
            <a:r>
              <a:rPr lang="ko-KR" altLang="en-US" sz="1400"/>
              <a:t> </a:t>
            </a:r>
            <a:r>
              <a:rPr lang="en-US" altLang="ko-KR" sz="1400"/>
              <a:t>p</a:t>
            </a:r>
            <a:r>
              <a:rPr lang="ko-KR" altLang="en-US" sz="1400"/>
              <a:t>가 가리키는 내용이 변경되지 않음을 나타낸다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char *const p;	//</a:t>
            </a:r>
            <a:r>
              <a:rPr lang="ko-KR" altLang="en-US" sz="1400"/>
              <a:t>포인터 </a:t>
            </a:r>
            <a:r>
              <a:rPr lang="en-US" altLang="ko-KR" sz="1400"/>
              <a:t>p</a:t>
            </a:r>
            <a:r>
              <a:rPr lang="ko-KR" altLang="en-US" sz="1400"/>
              <a:t>가 변경되지 않음을 나타낸다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grpSp>
        <p:nvGrpSpPr>
          <p:cNvPr id="53" name="그룹 32"/>
          <p:cNvGrpSpPr/>
          <p:nvPr/>
        </p:nvGrpSpPr>
        <p:grpSpPr>
          <a:xfrm rot="0">
            <a:off x="683567" y="2715766"/>
            <a:ext cx="2088204" cy="338813"/>
            <a:chOff x="693317" y="828351"/>
            <a:chExt cx="4493963" cy="382068"/>
          </a:xfrm>
        </p:grpSpPr>
        <p:sp>
          <p:nvSpPr>
            <p:cNvPr id="54" name="TextBox 33"/>
            <p:cNvSpPr txBox="1"/>
            <p:nvPr/>
          </p:nvSpPr>
          <p:spPr>
            <a:xfrm>
              <a:off x="827518" y="828351"/>
              <a:ext cx="4359762" cy="38206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volatile</a:t>
              </a: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키워드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6" name=""/>
          <p:cNvSpPr txBox="1"/>
          <p:nvPr/>
        </p:nvSpPr>
        <p:spPr>
          <a:xfrm>
            <a:off x="827584" y="3054322"/>
            <a:ext cx="7848872" cy="944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volatile </a:t>
            </a:r>
            <a:r>
              <a:rPr lang="ko-KR" altLang="en-US" sz="1400"/>
              <a:t>은 주로 동일한 메모리를 여러 개의 프로세스나 스레드가 사용할 때 필요하다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값을 사용할 때마다 다시 메모리에서 읽으라는 것을 의미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volatile char *p;	//p</a:t>
            </a:r>
            <a:r>
              <a:rPr lang="ko-KR" altLang="en-US" sz="1400"/>
              <a:t>가 가르키는 내용이 수시로 변경되니 사용할 때마다 다시 로드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7" y="1009060"/>
            <a:ext cx="6480720" cy="332060"/>
            <a:chOff x="693317" y="828352"/>
            <a:chExt cx="13946969" cy="374453"/>
          </a:xfrm>
        </p:grpSpPr>
        <p:sp>
          <p:nvSpPr>
            <p:cNvPr id="32" name="TextBox 33"/>
            <p:cNvSpPr txBox="1"/>
            <p:nvPr/>
          </p:nvSpPr>
          <p:spPr>
            <a:xfrm>
              <a:off x="827578" y="828329"/>
              <a:ext cx="13812708" cy="37447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void </a:t>
              </a: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포인터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827584" y="1347614"/>
            <a:ext cx="7488832" cy="2012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void </a:t>
            </a:r>
            <a:r>
              <a:rPr lang="ko-KR" altLang="en-US" sz="1400"/>
              <a:t>형 포인터는 순수하게 메모리의 주소만을 가지고 있는 변수이다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void *vp;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*</a:t>
            </a:r>
            <a:r>
              <a:rPr lang="ko-KR" altLang="en-US" sz="1400"/>
              <a:t> 연산자를 사용할수 없다</a:t>
            </a:r>
            <a:r>
              <a:rPr lang="en-US" altLang="ko-KR" sz="1400"/>
              <a:t>.</a:t>
            </a:r>
            <a:r>
              <a:rPr lang="ko-KR" altLang="en-US" sz="1400"/>
              <a:t> 가리키는 대상이 없기 때문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*</a:t>
            </a:r>
            <a:r>
              <a:rPr lang="ko-KR" altLang="en-US" sz="1400"/>
              <a:t> 연산자를 사용하려면 반드시 명시적인 대상을 가리키는 포인터 타입으로 형변환 필요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	</a:t>
            </a:r>
            <a:r>
              <a:rPr lang="en-US" altLang="ko-KR" sz="1400"/>
              <a:t>* vp ;  		//</a:t>
            </a:r>
            <a:r>
              <a:rPr lang="ko-KR" altLang="en-US" sz="1400"/>
              <a:t> 오류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	</a:t>
            </a:r>
            <a:r>
              <a:rPr lang="en-US" altLang="ko-KR" sz="1400"/>
              <a:t>*(int *) vp;		//</a:t>
            </a:r>
            <a:r>
              <a:rPr lang="ko-KR" altLang="en-US" sz="1400"/>
              <a:t> </a:t>
            </a:r>
            <a:r>
              <a:rPr lang="en-US" altLang="ko-KR" sz="1400"/>
              <a:t>void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ko-KR" altLang="en-US" sz="1400"/>
              <a:t>또한 증감 연산자도 사용이 불가능</a:t>
            </a:r>
            <a:r>
              <a:rPr lang="en-US" altLang="ko-KR" sz="1400"/>
              <a:t>.</a:t>
            </a:r>
            <a:endParaRPr lang="en-US" altLang="ko-KR" sz="1400"/>
          </a:p>
        </p:txBody>
      </p:sp>
      <p:grpSp>
        <p:nvGrpSpPr>
          <p:cNvPr id="53" name="그룹 32"/>
          <p:cNvGrpSpPr/>
          <p:nvPr/>
        </p:nvGrpSpPr>
        <p:grpSpPr>
          <a:xfrm rot="0">
            <a:off x="683567" y="3513489"/>
            <a:ext cx="4968553" cy="338813"/>
            <a:chOff x="693317" y="828351"/>
            <a:chExt cx="10692678" cy="382068"/>
          </a:xfrm>
        </p:grpSpPr>
        <p:sp>
          <p:nvSpPr>
            <p:cNvPr id="54" name="TextBox 33"/>
            <p:cNvSpPr txBox="1"/>
            <p:nvPr/>
          </p:nvSpPr>
          <p:spPr>
            <a:xfrm>
              <a:off x="827518" y="828351"/>
              <a:ext cx="10558477" cy="38206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문자 배열과 문자 포인터의 차이점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6" name=""/>
          <p:cNvSpPr txBox="1"/>
          <p:nvPr/>
        </p:nvSpPr>
        <p:spPr>
          <a:xfrm>
            <a:off x="827584" y="3852045"/>
            <a:ext cx="7848872" cy="51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구조체 안에 문자열을 저장하고 변경하려면 문자 배열을 사용하는 편이 안전한다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(</a:t>
            </a:r>
            <a:r>
              <a:rPr lang="ko-KR" altLang="en-US" sz="1400"/>
              <a:t> 포인터 사용은 위험 </a:t>
            </a:r>
            <a:r>
              <a:rPr lang="en-US" altLang="ko-KR" sz="1400"/>
              <a:t>)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37195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1" y="828354"/>
              <a:ext cx="4359759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3" name="그룹 32"/>
          <p:cNvGrpSpPr/>
          <p:nvPr/>
        </p:nvGrpSpPr>
        <p:grpSpPr>
          <a:xfrm rot="0">
            <a:off x="3527884" y="4371950"/>
            <a:ext cx="2088232" cy="339084"/>
            <a:chOff x="693317" y="828351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6" y="828344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7" name="그룹 32"/>
          <p:cNvGrpSpPr/>
          <p:nvPr/>
        </p:nvGrpSpPr>
        <p:grpSpPr>
          <a:xfrm rot="0">
            <a:off x="6444208" y="4371950"/>
            <a:ext cx="2376265" cy="331495"/>
            <a:chOff x="693317" y="828352"/>
            <a:chExt cx="5113892" cy="373816"/>
          </a:xfrm>
        </p:grpSpPr>
        <p:sp>
          <p:nvSpPr>
            <p:cNvPr id="48" name="TextBox 33"/>
            <p:cNvSpPr txBox="1"/>
            <p:nvPr/>
          </p:nvSpPr>
          <p:spPr>
            <a:xfrm>
              <a:off x="827574" y="828354"/>
              <a:ext cx="4979637" cy="37381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6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1520" y="1160437"/>
            <a:ext cx="2232248" cy="2822624"/>
          </a:xfrm>
          <a:prstGeom prst="rect">
            <a:avLst/>
          </a:prstGeom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87824" y="1140147"/>
            <a:ext cx="2664296" cy="2863205"/>
          </a:xfrm>
          <a:prstGeom prst="rect">
            <a:avLst/>
          </a:prstGeom>
        </p:spPr>
      </p:pic>
      <p:pic>
        <p:nvPicPr>
          <p:cNvPr id="6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28184" y="1023466"/>
            <a:ext cx="2246407" cy="3096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37195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4" y="828354"/>
              <a:ext cx="4359759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3" name="그룹 32"/>
          <p:cNvGrpSpPr/>
          <p:nvPr/>
        </p:nvGrpSpPr>
        <p:grpSpPr>
          <a:xfrm rot="0">
            <a:off x="3347864" y="4371950"/>
            <a:ext cx="2088232" cy="339084"/>
            <a:chOff x="693317" y="828351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1" y="828346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7" name="그룹 32"/>
          <p:cNvGrpSpPr/>
          <p:nvPr/>
        </p:nvGrpSpPr>
        <p:grpSpPr>
          <a:xfrm rot="0">
            <a:off x="6444208" y="4371950"/>
            <a:ext cx="2376266" cy="331495"/>
            <a:chOff x="693317" y="828352"/>
            <a:chExt cx="5113893" cy="373816"/>
          </a:xfrm>
        </p:grpSpPr>
        <p:sp>
          <p:nvSpPr>
            <p:cNvPr id="48" name="TextBox 33"/>
            <p:cNvSpPr txBox="1"/>
            <p:nvPr/>
          </p:nvSpPr>
          <p:spPr>
            <a:xfrm>
              <a:off x="827479" y="828355"/>
              <a:ext cx="4979724" cy="3738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6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1520" y="1156109"/>
            <a:ext cx="2333851" cy="2831281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47864" y="555526"/>
            <a:ext cx="1540486" cy="3507854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96136" y="781819"/>
            <a:ext cx="2713766" cy="35798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R&amp;D</ep:Company>
  <ep:Words>456</ep:Words>
  <ep:PresentationFormat>화면 슬라이드 쇼(16:9)</ep:PresentationFormat>
  <ep:Paragraphs>75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2006-10-05T04:04:58.000</dcterms:created>
  <dc:creator>Microsoft Corporation</dc:creator>
  <cp:lastModifiedBy>lenovo</cp:lastModifiedBy>
  <dcterms:modified xsi:type="dcterms:W3CDTF">2018-07-21T12:59:17.835</dcterms:modified>
  <cp:revision>260</cp:revision>
  <dc:title>PowerPoint 프레젠테이션</dc:title>
  <cp:version>1000.0000.01</cp:version>
</cp:coreProperties>
</file>