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wisoft" initials="w" lastIdx="34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00" autoAdjust="0"/>
    <p:restoredTop sz="82238"/>
  </p:normalViewPr>
  <p:slideViewPr>
    <p:cSldViewPr>
      <p:cViewPr varScale="1">
        <p:scale>
          <a:sx n="100" d="100"/>
          <a:sy n="100" d="100"/>
        </p:scale>
        <p:origin x="144" y="366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2">
    <p:pos x="9" y="9"/>
    <p:text/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4">
    <p:pos x="9" y="9"/>
    <p:text/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8">
    <p:pos x="9" y="9"/>
    <p:text/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33">
    <p:pos x="9" y="9"/>
    <p:text/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9">
    <p:pos x="9" y="9"/>
    <p:text/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6">
    <p:pos x="9" y="9"/>
    <p:text/>
  </p:cm>
</p:cmLst>
</file>

<file path=ppt/comments/comment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0">
    <p:pos x="9" y="9"/>
    <p:text/>
  </p:cm>
</p:cmLst>
</file>

<file path=ppt/comments/comment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3">
    <p:pos x="9" y="9"/>
    <p:text/>
  </p:cm>
</p:cmLst>
</file>

<file path=ppt/comments/comment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32">
    <p:pos x="9" y="9"/>
    <p:text/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E1C2D-B41F-4C3F-AA7D-A7311F8B181A}" type="datetime1">
              <a:rPr lang="ko-KR" altLang="en-US"/>
              <a:pPr lvl="0">
                <a:defRPr/>
              </a:pPr>
              <a:t>2018-08-01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3A6F6B-22E0-403F-93B6-9D1F38018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동적 할당 메모리란 정적 할당 메모리인 배열 선언과 다르게 처음에 포인터를 선언하고 그 변수의 변수형을 적고 함수인 </a:t>
            </a:r>
            <a:r>
              <a:rPr lang="en-US" altLang="ko-KR"/>
              <a:t>malloc</a:t>
            </a:r>
            <a:r>
              <a:rPr lang="ko-KR" altLang="en-US"/>
              <a:t>을 적고 매개변수로는 메모리 크기를 넣어 동적 메모리를 할당 시키는 것 입니다</a:t>
            </a:r>
            <a:r>
              <a:rPr lang="en-US" altLang="ko-KR"/>
              <a:t>.</a:t>
            </a:r>
            <a:r>
              <a:rPr lang="ko-KR" altLang="en-US"/>
              <a:t> 이것은 메모리를 사용할 때 마다 어떤 타입으로든 변경이 가능한 </a:t>
            </a:r>
            <a:r>
              <a:rPr lang="en-US" altLang="ko-KR"/>
              <a:t>void</a:t>
            </a:r>
            <a:r>
              <a:rPr lang="ko-KR" altLang="en-US"/>
              <a:t> 포인터를 리턴 해줌으로써 메모리를 동적으로 사용하여 효율적으로 메모리를 사용할 수 있도록 하는 것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calloc</a:t>
            </a:r>
            <a:r>
              <a:rPr lang="ko-KR" altLang="en-US"/>
              <a:t>은 </a:t>
            </a:r>
            <a:r>
              <a:rPr lang="en-US" altLang="ko-KR"/>
              <a:t>malloc</a:t>
            </a:r>
            <a:r>
              <a:rPr lang="ko-KR" altLang="en-US"/>
              <a:t>과 다르게 함수의 매개변수가 </a:t>
            </a:r>
            <a:r>
              <a:rPr lang="en-US" altLang="ko-KR"/>
              <a:t>2</a:t>
            </a:r>
            <a:r>
              <a:rPr lang="ko-KR" altLang="en-US"/>
              <a:t>개 입니다</a:t>
            </a:r>
            <a:r>
              <a:rPr lang="en-US" altLang="ko-KR"/>
              <a:t>.</a:t>
            </a:r>
            <a:r>
              <a:rPr lang="ko-KR" altLang="en-US"/>
              <a:t> 첫 번째 매개변수는 할당할 메모리의 단위 갯수 이고</a:t>
            </a:r>
            <a:r>
              <a:rPr lang="en-US" altLang="ko-KR"/>
              <a:t>,</a:t>
            </a:r>
            <a:r>
              <a:rPr lang="ko-KR" altLang="en-US"/>
              <a:t> 두 번째 매개변수는 </a:t>
            </a:r>
            <a:r>
              <a:rPr lang="en-US" altLang="ko-KR"/>
              <a:t>size</a:t>
            </a:r>
            <a:r>
              <a:rPr lang="ko-KR" altLang="en-US"/>
              <a:t>하나 당 크기를 나타냅니다</a:t>
            </a:r>
            <a:r>
              <a:rPr lang="en-US" altLang="ko-KR"/>
              <a:t>.</a:t>
            </a:r>
            <a:r>
              <a:rPr lang="ko-KR" altLang="en-US"/>
              <a:t> 그리고 또 </a:t>
            </a:r>
            <a:r>
              <a:rPr lang="en-US" altLang="ko-KR"/>
              <a:t>malloc</a:t>
            </a:r>
            <a:r>
              <a:rPr lang="ko-KR" altLang="en-US"/>
              <a:t>과 다른점은 메모리 공간을 모두 </a:t>
            </a:r>
            <a:r>
              <a:rPr lang="en-US" altLang="ko-KR"/>
              <a:t>0</a:t>
            </a:r>
            <a:r>
              <a:rPr lang="ko-KR" altLang="en-US"/>
              <a:t>으로 초기화 시켜주는 것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realloc</a:t>
            </a:r>
            <a:r>
              <a:rPr lang="ko-KR" altLang="en-US"/>
              <a:t>은 우선 </a:t>
            </a:r>
            <a:r>
              <a:rPr lang="en-US" altLang="ko-KR"/>
              <a:t>malloc</a:t>
            </a:r>
            <a:r>
              <a:rPr lang="ko-KR" altLang="en-US"/>
              <a:t>으로 메모리를 할당시키고 거기에 값을 집어 넣습니다</a:t>
            </a:r>
            <a:r>
              <a:rPr lang="en-US" altLang="ko-KR"/>
              <a:t>.</a:t>
            </a:r>
            <a:r>
              <a:rPr lang="ko-KR" altLang="en-US"/>
              <a:t> 그런데 지정한 메모리의 크기 보다 그 이상의 메모리를 사용하게 된다면 할당된 메모리보다 초과하게 되므로 오류가 나게됩니다</a:t>
            </a:r>
            <a:r>
              <a:rPr lang="en-US" altLang="ko-KR"/>
              <a:t>.</a:t>
            </a:r>
            <a:r>
              <a:rPr lang="ko-KR" altLang="en-US"/>
              <a:t> 그 문제를 보안하기 위해</a:t>
            </a:r>
            <a:r>
              <a:rPr lang="en-US" altLang="ko-KR"/>
              <a:t>realloc</a:t>
            </a:r>
            <a:r>
              <a:rPr lang="ko-KR" altLang="en-US"/>
              <a:t>이라는 함수를 사용하게 되는데 이 함수는 첫 번째 매개변수에는 </a:t>
            </a:r>
            <a:r>
              <a:rPr lang="en-US" altLang="ko-KR"/>
              <a:t>malloc</a:t>
            </a:r>
            <a:r>
              <a:rPr lang="ko-KR" altLang="en-US"/>
              <a:t>으로 동적 메모리를 할당한 변수이름을 넣고 두 번째 매개변수에는 원래 할당된 메모리말고 새로운 메모리 크기를 넣어주어</a:t>
            </a:r>
            <a:r>
              <a:rPr lang="en-US" altLang="ko-KR"/>
              <a:t> </a:t>
            </a:r>
            <a:r>
              <a:rPr lang="ko-KR" altLang="en-US"/>
              <a:t>사용 할 수 있는 최대 메모리의 크기를 늘리게 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정적과 다르게 동적 메모리 할당을 하면 프로그램이 종료가 되도 자동으로 해제가 되지 않습니다</a:t>
            </a:r>
            <a:r>
              <a:rPr lang="en-US" altLang="ko-KR"/>
              <a:t>.</a:t>
            </a:r>
            <a:r>
              <a:rPr lang="ko-KR" altLang="en-US"/>
              <a:t> 따라서 동적 할당한 메모리는 반드시 프로그램이 종료되기 전에 </a:t>
            </a:r>
            <a:r>
              <a:rPr lang="en-US" altLang="ko-KR"/>
              <a:t>free( )</a:t>
            </a:r>
            <a:r>
              <a:rPr lang="ko-KR" altLang="en-US"/>
              <a:t> 함수를 이용하여 메모리 할당을 해제 해주어야 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99920" indent="-199920">
              <a:buFont typeface="Arial"/>
              <a:buChar char="•"/>
              <a:defRPr/>
            </a:pPr>
            <a:r>
              <a:rPr lang="ko-KR" altLang="en-US" sz="1000">
                <a:latin typeface="함초롬바탕"/>
                <a:ea typeface="함초롬바탕"/>
              </a:rPr>
              <a:t>연결 리스트란 이처럼 각각의 원소인 노드가 포인터를 사용하여 다음 노드의 위치를 가리키는 것입니다.</a:t>
            </a:r>
            <a:endParaRPr lang="ko-KR" altLang="en-US" sz="1000">
              <a:latin typeface="함초롬바탕"/>
              <a:ea typeface="함초롬바탕"/>
            </a:endParaRP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000">
                <a:latin typeface="함초롬바탕"/>
                <a:ea typeface="함초롬바탕"/>
              </a:rPr>
              <a:t>데이터가 들어가는 부분을 데이터 필드라 하고 다른 노드를 가리키는 포인터가 링크 필드입니다. 그리고 연결 리스트마다 첫 번째 노드가 가리키고 있는 변수가 필요한데 이것을 헤드 포인터라 하고 연결 리스트의 마지막 노드의 링크 필드에는 NUL</a:t>
            </a:r>
            <a:r>
              <a:rPr lang="en-US" altLang="ko-KR" sz="1000">
                <a:latin typeface="함초롬바탕"/>
                <a:ea typeface="함초롬바탕"/>
              </a:rPr>
              <a:t>L</a:t>
            </a:r>
            <a:r>
              <a:rPr lang="ko-KR" altLang="en-US" sz="1000">
                <a:latin typeface="함초롬바탕"/>
                <a:ea typeface="함초롬바탕"/>
              </a:rPr>
              <a:t>이 들어가게 되는데 이것은 더 이상 연결된 노드가 없다는 것을 의미합니다.</a:t>
            </a:r>
            <a:endParaRPr lang="ko-KR" altLang="en-US" sz="1000">
              <a:latin typeface="함초롬바탕"/>
              <a:ea typeface="함초롬바탕"/>
            </a:endParaRP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000">
                <a:latin typeface="함초롬바탕"/>
                <a:ea typeface="함초롬바탕"/>
              </a:rPr>
              <a:t>연결 리스트의 장점은 노드를 삽입할 때나 제거할 때 데이터들을 옮길 필요 없이 그냥 데이터들을 연결하는 줄만 수정하면 되는 것입니다. 또 데이터를 저장할 공간이 필요할 때마다 동적으로 </a:t>
            </a:r>
            <a:r>
              <a:rPr lang="ko-KR" altLang="en-US" sz="1100">
                <a:latin typeface="함초롬바탕"/>
                <a:ea typeface="함초롬바탕"/>
              </a:rPr>
              <a:t>공간을</a:t>
            </a:r>
            <a:r>
              <a:rPr lang="ko-KR" altLang="en-US" sz="1000">
                <a:latin typeface="함초롬바탕"/>
                <a:ea typeface="함초롬바탕"/>
              </a:rPr>
              <a:t> 만들어서 쉽게 추가할 수 있다는 것이 장점입니다</a:t>
            </a:r>
            <a:r>
              <a:rPr lang="en-US" altLang="ko-KR" sz="1000">
                <a:latin typeface="함초롬바탕"/>
                <a:ea typeface="함초롬바탕"/>
              </a:rPr>
              <a:t>.</a:t>
            </a:r>
            <a:endParaRPr lang="en-US" altLang="ko-KR" sz="1000">
              <a:latin typeface="함초롬바탕"/>
              <a:ea typeface="함초롬바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ko-KR" altLang="en-US"/>
              <a:t> 자기 참조 구조체는 연결 리스트의 예시로써 자기 참조 구조체를 정의해 놓고 동적으로 기억 장소를 할당받아서 이들을 포인터로 연결하여 자료 구조를 구성 하도록 하는 것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8.xml"  /><Relationship Id="rId3" Type="http://schemas.openxmlformats.org/officeDocument/2006/relationships/image" Target="../media/image1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comments" Target="../comments/comment9.xml"  /><Relationship Id="rId4" Type="http://schemas.openxmlformats.org/officeDocument/2006/relationships/image" Target="../media/image1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comments" Target="../comments/comment1.xml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comments" Target="../comments/comment2.xml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comments" Target="../comments/comment3.xml"  /><Relationship Id="rId4" Type="http://schemas.openxmlformats.org/officeDocument/2006/relationships/image" Target="../media/image1.png"  /><Relationship Id="rId5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comments" Target="../comments/comment4.xml"  /><Relationship Id="rId4" Type="http://schemas.openxmlformats.org/officeDocument/2006/relationships/image" Target="../media/image1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comments" Target="../comments/comment5.xml"  /><Relationship Id="rId4" Type="http://schemas.openxmlformats.org/officeDocument/2006/relationships/image" Target="../media/image1.png"  /><Relationship Id="rId5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comments" Target="../comments/comment6.xml"  /><Relationship Id="rId4" Type="http://schemas.openxmlformats.org/officeDocument/2006/relationships/image" Target="../media/image1.png"  /><Relationship Id="rId5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7.xml"  /><Relationship Id="rId3" Type="http://schemas.openxmlformats.org/officeDocument/2006/relationships/image" Target="../media/image1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00658" y="892528"/>
            <a:ext cx="91293" cy="543058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771550"/>
            <a:ext cx="5256584" cy="5124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세미나</a:t>
            </a:r>
            <a:endParaRPr lang="ko-KR" altLang="en-US" sz="28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4431377"/>
            <a:ext cx="2669635" cy="30064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20171687</a:t>
            </a:r>
            <a:r>
              <a:rPr lang="ko-KR" altLang="en-US" sz="14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 이상민</a:t>
            </a:r>
            <a:endParaRPr lang="ko-KR" altLang="en-US" sz="1400" b="1" spc="-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9666" y="1218215"/>
            <a:ext cx="5256584" cy="26578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r>
              <a:rPr lang="ko-KR" altLang="en-US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장 동적 메모리와 연결 리스트 </a:t>
            </a:r>
            <a:r>
              <a:rPr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 C</a:t>
            </a:r>
            <a:r>
              <a:rPr lang="ko-KR" altLang="en-US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프로그래밍</a:t>
            </a:r>
            <a:r>
              <a:rPr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2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680938"/>
            <a:ext cx="2088227" cy="338556"/>
            <a:chOff x="693317" y="828352"/>
            <a:chExt cx="4494012" cy="381778"/>
          </a:xfrm>
        </p:grpSpPr>
        <p:sp>
          <p:nvSpPr>
            <p:cNvPr id="32" name="TextBox 33"/>
            <p:cNvSpPr txBox="1"/>
            <p:nvPr/>
          </p:nvSpPr>
          <p:spPr>
            <a:xfrm>
              <a:off x="827569" y="828354"/>
              <a:ext cx="4359759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1697" y="843558"/>
            <a:ext cx="2698135" cy="3698143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63888" y="837059"/>
            <a:ext cx="4176464" cy="2166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539552" y="4537422"/>
            <a:ext cx="2088227" cy="338583"/>
            <a:chOff x="693317" y="828352"/>
            <a:chExt cx="4494012" cy="381809"/>
          </a:xfrm>
        </p:grpSpPr>
        <p:sp>
          <p:nvSpPr>
            <p:cNvPr id="32" name="TextBox 33"/>
            <p:cNvSpPr txBox="1"/>
            <p:nvPr/>
          </p:nvSpPr>
          <p:spPr>
            <a:xfrm>
              <a:off x="827567" y="828354"/>
              <a:ext cx="4359759" cy="38180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6178" y="925835"/>
            <a:ext cx="2969757" cy="3291830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44008" y="889831"/>
            <a:ext cx="3564331" cy="3363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-612580" y="0"/>
            <a:ext cx="2808316" cy="5143500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3003798"/>
            <a:ext cx="3600000" cy="52807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9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002</a:t>
            </a:r>
            <a:endParaRPr lang="en-US" altLang="ko-KR" sz="29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4168" y="3467408"/>
            <a:ext cx="3600000" cy="40736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코딩 예제</a:t>
            </a:r>
            <a:endParaRPr lang="ko-KR" altLang="en-US" sz="21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2340152" y="1330097"/>
            <a:ext cx="3600000" cy="52537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9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001</a:t>
            </a:r>
            <a:endParaRPr lang="ko-KR" altLang="en-US" sz="29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2412160" y="1779662"/>
            <a:ext cx="3600000" cy="4133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개념 정리</a:t>
            </a:r>
            <a:endParaRPr lang="ko-KR" altLang="en-US" sz="21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6" y="904285"/>
            <a:ext cx="3600397" cy="338554"/>
            <a:chOff x="693317" y="828352"/>
            <a:chExt cx="7748312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2" y="828352"/>
              <a:ext cx="7614057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동적 할당 메모리란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(malloc)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584" y="1275606"/>
            <a:ext cx="7764260" cy="3651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7" name="그룹 32"/>
          <p:cNvGrpSpPr/>
          <p:nvPr/>
        </p:nvGrpSpPr>
        <p:grpSpPr>
          <a:xfrm rot="0">
            <a:off x="683567" y="987574"/>
            <a:ext cx="4176462" cy="339084"/>
            <a:chOff x="693317" y="828351"/>
            <a:chExt cx="8988043" cy="382374"/>
          </a:xfrm>
        </p:grpSpPr>
        <p:sp>
          <p:nvSpPr>
            <p:cNvPr id="48" name="TextBox 33"/>
            <p:cNvSpPr txBox="1"/>
            <p:nvPr/>
          </p:nvSpPr>
          <p:spPr>
            <a:xfrm>
              <a:off x="827494" y="828351"/>
              <a:ext cx="8853866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calloc ( )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8162" y="1275606"/>
            <a:ext cx="8067674" cy="369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1009060"/>
            <a:ext cx="3384376" cy="332060"/>
            <a:chOff x="693317" y="828352"/>
            <a:chExt cx="7283416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2"/>
              <a:ext cx="7149157" cy="37445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realloc ( )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71030" y="483518"/>
            <a:ext cx="5585346" cy="452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1009060"/>
            <a:ext cx="3384376" cy="332060"/>
            <a:chOff x="693317" y="828352"/>
            <a:chExt cx="7283416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2"/>
              <a:ext cx="7149157" cy="37445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free ( )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75656" y="3075806"/>
            <a:ext cx="1224135" cy="1224135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flipH="1">
            <a:off x="1475655" y="1419622"/>
            <a:ext cx="1512168" cy="1512168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466145" y="864096"/>
            <a:ext cx="2211710" cy="2211710"/>
          </a:xfrm>
          <a:prstGeom prst="rect">
            <a:avLst/>
          </a:prstGeom>
        </p:spPr>
      </p:pic>
      <p:sp>
        <p:nvSpPr>
          <p:cNvPr id="51" name=""/>
          <p:cNvSpPr txBox="1"/>
          <p:nvPr/>
        </p:nvSpPr>
        <p:spPr>
          <a:xfrm>
            <a:off x="4355975" y="3863672"/>
            <a:ext cx="4608513" cy="115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형식</a:t>
            </a:r>
            <a:r>
              <a:rPr lang="en-US" altLang="ko-KR" sz="1400"/>
              <a:t> : void free( void *p )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예   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int *p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        p = ( int * ) malloc ( 5 * sizeof (int) );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        free( p );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//</a:t>
            </a:r>
            <a:r>
              <a:rPr lang="ko-KR" altLang="en-US" sz="1400"/>
              <a:t> </a:t>
            </a:r>
            <a:r>
              <a:rPr lang="en-US" altLang="ko-KR" sz="1400"/>
              <a:t>p</a:t>
            </a:r>
            <a:r>
              <a:rPr lang="ko-KR" altLang="en-US" sz="1400"/>
              <a:t> 가 가리키는 동적 메모리가 해체된다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1009060"/>
            <a:ext cx="3312368" cy="332060"/>
            <a:chOff x="693317" y="828352"/>
            <a:chExt cx="7128450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80" y="828352"/>
              <a:ext cx="6994189" cy="37445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연결 리스트란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7377" y="1491630"/>
            <a:ext cx="7329244" cy="2880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1009060"/>
            <a:ext cx="6480720" cy="332060"/>
            <a:chOff x="693317" y="828352"/>
            <a:chExt cx="13946969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297"/>
              <a:ext cx="13812715" cy="3745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자기 참조 구조체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899531" y="1347614"/>
            <a:ext cx="8064956" cy="115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altLang="ko-KR" sz="1400"/>
              <a:t>struct NODE {</a:t>
            </a:r>
            <a:endParaRPr lang="en-US" altLang="ko-KR" sz="1400"/>
          </a:p>
          <a:p>
            <a:pPr marL="0" indent="0">
              <a:buFont typeface="Arial"/>
              <a:buNone/>
              <a:defRPr/>
            </a:pPr>
            <a:r>
              <a:rPr lang="en-US" altLang="ko-KR" sz="1400"/>
              <a:t>	int data;</a:t>
            </a:r>
            <a:endParaRPr lang="en-US" altLang="ko-KR" sz="1400"/>
          </a:p>
          <a:p>
            <a:pPr marL="0" indent="0">
              <a:buFont typeface="Arial"/>
              <a:buNone/>
              <a:defRPr/>
            </a:pPr>
            <a:r>
              <a:rPr lang="en-US" altLang="ko-KR" sz="1400"/>
              <a:t>	struct NODE *link;    //</a:t>
            </a:r>
            <a:r>
              <a:rPr lang="ko-KR" altLang="en-US" sz="1400"/>
              <a:t> 현재 구조체를 가리킬 수 있는 포인터</a:t>
            </a:r>
            <a:endParaRPr lang="ko-KR" altLang="en-US" sz="1400"/>
          </a:p>
          <a:p>
            <a:pPr marL="0" indent="0">
              <a:buFont typeface="Arial"/>
              <a:buNone/>
              <a:defRPr/>
            </a:pPr>
            <a:r>
              <a:rPr lang="en-US" altLang="ko-KR" sz="1400"/>
              <a:t>};</a:t>
            </a:r>
            <a:endParaRPr lang="en-US" altLang="ko-KR" sz="1400"/>
          </a:p>
          <a:p>
            <a:pPr marL="0" indent="0">
              <a:buFont typeface="Arial"/>
              <a:buNone/>
              <a:defRPr/>
            </a:pPr>
            <a:endParaRPr lang="en-US" altLang="ko-KR" sz="1400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8728" y="2571750"/>
            <a:ext cx="8273752" cy="1574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69" y="828354"/>
              <a:ext cx="4359759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52788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6" y="828344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5" cy="331495"/>
            <a:chOff x="693317" y="828352"/>
            <a:chExt cx="5113892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574" y="828354"/>
              <a:ext cx="4979637" cy="37381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520" y="1137195"/>
            <a:ext cx="2480654" cy="2869108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03848" y="771550"/>
            <a:ext cx="2376264" cy="3274379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11339" y="432048"/>
            <a:ext cx="2349093" cy="3795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Words>121</ep:Words>
  <ep:PresentationFormat>화면 슬라이드 쇼(16:9)</ep:PresentationFormat>
  <ep:Paragraphs>35</ep:Paragraphs>
  <ep:Slides>11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Microsoft Corporation</dc:creator>
  <cp:lastModifiedBy>lenovo</cp:lastModifiedBy>
  <dcterms:modified xsi:type="dcterms:W3CDTF">2018-08-01T06:31:51.298</dcterms:modified>
  <cp:revision>297</cp:revision>
  <dc:title>PowerPoint 프레젠테이션</dc:title>
  <cp:version>1000.0000.01</cp:version>
</cp:coreProperties>
</file>