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49"/>
  </p:notesMasterIdLst>
  <p:sldIdLst>
    <p:sldId id="256" r:id="rId2"/>
    <p:sldId id="257" r:id="rId3"/>
    <p:sldId id="258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290" r:id="rId4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soft" initials="w" lastIdx="28" clrIdx="0"/>
  <p:cmAuthor id="2" name="이상민" initials="이" lastIdx="7" clrIdx="1">
    <p:extLst>
      <p:ext uri="{19B8F6BF-5375-455C-9EA6-DF929625EA0E}">
        <p15:presenceInfo xmlns:p15="http://schemas.microsoft.com/office/powerpoint/2012/main" userId="이상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0" autoAdjust="0"/>
    <p:restoredTop sz="78351" autoAdjust="0"/>
  </p:normalViewPr>
  <p:slideViewPr>
    <p:cSldViewPr>
      <p:cViewPr varScale="1">
        <p:scale>
          <a:sx n="134" d="100"/>
          <a:sy n="134" d="100"/>
        </p:scale>
        <p:origin x="1284" y="120"/>
      </p:cViewPr>
      <p:guideLst>
        <p:guide orient="horz" pos="1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30E1C2D-B41F-4C3F-AA7D-A7311F8B181A}" type="datetime1">
              <a:rPr lang="ko-KR" altLang="en-US"/>
              <a:pPr lvl="0">
                <a:defRPr/>
              </a:pPr>
              <a:t>2018-11-23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3A6F6B-22E0-403F-93B6-9D1F38018D4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12</a:t>
            </a:r>
            <a:r>
              <a:rPr lang="ko-KR" altLang="en-US" dirty="0"/>
              <a:t>장 검색 세미나를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33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02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06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66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47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492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21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65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81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89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0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77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85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75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59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93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66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46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06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87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33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5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검색의 예로 인터넷 검색이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sz="1200" dirty="0"/>
              <a:t>검색은 이러한 검색 키</a:t>
            </a:r>
            <a:r>
              <a:rPr lang="en-US" altLang="ko-KR" sz="1200" dirty="0"/>
              <a:t>(</a:t>
            </a:r>
            <a:r>
              <a:rPr lang="ko-KR" altLang="en-US" sz="1200" dirty="0"/>
              <a:t>검색 키워드</a:t>
            </a:r>
            <a:r>
              <a:rPr lang="en-US" altLang="ko-KR" sz="1200" dirty="0"/>
              <a:t>)</a:t>
            </a:r>
            <a:r>
              <a:rPr lang="ko-KR" altLang="en-US" sz="1200" dirty="0"/>
              <a:t>를 가지는 내가 원하는 자료를 찾는 것이다</a:t>
            </a:r>
            <a:r>
              <a:rPr lang="en-US" altLang="ko-KR" sz="1200" dirty="0"/>
              <a:t>.</a:t>
            </a:r>
          </a:p>
          <a:p>
            <a:r>
              <a:rPr lang="ko-KR" altLang="en-US" dirty="0"/>
              <a:t>그리고 여기서 찾고자 하는 자료를 다른 자료들과 구별시켜주는 검색키가 가장 중요합니다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15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28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330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669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6139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993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24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53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781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31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검색의 예로 인터넷 검색이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sz="1200" dirty="0"/>
              <a:t>검색은 이러한 검색 키</a:t>
            </a:r>
            <a:r>
              <a:rPr lang="en-US" altLang="ko-KR" sz="1200" dirty="0"/>
              <a:t>(</a:t>
            </a:r>
            <a:r>
              <a:rPr lang="ko-KR" altLang="en-US" sz="1200" dirty="0"/>
              <a:t>검색 키워드</a:t>
            </a:r>
            <a:r>
              <a:rPr lang="en-US" altLang="ko-KR" sz="1200" dirty="0"/>
              <a:t>)</a:t>
            </a:r>
            <a:r>
              <a:rPr lang="ko-KR" altLang="en-US" sz="1200" dirty="0"/>
              <a:t>를 가지는 내가 원하는 자료를 찾는 것이다</a:t>
            </a:r>
            <a:r>
              <a:rPr lang="en-US" altLang="ko-KR" sz="1200" dirty="0"/>
              <a:t>.</a:t>
            </a:r>
          </a:p>
          <a:p>
            <a:r>
              <a:rPr lang="ko-KR" altLang="en-US" dirty="0"/>
              <a:t>그리고 여기서 찾고자 하는 자료를 다른 자료들과 구별시켜주는 검색키가 가장 중요합니다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792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54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974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8617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910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1710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5920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031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11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651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3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15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5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8EC5-2755-4CEA-8755-8DAF693DF6B2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B4AD-6AF1-43EC-A217-8E1F93F6415E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EA19-EE93-4E9F-87D7-5D4B702BA615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E67A-2318-4FED-B900-DF406CE12E39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1F2E-C0A4-4315-953D-95835E19707F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49D0-434A-4C47-A0AC-12EB85B03E44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A98-8B68-4155-9905-ADEC1ECFAE79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0C5B-4CA7-4324-9AFC-CFB53F9A379D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1CFB-8B05-4001-9394-F5ABB2684D8C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16A6-F0ED-4536-8E52-2972CAFDDE01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1644-DFB8-476C-99E1-7DA1A5C5959B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94CC-7008-4BE5-9A2A-47886F052C7E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00658" y="892528"/>
            <a:ext cx="91293" cy="543058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881436" y="771550"/>
            <a:ext cx="8022876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Seminar</a:t>
            </a:r>
            <a:endParaRPr lang="ko-KR" altLang="en-US" sz="28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6176" y="4431377"/>
            <a:ext cx="2669635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0C05D4-C65E-4892-9160-B0F372A6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이더넷은 인터넷의 친구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5544616" cy="369332"/>
            <a:chOff x="693317" y="796402"/>
            <a:chExt cx="1193240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144204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이더넷의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CSMA/CD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통신 방식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5338914" y="1570495"/>
            <a:ext cx="345638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Step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1</a:t>
            </a:r>
          </a:p>
          <a:p>
            <a:pPr>
              <a:defRPr/>
            </a:pPr>
            <a:r>
              <a:rPr lang="ko-KR" altLang="en-US" sz="1500" dirty="0"/>
              <a:t>통신을 하고 싶은 </a:t>
            </a:r>
            <a:r>
              <a:rPr lang="en-US" altLang="ko-KR" sz="1500" dirty="0"/>
              <a:t>PC</a:t>
            </a:r>
            <a:r>
              <a:rPr lang="ko-KR" altLang="en-US" sz="1500" dirty="0"/>
              <a:t>나 서버가 지금 네트워크상에 통신이 일어나고 있는지 확인한다</a:t>
            </a:r>
            <a:r>
              <a:rPr lang="en-US" altLang="ko-KR" sz="1500" dirty="0"/>
              <a:t>. </a:t>
            </a:r>
            <a:r>
              <a:rPr lang="ko-KR" altLang="en-US" sz="1500" dirty="0"/>
              <a:t>즉 캐리어</a:t>
            </a:r>
            <a:r>
              <a:rPr lang="en-US" altLang="ko-KR" sz="1500" dirty="0"/>
              <a:t>(Carrier Sense)</a:t>
            </a:r>
            <a:r>
              <a:rPr lang="ko-KR" altLang="en-US" sz="1500" dirty="0"/>
              <a:t>가 있는지를 감지한다</a:t>
            </a:r>
            <a:r>
              <a:rPr lang="en-US" altLang="ko-KR" sz="15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50E112-54B2-4BBA-9927-5A8937BD3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07" y="1563922"/>
            <a:ext cx="4631907" cy="26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2292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이더넷은 인터넷의 친구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5544616" cy="369332"/>
            <a:chOff x="693317" y="796402"/>
            <a:chExt cx="1193240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144204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이더넷의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CSMA/CD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통신 방식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5338914" y="1349489"/>
            <a:ext cx="34563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Step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2</a:t>
            </a:r>
          </a:p>
          <a:p>
            <a:pPr>
              <a:defRPr/>
            </a:pPr>
            <a:r>
              <a:rPr lang="ko-KR" altLang="en-US" sz="1500" dirty="0"/>
              <a:t>캐리어가 없는 것을 확인하고 </a:t>
            </a:r>
            <a:r>
              <a:rPr lang="en-US" altLang="ko-KR" sz="1500" dirty="0"/>
              <a:t>Computer 1</a:t>
            </a:r>
            <a:r>
              <a:rPr lang="ko-KR" altLang="en-US" sz="1500" dirty="0"/>
              <a:t>이 </a:t>
            </a:r>
            <a:r>
              <a:rPr lang="en-US" altLang="ko-KR" sz="1500" dirty="0"/>
              <a:t>Computer 4</a:t>
            </a:r>
            <a:r>
              <a:rPr lang="ko-KR" altLang="en-US" sz="1500" dirty="0"/>
              <a:t>로 데이터를 보낸다</a:t>
            </a:r>
            <a:r>
              <a:rPr lang="en-US" altLang="ko-KR" sz="15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50E112-54B2-4BBA-9927-5A8937BD3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07" y="1563922"/>
            <a:ext cx="4631907" cy="2697559"/>
          </a:xfrm>
          <a:prstGeom prst="rect">
            <a:avLst/>
          </a:prstGeom>
        </p:spPr>
      </p:pic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CECB5616-9CA4-450A-A97D-4A0DB6BDD6E9}"/>
              </a:ext>
            </a:extLst>
          </p:cNvPr>
          <p:cNvCxnSpPr/>
          <p:nvPr/>
        </p:nvCxnSpPr>
        <p:spPr>
          <a:xfrm rot="16200000" flipH="1">
            <a:off x="1439652" y="2823778"/>
            <a:ext cx="1080120" cy="5760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56A976-C6D8-4370-A672-A57C9A6FF3FB}"/>
              </a:ext>
            </a:extLst>
          </p:cNvPr>
          <p:cNvSpPr txBox="1"/>
          <p:nvPr/>
        </p:nvSpPr>
        <p:spPr>
          <a:xfrm>
            <a:off x="5338914" y="2499742"/>
            <a:ext cx="3456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Step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3</a:t>
            </a:r>
          </a:p>
          <a:p>
            <a:pPr>
              <a:defRPr/>
            </a:pPr>
            <a:r>
              <a:rPr lang="en-US" altLang="ko-KR" sz="1500" dirty="0"/>
              <a:t>Computer 2</a:t>
            </a:r>
            <a:r>
              <a:rPr lang="ko-KR" altLang="en-US" sz="1500" dirty="0"/>
              <a:t>는 캐리어를 감지하여 대기한다</a:t>
            </a:r>
            <a:r>
              <a:rPr lang="en-US" altLang="ko-KR" sz="1500" dirty="0"/>
              <a:t>.</a:t>
            </a:r>
          </a:p>
          <a:p>
            <a:pPr>
              <a:defRPr/>
            </a:pPr>
            <a:r>
              <a:rPr lang="ko-KR" altLang="en-US" sz="1500" dirty="0"/>
              <a:t> 즉</a:t>
            </a:r>
            <a:r>
              <a:rPr lang="en-US" altLang="ko-KR" sz="1500" dirty="0"/>
              <a:t>, </a:t>
            </a:r>
            <a:r>
              <a:rPr lang="ko-KR" altLang="en-US" sz="1500" dirty="0"/>
              <a:t>누군가가 네트워크상에서 통신을 하고 있으면 자기가 보낼 정보가 있어도 보내지 못 한다</a:t>
            </a:r>
            <a:r>
              <a:rPr lang="en-US" altLang="ko-KR" sz="1500" dirty="0"/>
              <a:t>.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6F1D71-76B3-49D6-B104-7A2B6DED25E6}"/>
              </a:ext>
            </a:extLst>
          </p:cNvPr>
          <p:cNvCxnSpPr/>
          <p:nvPr/>
        </p:nvCxnSpPr>
        <p:spPr>
          <a:xfrm>
            <a:off x="2987824" y="2571749"/>
            <a:ext cx="0" cy="360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334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이더넷은 인터넷의 친구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5544616" cy="369332"/>
            <a:chOff x="693317" y="796402"/>
            <a:chExt cx="1193240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144204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이더넷의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CSMA/CD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통신 방식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150E112-54B2-4BBA-9927-5A8937BD3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07" y="1563922"/>
            <a:ext cx="4631907" cy="2697559"/>
          </a:xfrm>
          <a:prstGeom prst="rect">
            <a:avLst/>
          </a:prstGeom>
        </p:spPr>
      </p:pic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CECB5616-9CA4-450A-A97D-4A0DB6BDD6E9}"/>
              </a:ext>
            </a:extLst>
          </p:cNvPr>
          <p:cNvCxnSpPr/>
          <p:nvPr/>
        </p:nvCxnSpPr>
        <p:spPr>
          <a:xfrm rot="16200000" flipH="1">
            <a:off x="1439652" y="2823778"/>
            <a:ext cx="1080120" cy="5760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56A976-C6D8-4370-A672-A57C9A6FF3FB}"/>
              </a:ext>
            </a:extLst>
          </p:cNvPr>
          <p:cNvSpPr txBox="1"/>
          <p:nvPr/>
        </p:nvSpPr>
        <p:spPr>
          <a:xfrm>
            <a:off x="5338914" y="2243937"/>
            <a:ext cx="34563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Step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4</a:t>
            </a:r>
          </a:p>
          <a:p>
            <a:pPr>
              <a:defRPr/>
            </a:pPr>
            <a:r>
              <a:rPr lang="en-US" altLang="ko-KR" sz="1500" dirty="0"/>
              <a:t>Computer 1</a:t>
            </a:r>
            <a:r>
              <a:rPr lang="ko-KR" altLang="en-US" sz="1500" dirty="0"/>
              <a:t>과 </a:t>
            </a:r>
            <a:r>
              <a:rPr lang="en-US" altLang="ko-KR" sz="1500" dirty="0"/>
              <a:t>Computer2</a:t>
            </a:r>
            <a:r>
              <a:rPr lang="ko-KR" altLang="en-US" sz="1500" dirty="0"/>
              <a:t>의 통신이 끝나고 </a:t>
            </a:r>
            <a:r>
              <a:rPr lang="en-US" altLang="ko-KR" sz="1500" dirty="0"/>
              <a:t>Computer 2</a:t>
            </a:r>
            <a:r>
              <a:rPr lang="ko-KR" altLang="en-US" sz="1500" dirty="0"/>
              <a:t>가 데이터를 보낸다</a:t>
            </a:r>
            <a:r>
              <a:rPr lang="en-US" altLang="ko-KR" sz="1500" dirty="0"/>
              <a:t>.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1C6C981-BE9C-4AC4-A7DE-61F74EAE2A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3384" y="2661326"/>
            <a:ext cx="1080120" cy="90096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93797C-F170-433A-A236-D9395F7029CF}"/>
              </a:ext>
            </a:extLst>
          </p:cNvPr>
          <p:cNvCxnSpPr/>
          <p:nvPr/>
        </p:nvCxnSpPr>
        <p:spPr>
          <a:xfrm>
            <a:off x="3017552" y="2571749"/>
            <a:ext cx="0" cy="360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65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이더넷은 인터넷의 친구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5544616" cy="369332"/>
            <a:chOff x="693317" y="796402"/>
            <a:chExt cx="1193240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144204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이더넷의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CSMA/CD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통신 방식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150E112-54B2-4BBA-9927-5A8937BD3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07" y="1563922"/>
            <a:ext cx="4631907" cy="26975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56A976-C6D8-4370-A672-A57C9A6FF3FB}"/>
              </a:ext>
            </a:extLst>
          </p:cNvPr>
          <p:cNvSpPr txBox="1"/>
          <p:nvPr/>
        </p:nvSpPr>
        <p:spPr>
          <a:xfrm>
            <a:off x="5343180" y="2526551"/>
            <a:ext cx="34563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/>
              <a:t>이 경우를 바로 </a:t>
            </a:r>
            <a:r>
              <a:rPr lang="en-US" altLang="ko-KR" sz="1500" b="1" dirty="0">
                <a:solidFill>
                  <a:schemeClr val="accent1"/>
                </a:solidFill>
              </a:rPr>
              <a:t>‘Multiple Access(</a:t>
            </a:r>
            <a:r>
              <a:rPr lang="ko-KR" altLang="en-US" sz="1500" b="1" dirty="0">
                <a:solidFill>
                  <a:schemeClr val="accent1"/>
                </a:solidFill>
              </a:rPr>
              <a:t>다중 접근</a:t>
            </a:r>
            <a:r>
              <a:rPr lang="en-US" altLang="ko-KR" sz="1500" b="1" dirty="0">
                <a:solidFill>
                  <a:schemeClr val="accent1"/>
                </a:solidFill>
              </a:rPr>
              <a:t>)’</a:t>
            </a:r>
            <a:r>
              <a:rPr lang="en-US" altLang="ko-KR" sz="1500" dirty="0"/>
              <a:t> </a:t>
            </a:r>
            <a:r>
              <a:rPr lang="ko-KR" altLang="en-US" sz="1500" dirty="0"/>
              <a:t>이라고 한다</a:t>
            </a:r>
            <a:endParaRPr lang="en-US" altLang="ko-KR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D486-98C4-4368-BB51-9C3C187F4FBC}"/>
              </a:ext>
            </a:extLst>
          </p:cNvPr>
          <p:cNvSpPr txBox="1"/>
          <p:nvPr/>
        </p:nvSpPr>
        <p:spPr>
          <a:xfrm>
            <a:off x="5343180" y="1522730"/>
            <a:ext cx="345638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만약 두 </a:t>
            </a:r>
            <a:r>
              <a:rPr lang="en-US" altLang="ko-KR" sz="1500" b="1" dirty="0"/>
              <a:t>PC</a:t>
            </a:r>
            <a:r>
              <a:rPr lang="ko-KR" altLang="en-US" sz="1500" b="1" dirty="0"/>
              <a:t>가 캐리어가 없음을 확인하고 동시에 네트워크상에 데이터를 보낼 경우에는</a:t>
            </a:r>
            <a:r>
              <a:rPr lang="en-US" altLang="ko-KR" sz="1500" b="1" dirty="0"/>
              <a:t>?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995BEBA-465C-4E10-9E40-C618806F6022}"/>
              </a:ext>
            </a:extLst>
          </p:cNvPr>
          <p:cNvCxnSpPr>
            <a:cxnSpLocks/>
          </p:cNvCxnSpPr>
          <p:nvPr/>
        </p:nvCxnSpPr>
        <p:spPr>
          <a:xfrm>
            <a:off x="1619672" y="2545457"/>
            <a:ext cx="1008112" cy="576064"/>
          </a:xfrm>
          <a:prstGeom prst="bentConnector3">
            <a:avLst>
              <a:gd name="adj1" fmla="val 393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FAECBD4-E15B-43BF-B243-1F0B00CE3DE3}"/>
              </a:ext>
            </a:extLst>
          </p:cNvPr>
          <p:cNvCxnSpPr>
            <a:cxnSpLocks/>
          </p:cNvCxnSpPr>
          <p:nvPr/>
        </p:nvCxnSpPr>
        <p:spPr>
          <a:xfrm flipH="1">
            <a:off x="3347864" y="2543489"/>
            <a:ext cx="1008112" cy="576064"/>
          </a:xfrm>
          <a:prstGeom prst="bentConnector3">
            <a:avLst>
              <a:gd name="adj1" fmla="val 393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957FE04-23D8-42BC-AFDF-53DFB77C4BDD}"/>
              </a:ext>
            </a:extLst>
          </p:cNvPr>
          <p:cNvSpPr txBox="1"/>
          <p:nvPr/>
        </p:nvSpPr>
        <p:spPr>
          <a:xfrm>
            <a:off x="5338914" y="3294411"/>
            <a:ext cx="34563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/>
              <a:t>이러한 경우에는 </a:t>
            </a:r>
            <a:r>
              <a:rPr lang="ko-KR" altLang="en-US" sz="1500" b="1" dirty="0">
                <a:solidFill>
                  <a:schemeClr val="accent2"/>
                </a:solidFill>
              </a:rPr>
              <a:t>충돌</a:t>
            </a:r>
            <a:r>
              <a:rPr lang="en-US" altLang="ko-KR" sz="1500" b="1" dirty="0">
                <a:solidFill>
                  <a:schemeClr val="accent2"/>
                </a:solidFill>
              </a:rPr>
              <a:t>(Collision)</a:t>
            </a:r>
            <a:r>
              <a:rPr lang="ko-KR" altLang="en-US" sz="1500" dirty="0"/>
              <a:t>이 발생한다</a:t>
            </a:r>
            <a:r>
              <a:rPr lang="en-US" altLang="ko-KR" sz="1500" dirty="0"/>
              <a:t>.</a:t>
            </a:r>
          </a:p>
        </p:txBody>
      </p:sp>
      <p:sp>
        <p:nvSpPr>
          <p:cNvPr id="26" name="폭발: 8pt 25">
            <a:extLst>
              <a:ext uri="{FF2B5EF4-FFF2-40B4-BE49-F238E27FC236}">
                <a16:creationId xmlns:a16="http://schemas.microsoft.com/office/drawing/2014/main" id="{03A5BE50-6E8A-4965-B8CF-D9AB0F259224}"/>
              </a:ext>
            </a:extLst>
          </p:cNvPr>
          <p:cNvSpPr/>
          <p:nvPr/>
        </p:nvSpPr>
        <p:spPr>
          <a:xfrm>
            <a:off x="2627784" y="2791621"/>
            <a:ext cx="715814" cy="598608"/>
          </a:xfrm>
          <a:prstGeom prst="irregularSeal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530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5" grpId="0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이더넷은 인터넷의 친구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5544616" cy="369332"/>
            <a:chOff x="693317" y="796402"/>
            <a:chExt cx="1193240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144204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이더넷의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CSMA/CD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통신 방식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150E112-54B2-4BBA-9927-5A8937BD3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07" y="1563922"/>
            <a:ext cx="4631907" cy="26975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D26271-B561-466B-A1AA-C56E373EFD4F}"/>
              </a:ext>
            </a:extLst>
          </p:cNvPr>
          <p:cNvSpPr txBox="1"/>
          <p:nvPr/>
        </p:nvSpPr>
        <p:spPr>
          <a:xfrm>
            <a:off x="5330009" y="1350060"/>
            <a:ext cx="345638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/>
              <a:t>이러한 충돌이 발생했을 때 조치를 취하기 위해 </a:t>
            </a:r>
            <a:r>
              <a:rPr lang="ko-KR" altLang="en-US" sz="1500" b="1" dirty="0">
                <a:solidFill>
                  <a:schemeClr val="accent1"/>
                </a:solidFill>
              </a:rPr>
              <a:t>충돌 감지</a:t>
            </a:r>
            <a:r>
              <a:rPr lang="en-US" altLang="ko-KR" sz="1500" b="1" dirty="0">
                <a:solidFill>
                  <a:schemeClr val="accent1"/>
                </a:solidFill>
              </a:rPr>
              <a:t>(Collision Detection)</a:t>
            </a:r>
            <a:r>
              <a:rPr lang="ko-KR" altLang="en-US" sz="1500" dirty="0"/>
              <a:t>가 필요하다</a:t>
            </a:r>
            <a:endParaRPr lang="en-US" altLang="ko-KR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6D846-866F-490E-A696-E5EBDD18CAC4}"/>
              </a:ext>
            </a:extLst>
          </p:cNvPr>
          <p:cNvSpPr txBox="1"/>
          <p:nvPr/>
        </p:nvSpPr>
        <p:spPr>
          <a:xfrm>
            <a:off x="5338914" y="2268736"/>
            <a:ext cx="345638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Collision Detection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Step 1</a:t>
            </a:r>
          </a:p>
          <a:p>
            <a:pPr>
              <a:defRPr/>
            </a:pPr>
            <a:r>
              <a:rPr lang="en-US" altLang="ko-KR" sz="1500" dirty="0"/>
              <a:t>PC </a:t>
            </a:r>
            <a:r>
              <a:rPr lang="ko-KR" altLang="en-US" sz="1500" dirty="0"/>
              <a:t>들이 충돌을 감지하게 되면 데이터를 전송했던 </a:t>
            </a:r>
            <a:r>
              <a:rPr lang="en-US" altLang="ko-KR" sz="1500" dirty="0"/>
              <a:t>PC</a:t>
            </a:r>
            <a:r>
              <a:rPr lang="ko-KR" altLang="en-US" sz="1500" dirty="0"/>
              <a:t>들은 랜덤</a:t>
            </a:r>
            <a:r>
              <a:rPr lang="en-US" altLang="ko-KR" sz="1500" dirty="0"/>
              <a:t>(random)</a:t>
            </a:r>
            <a:r>
              <a:rPr lang="ko-KR" altLang="en-US" sz="1500" dirty="0"/>
              <a:t>한 시간 동안 기다린 다음 데이터를 전송한다</a:t>
            </a:r>
            <a:r>
              <a:rPr lang="en-US" altLang="ko-KR" sz="1500" dirty="0"/>
              <a:t>.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419DB6D-3153-4F8A-88DE-775BB0E0A5BA}"/>
              </a:ext>
            </a:extLst>
          </p:cNvPr>
          <p:cNvCxnSpPr>
            <a:cxnSpLocks/>
          </p:cNvCxnSpPr>
          <p:nvPr/>
        </p:nvCxnSpPr>
        <p:spPr>
          <a:xfrm>
            <a:off x="1619672" y="2545457"/>
            <a:ext cx="1008112" cy="576064"/>
          </a:xfrm>
          <a:prstGeom prst="bentConnector3">
            <a:avLst>
              <a:gd name="adj1" fmla="val 393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FB74700-F9BD-44FA-9DC3-8D8453CCDEE5}"/>
              </a:ext>
            </a:extLst>
          </p:cNvPr>
          <p:cNvCxnSpPr>
            <a:cxnSpLocks/>
          </p:cNvCxnSpPr>
          <p:nvPr/>
        </p:nvCxnSpPr>
        <p:spPr>
          <a:xfrm flipH="1">
            <a:off x="3347864" y="2543489"/>
            <a:ext cx="1008112" cy="576064"/>
          </a:xfrm>
          <a:prstGeom prst="bentConnector3">
            <a:avLst>
              <a:gd name="adj1" fmla="val 393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폭발: 8pt 27">
            <a:extLst>
              <a:ext uri="{FF2B5EF4-FFF2-40B4-BE49-F238E27FC236}">
                <a16:creationId xmlns:a16="http://schemas.microsoft.com/office/drawing/2014/main" id="{98B319D1-0546-4200-BEE2-EC3197272DE2}"/>
              </a:ext>
            </a:extLst>
          </p:cNvPr>
          <p:cNvSpPr/>
          <p:nvPr/>
        </p:nvSpPr>
        <p:spPr>
          <a:xfrm>
            <a:off x="2627784" y="2791621"/>
            <a:ext cx="715814" cy="598608"/>
          </a:xfrm>
          <a:prstGeom prst="irregularSeal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A4DED1-53DC-4CB9-BB57-1480A9A7C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226" y="2268736"/>
            <a:ext cx="425004" cy="446614"/>
          </a:xfrm>
          <a:prstGeom prst="rect">
            <a:avLst/>
          </a:prstGeom>
        </p:spPr>
      </p:pic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18EF9BA-7815-4944-9B07-3B39C507EC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60027" y="2103994"/>
            <a:ext cx="1352516" cy="2175284"/>
          </a:xfrm>
          <a:prstGeom prst="bentConnector3">
            <a:avLst>
              <a:gd name="adj1" fmla="val 4409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1BEC245E-5028-4211-A9BA-7C8348081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208" y="2255225"/>
            <a:ext cx="425004" cy="4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9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이더넷은 인터넷의 친구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5544616" cy="369332"/>
            <a:chOff x="693317" y="796402"/>
            <a:chExt cx="1193240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144204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이더넷의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CSMA/CD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통신 방식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150E112-54B2-4BBA-9927-5A8937BD3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07" y="1563922"/>
            <a:ext cx="4631907" cy="26975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D26271-B561-466B-A1AA-C56E373EFD4F}"/>
              </a:ext>
            </a:extLst>
          </p:cNvPr>
          <p:cNvSpPr txBox="1"/>
          <p:nvPr/>
        </p:nvSpPr>
        <p:spPr>
          <a:xfrm>
            <a:off x="5330009" y="1350060"/>
            <a:ext cx="345638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/>
              <a:t>이러한 충돌이 발생했을 때 조치를 취하기 위해 </a:t>
            </a:r>
            <a:r>
              <a:rPr lang="ko-KR" altLang="en-US" sz="1500" b="1" dirty="0">
                <a:solidFill>
                  <a:schemeClr val="accent1"/>
                </a:solidFill>
              </a:rPr>
              <a:t>충돌 감지</a:t>
            </a:r>
            <a:r>
              <a:rPr lang="en-US" altLang="ko-KR" sz="1500" b="1" dirty="0">
                <a:solidFill>
                  <a:schemeClr val="accent1"/>
                </a:solidFill>
              </a:rPr>
              <a:t>(Collision Detection)</a:t>
            </a:r>
            <a:r>
              <a:rPr lang="ko-KR" altLang="en-US" sz="1500" dirty="0"/>
              <a:t>가 필요하다</a:t>
            </a:r>
            <a:endParaRPr lang="en-US" altLang="ko-KR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6D846-866F-490E-A696-E5EBDD18CAC4}"/>
              </a:ext>
            </a:extLst>
          </p:cNvPr>
          <p:cNvSpPr txBox="1"/>
          <p:nvPr/>
        </p:nvSpPr>
        <p:spPr>
          <a:xfrm>
            <a:off x="5338914" y="2268736"/>
            <a:ext cx="345638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Collision Detection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Step 1</a:t>
            </a:r>
          </a:p>
          <a:p>
            <a:pPr>
              <a:defRPr/>
            </a:pPr>
            <a:r>
              <a:rPr lang="en-US" altLang="ko-KR" sz="1500" dirty="0"/>
              <a:t>PC </a:t>
            </a:r>
            <a:r>
              <a:rPr lang="ko-KR" altLang="en-US" sz="1500" dirty="0"/>
              <a:t>들이 충돌을 감지하게 되면 데이터를 전송했던 </a:t>
            </a:r>
            <a:r>
              <a:rPr lang="en-US" altLang="ko-KR" sz="1500" dirty="0"/>
              <a:t>PC</a:t>
            </a:r>
            <a:r>
              <a:rPr lang="ko-KR" altLang="en-US" sz="1500" dirty="0"/>
              <a:t>들은 랜덤</a:t>
            </a:r>
            <a:r>
              <a:rPr lang="en-US" altLang="ko-KR" sz="1500" dirty="0"/>
              <a:t>(random)</a:t>
            </a:r>
            <a:r>
              <a:rPr lang="ko-KR" altLang="en-US" sz="1500" dirty="0"/>
              <a:t>한 시간 동안 기다린 다음 데이터를 전송한다</a:t>
            </a:r>
            <a:r>
              <a:rPr lang="en-US" altLang="ko-KR" sz="1500" dirty="0"/>
              <a:t>.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FB74700-F9BD-44FA-9DC3-8D8453CCDEE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658589" y="2034178"/>
            <a:ext cx="1229560" cy="2155265"/>
          </a:xfrm>
          <a:prstGeom prst="bentConnector3">
            <a:avLst>
              <a:gd name="adj1" fmla="val 4960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0A4DED1-53DC-4CB9-BB57-1480A9A7C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226" y="2268736"/>
            <a:ext cx="425004" cy="44661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30C5396-95BE-4FB6-BC05-F954F670C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926" y="2268736"/>
            <a:ext cx="425004" cy="446614"/>
          </a:xfrm>
          <a:prstGeom prst="rect">
            <a:avLst/>
          </a:prstGeom>
        </p:spPr>
      </p:pic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18EF9BA-7815-4944-9B07-3B39C507EC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60027" y="2103994"/>
            <a:ext cx="1352516" cy="2175284"/>
          </a:xfrm>
          <a:prstGeom prst="bentConnector3">
            <a:avLst>
              <a:gd name="adj1" fmla="val 4409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5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5248-DCA4-4AD1-9463-F07801A3B626}"/>
              </a:ext>
            </a:extLst>
          </p:cNvPr>
          <p:cNvSpPr/>
          <p:nvPr/>
        </p:nvSpPr>
        <p:spPr>
          <a:xfrm>
            <a:off x="3023828" y="1419622"/>
            <a:ext cx="3096344" cy="2304256"/>
          </a:xfrm>
          <a:prstGeom prst="rect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2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토큰링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  <a:p>
            <a:pPr lvl="0" algn="ctr">
              <a:defRPr/>
            </a:pP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(</a:t>
            </a:r>
            <a:r>
              <a:rPr lang="en-US" altLang="ko-KR" sz="32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TokenRing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C1F1F2-6C60-46E5-86B6-63312C9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1151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토큰링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(</a:t>
            </a: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TokenRing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)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토큰링이란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1094758" y="4027908"/>
            <a:ext cx="75608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개념</a:t>
            </a:r>
            <a:endParaRPr lang="en-US" altLang="ko-KR" sz="1500" b="1" dirty="0"/>
          </a:p>
          <a:p>
            <a:pPr>
              <a:defRPr/>
            </a:pPr>
            <a:r>
              <a:rPr lang="en-US" altLang="ko-KR" sz="1500" dirty="0"/>
              <a:t>: </a:t>
            </a:r>
            <a:r>
              <a:rPr lang="ko-KR" altLang="en-US" sz="1500" dirty="0"/>
              <a:t>네트워크에서 오직 한 </a:t>
            </a:r>
            <a:r>
              <a:rPr lang="en-US" altLang="ko-KR" sz="1500" dirty="0"/>
              <a:t>PC, </a:t>
            </a:r>
            <a:r>
              <a:rPr lang="ko-KR" altLang="en-US" sz="1500" dirty="0"/>
              <a:t>즉 토큰을 가진 </a:t>
            </a:r>
            <a:r>
              <a:rPr lang="en-US" altLang="ko-KR" sz="1500" dirty="0"/>
              <a:t>PC</a:t>
            </a:r>
            <a:r>
              <a:rPr lang="ko-KR" altLang="en-US" sz="1500" dirty="0"/>
              <a:t>만이 네트워크에 데이터를 실어 보내는 네트워크 방식</a:t>
            </a:r>
            <a:r>
              <a:rPr lang="en-US" altLang="ko-KR" sz="1500" dirty="0"/>
              <a:t>. 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이더넷은 순서 상관</a:t>
            </a:r>
            <a:r>
              <a:rPr lang="en-US" altLang="ko-KR" sz="1500" b="1" dirty="0"/>
              <a:t>X, </a:t>
            </a:r>
            <a:r>
              <a:rPr lang="ko-KR" altLang="en-US" sz="1500" b="1" dirty="0"/>
              <a:t>토큰링은 순서 상관 </a:t>
            </a:r>
            <a:r>
              <a:rPr lang="en-US" altLang="ko-KR" sz="1500" b="1" dirty="0"/>
              <a:t>O) IBM</a:t>
            </a:r>
            <a:r>
              <a:rPr lang="ko-KR" altLang="en-US" sz="1500" b="1" dirty="0"/>
              <a:t>이 처음 개발</a:t>
            </a:r>
            <a:r>
              <a:rPr lang="en-US" altLang="ko-KR" sz="15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46B071-393B-43F9-B9AB-F827944851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3618" y="2142479"/>
            <a:ext cx="640814" cy="6408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F8B178-192C-47D6-B927-9EA0ADCA62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3408" y="1285266"/>
            <a:ext cx="640814" cy="6408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0620EE-5A18-494B-B18D-D76C2C1DE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3408" y="2999692"/>
            <a:ext cx="640814" cy="6408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F454157-47D2-4221-A52E-DBD4B9A1C2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4128" y="2142479"/>
            <a:ext cx="640814" cy="640814"/>
          </a:xfrm>
          <a:prstGeom prst="rect">
            <a:avLst/>
          </a:prstGeom>
        </p:spPr>
      </p:pic>
      <p:sp>
        <p:nvSpPr>
          <p:cNvPr id="5" name="원호 4">
            <a:extLst>
              <a:ext uri="{FF2B5EF4-FFF2-40B4-BE49-F238E27FC236}">
                <a16:creationId xmlns:a16="http://schemas.microsoft.com/office/drawing/2014/main" id="{43C6022E-6132-4050-8EC9-26D7BB620762}"/>
              </a:ext>
            </a:extLst>
          </p:cNvPr>
          <p:cNvSpPr/>
          <p:nvPr/>
        </p:nvSpPr>
        <p:spPr>
          <a:xfrm>
            <a:off x="3275855" y="1478409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BEE83ADF-02C2-441A-9480-C1728396A1FD}"/>
              </a:ext>
            </a:extLst>
          </p:cNvPr>
          <p:cNvSpPr/>
          <p:nvPr/>
        </p:nvSpPr>
        <p:spPr>
          <a:xfrm flipV="1">
            <a:off x="3279201" y="207014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39D03933-0126-4EB0-A977-DC9ED4115D48}"/>
              </a:ext>
            </a:extLst>
          </p:cNvPr>
          <p:cNvSpPr/>
          <p:nvPr/>
        </p:nvSpPr>
        <p:spPr>
          <a:xfrm flipH="1" flipV="1">
            <a:off x="2725137" y="207014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E9A7F485-4236-4045-BA78-E8ED4A216B38}"/>
              </a:ext>
            </a:extLst>
          </p:cNvPr>
          <p:cNvSpPr/>
          <p:nvPr/>
        </p:nvSpPr>
        <p:spPr>
          <a:xfrm flipH="1">
            <a:off x="2714080" y="149163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B46D45-9235-4EC4-9177-2E7A319755B4}"/>
              </a:ext>
            </a:extLst>
          </p:cNvPr>
          <p:cNvGrpSpPr/>
          <p:nvPr/>
        </p:nvGrpSpPr>
        <p:grpSpPr>
          <a:xfrm>
            <a:off x="4127396" y="749325"/>
            <a:ext cx="490443" cy="476183"/>
            <a:chOff x="6804248" y="1059581"/>
            <a:chExt cx="640814" cy="59029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AD8E049-D774-4690-988F-EB294F2BDD8D}"/>
                </a:ext>
              </a:extLst>
            </p:cNvPr>
            <p:cNvSpPr/>
            <p:nvPr/>
          </p:nvSpPr>
          <p:spPr>
            <a:xfrm>
              <a:off x="6804248" y="1059581"/>
              <a:ext cx="640814" cy="590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B4B67A7-7BCC-42CF-8045-ADC93B4B3C0B}"/>
                </a:ext>
              </a:extLst>
            </p:cNvPr>
            <p:cNvSpPr/>
            <p:nvPr/>
          </p:nvSpPr>
          <p:spPr>
            <a:xfrm>
              <a:off x="7008143" y="1221984"/>
              <a:ext cx="233023" cy="247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D0BA96D5-D711-451A-9CD4-D05A80FBA4E4}"/>
              </a:ext>
            </a:extLst>
          </p:cNvPr>
          <p:cNvSpPr/>
          <p:nvPr/>
        </p:nvSpPr>
        <p:spPr>
          <a:xfrm>
            <a:off x="4875178" y="834844"/>
            <a:ext cx="490443" cy="290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A4E6DD-6877-42EB-91F8-4E058A0F8A5F}"/>
              </a:ext>
            </a:extLst>
          </p:cNvPr>
          <p:cNvSpPr txBox="1"/>
          <p:nvPr/>
        </p:nvSpPr>
        <p:spPr>
          <a:xfrm>
            <a:off x="5523312" y="802622"/>
            <a:ext cx="5760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>
                <a:solidFill>
                  <a:schemeClr val="accent1"/>
                </a:solidFill>
              </a:rPr>
              <a:t>토큰</a:t>
            </a:r>
            <a:endParaRPr lang="en-US" altLang="ko-KR" sz="1500" dirty="0">
              <a:solidFill>
                <a:schemeClr val="accent1"/>
              </a:solidFill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ACB0F596-67B4-4913-B1C5-83C7203766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6070" y="1058951"/>
            <a:ext cx="1275016" cy="679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57F0024-13CC-4E0E-839F-24DDD2B61358}"/>
              </a:ext>
            </a:extLst>
          </p:cNvPr>
          <p:cNvGrpSpPr/>
          <p:nvPr/>
        </p:nvGrpSpPr>
        <p:grpSpPr>
          <a:xfrm>
            <a:off x="1690750" y="2138479"/>
            <a:ext cx="490443" cy="476183"/>
            <a:chOff x="6804248" y="1059581"/>
            <a:chExt cx="640814" cy="59029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12EB47A-B6E2-4452-9601-0F63E4870D69}"/>
                </a:ext>
              </a:extLst>
            </p:cNvPr>
            <p:cNvSpPr/>
            <p:nvPr/>
          </p:nvSpPr>
          <p:spPr>
            <a:xfrm>
              <a:off x="6804248" y="1059581"/>
              <a:ext cx="640814" cy="590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FE6CD5D-A437-4945-AB58-574D34B96845}"/>
                </a:ext>
              </a:extLst>
            </p:cNvPr>
            <p:cNvSpPr/>
            <p:nvPr/>
          </p:nvSpPr>
          <p:spPr>
            <a:xfrm>
              <a:off x="7008143" y="1221984"/>
              <a:ext cx="233023" cy="247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997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토큰링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(</a:t>
            </a: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TokenRing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)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토큰링이란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1094758" y="4027908"/>
            <a:ext cx="75608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장점 </a:t>
            </a:r>
            <a:r>
              <a:rPr lang="en-US" altLang="ko-KR" sz="1500" b="1" dirty="0"/>
              <a:t>: </a:t>
            </a:r>
            <a:r>
              <a:rPr lang="ko-KR" altLang="en-US" sz="1500" dirty="0"/>
              <a:t>충돌이 발생하지 않는다</a:t>
            </a:r>
            <a:r>
              <a:rPr lang="en-US" altLang="ko-KR" sz="1500" dirty="0"/>
              <a:t>. </a:t>
            </a:r>
            <a:r>
              <a:rPr lang="ko-KR" altLang="en-US" sz="1500" dirty="0"/>
              <a:t>또한 네트워크에 대한 성능을 미리 예측하기도 쉽다</a:t>
            </a:r>
            <a:r>
              <a:rPr lang="en-US" altLang="ko-KR" sz="1500" dirty="0"/>
              <a:t>.</a:t>
            </a:r>
          </a:p>
          <a:p>
            <a:pPr>
              <a:defRPr/>
            </a:pPr>
            <a:r>
              <a:rPr lang="ko-KR" altLang="en-US" sz="1500" b="1" dirty="0"/>
              <a:t>단점 </a:t>
            </a:r>
            <a:r>
              <a:rPr lang="en-US" altLang="ko-KR" sz="1500" b="1" dirty="0"/>
              <a:t>: </a:t>
            </a:r>
            <a:r>
              <a:rPr lang="ko-KR" altLang="en-US" sz="1500" dirty="0"/>
              <a:t>보낼 데이터가 없는 </a:t>
            </a:r>
            <a:r>
              <a:rPr lang="en-US" altLang="ko-KR" sz="1500" dirty="0"/>
              <a:t>PC</a:t>
            </a:r>
            <a:r>
              <a:rPr lang="ko-KR" altLang="en-US" sz="1500" dirty="0"/>
              <a:t>가 토큰을 가지고 있어도 그 </a:t>
            </a:r>
            <a:r>
              <a:rPr lang="en-US" altLang="ko-KR" sz="1500" dirty="0"/>
              <a:t>PC</a:t>
            </a:r>
            <a:r>
              <a:rPr lang="ko-KR" altLang="en-US" sz="1500" dirty="0"/>
              <a:t>가 데이터와 토큰을 보낼 때 까지 기다려야한다</a:t>
            </a:r>
            <a:r>
              <a:rPr lang="en-US" altLang="ko-KR" sz="15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46B071-393B-43F9-B9AB-F827944851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3618" y="2142479"/>
            <a:ext cx="640814" cy="6408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F8B178-192C-47D6-B927-9EA0ADCA62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3408" y="1285266"/>
            <a:ext cx="640814" cy="6408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0620EE-5A18-494B-B18D-D76C2C1DE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3408" y="2999692"/>
            <a:ext cx="640814" cy="6408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F454157-47D2-4221-A52E-DBD4B9A1C2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4128" y="2142479"/>
            <a:ext cx="640814" cy="640814"/>
          </a:xfrm>
          <a:prstGeom prst="rect">
            <a:avLst/>
          </a:prstGeom>
        </p:spPr>
      </p:pic>
      <p:sp>
        <p:nvSpPr>
          <p:cNvPr id="5" name="원호 4">
            <a:extLst>
              <a:ext uri="{FF2B5EF4-FFF2-40B4-BE49-F238E27FC236}">
                <a16:creationId xmlns:a16="http://schemas.microsoft.com/office/drawing/2014/main" id="{43C6022E-6132-4050-8EC9-26D7BB620762}"/>
              </a:ext>
            </a:extLst>
          </p:cNvPr>
          <p:cNvSpPr/>
          <p:nvPr/>
        </p:nvSpPr>
        <p:spPr>
          <a:xfrm>
            <a:off x="3275855" y="1478409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BEE83ADF-02C2-441A-9480-C1728396A1FD}"/>
              </a:ext>
            </a:extLst>
          </p:cNvPr>
          <p:cNvSpPr/>
          <p:nvPr/>
        </p:nvSpPr>
        <p:spPr>
          <a:xfrm flipV="1">
            <a:off x="3279201" y="207014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39D03933-0126-4EB0-A977-DC9ED4115D48}"/>
              </a:ext>
            </a:extLst>
          </p:cNvPr>
          <p:cNvSpPr/>
          <p:nvPr/>
        </p:nvSpPr>
        <p:spPr>
          <a:xfrm flipH="1" flipV="1">
            <a:off x="2725137" y="207014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E9A7F485-4236-4045-BA78-E8ED4A216B38}"/>
              </a:ext>
            </a:extLst>
          </p:cNvPr>
          <p:cNvSpPr/>
          <p:nvPr/>
        </p:nvSpPr>
        <p:spPr>
          <a:xfrm flipH="1">
            <a:off x="2714080" y="149163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B46D45-9235-4EC4-9177-2E7A319755B4}"/>
              </a:ext>
            </a:extLst>
          </p:cNvPr>
          <p:cNvGrpSpPr/>
          <p:nvPr/>
        </p:nvGrpSpPr>
        <p:grpSpPr>
          <a:xfrm>
            <a:off x="4127396" y="749325"/>
            <a:ext cx="490443" cy="476183"/>
            <a:chOff x="6804248" y="1059581"/>
            <a:chExt cx="640814" cy="59029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AD8E049-D774-4690-988F-EB294F2BDD8D}"/>
                </a:ext>
              </a:extLst>
            </p:cNvPr>
            <p:cNvSpPr/>
            <p:nvPr/>
          </p:nvSpPr>
          <p:spPr>
            <a:xfrm>
              <a:off x="6804248" y="1059581"/>
              <a:ext cx="640814" cy="590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B4B67A7-7BCC-42CF-8045-ADC93B4B3C0B}"/>
                </a:ext>
              </a:extLst>
            </p:cNvPr>
            <p:cNvSpPr/>
            <p:nvPr/>
          </p:nvSpPr>
          <p:spPr>
            <a:xfrm>
              <a:off x="7008143" y="1221984"/>
              <a:ext cx="233023" cy="247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D0BA96D5-D711-451A-9CD4-D05A80FBA4E4}"/>
              </a:ext>
            </a:extLst>
          </p:cNvPr>
          <p:cNvSpPr/>
          <p:nvPr/>
        </p:nvSpPr>
        <p:spPr>
          <a:xfrm>
            <a:off x="4875178" y="834844"/>
            <a:ext cx="490443" cy="290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A4E6DD-6877-42EB-91F8-4E058A0F8A5F}"/>
              </a:ext>
            </a:extLst>
          </p:cNvPr>
          <p:cNvSpPr txBox="1"/>
          <p:nvPr/>
        </p:nvSpPr>
        <p:spPr>
          <a:xfrm>
            <a:off x="5523312" y="802622"/>
            <a:ext cx="5760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>
                <a:solidFill>
                  <a:schemeClr val="accent1"/>
                </a:solidFill>
              </a:rPr>
              <a:t>토큰</a:t>
            </a:r>
            <a:endParaRPr lang="en-US" altLang="ko-KR" sz="1500" dirty="0">
              <a:solidFill>
                <a:schemeClr val="accent1"/>
              </a:solidFill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ACB0F596-67B4-4913-B1C5-83C7203766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6070" y="1058951"/>
            <a:ext cx="1275016" cy="679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8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토큰링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(</a:t>
            </a: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TokenRing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)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토큰링이란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1094758" y="4027908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이더넷 속도 </a:t>
            </a:r>
            <a:r>
              <a:rPr lang="en-US" altLang="ko-KR" sz="1500" b="1" dirty="0"/>
              <a:t>: </a:t>
            </a:r>
            <a:r>
              <a:rPr lang="en-US" altLang="ko-KR" sz="1500" dirty="0"/>
              <a:t>100 / 1,000Mbps</a:t>
            </a:r>
          </a:p>
          <a:p>
            <a:pPr>
              <a:defRPr/>
            </a:pPr>
            <a:r>
              <a:rPr lang="ko-KR" altLang="en-US" sz="1500" b="1" dirty="0" err="1"/>
              <a:t>토큰링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:</a:t>
            </a:r>
            <a:r>
              <a:rPr lang="en-US" altLang="ko-KR" sz="1500" dirty="0"/>
              <a:t> 4 / 16 Mbps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46B071-393B-43F9-B9AB-F827944851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3618" y="2142479"/>
            <a:ext cx="640814" cy="6408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F8B178-192C-47D6-B927-9EA0ADCA62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3408" y="1285266"/>
            <a:ext cx="640814" cy="6408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0620EE-5A18-494B-B18D-D76C2C1DE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3408" y="2999692"/>
            <a:ext cx="640814" cy="6408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F454157-47D2-4221-A52E-DBD4B9A1C2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4128" y="2142479"/>
            <a:ext cx="640814" cy="640814"/>
          </a:xfrm>
          <a:prstGeom prst="rect">
            <a:avLst/>
          </a:prstGeom>
        </p:spPr>
      </p:pic>
      <p:sp>
        <p:nvSpPr>
          <p:cNvPr id="5" name="원호 4">
            <a:extLst>
              <a:ext uri="{FF2B5EF4-FFF2-40B4-BE49-F238E27FC236}">
                <a16:creationId xmlns:a16="http://schemas.microsoft.com/office/drawing/2014/main" id="{43C6022E-6132-4050-8EC9-26D7BB620762}"/>
              </a:ext>
            </a:extLst>
          </p:cNvPr>
          <p:cNvSpPr/>
          <p:nvPr/>
        </p:nvSpPr>
        <p:spPr>
          <a:xfrm>
            <a:off x="3275855" y="1478409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BEE83ADF-02C2-441A-9480-C1728396A1FD}"/>
              </a:ext>
            </a:extLst>
          </p:cNvPr>
          <p:cNvSpPr/>
          <p:nvPr/>
        </p:nvSpPr>
        <p:spPr>
          <a:xfrm flipV="1">
            <a:off x="3279201" y="207014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39D03933-0126-4EB0-A977-DC9ED4115D48}"/>
              </a:ext>
            </a:extLst>
          </p:cNvPr>
          <p:cNvSpPr/>
          <p:nvPr/>
        </p:nvSpPr>
        <p:spPr>
          <a:xfrm flipH="1" flipV="1">
            <a:off x="2725137" y="207014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E9A7F485-4236-4045-BA78-E8ED4A216B38}"/>
              </a:ext>
            </a:extLst>
          </p:cNvPr>
          <p:cNvSpPr/>
          <p:nvPr/>
        </p:nvSpPr>
        <p:spPr>
          <a:xfrm flipH="1">
            <a:off x="2714080" y="149163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B46D45-9235-4EC4-9177-2E7A319755B4}"/>
              </a:ext>
            </a:extLst>
          </p:cNvPr>
          <p:cNvGrpSpPr/>
          <p:nvPr/>
        </p:nvGrpSpPr>
        <p:grpSpPr>
          <a:xfrm>
            <a:off x="4127396" y="749325"/>
            <a:ext cx="490443" cy="476183"/>
            <a:chOff x="6804248" y="1059581"/>
            <a:chExt cx="640814" cy="59029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AD8E049-D774-4690-988F-EB294F2BDD8D}"/>
                </a:ext>
              </a:extLst>
            </p:cNvPr>
            <p:cNvSpPr/>
            <p:nvPr/>
          </p:nvSpPr>
          <p:spPr>
            <a:xfrm>
              <a:off x="6804248" y="1059581"/>
              <a:ext cx="640814" cy="590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B4B67A7-7BCC-42CF-8045-ADC93B4B3C0B}"/>
                </a:ext>
              </a:extLst>
            </p:cNvPr>
            <p:cNvSpPr/>
            <p:nvPr/>
          </p:nvSpPr>
          <p:spPr>
            <a:xfrm>
              <a:off x="7008143" y="1221984"/>
              <a:ext cx="233023" cy="247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D0BA96D5-D711-451A-9CD4-D05A80FBA4E4}"/>
              </a:ext>
            </a:extLst>
          </p:cNvPr>
          <p:cNvSpPr/>
          <p:nvPr/>
        </p:nvSpPr>
        <p:spPr>
          <a:xfrm>
            <a:off x="4875178" y="834844"/>
            <a:ext cx="490443" cy="290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A4E6DD-6877-42EB-91F8-4E058A0F8A5F}"/>
              </a:ext>
            </a:extLst>
          </p:cNvPr>
          <p:cNvSpPr txBox="1"/>
          <p:nvPr/>
        </p:nvSpPr>
        <p:spPr>
          <a:xfrm>
            <a:off x="5523312" y="802622"/>
            <a:ext cx="5760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>
                <a:solidFill>
                  <a:schemeClr val="accent1"/>
                </a:solidFill>
              </a:rPr>
              <a:t>토큰</a:t>
            </a:r>
            <a:endParaRPr lang="en-US" altLang="ko-KR" sz="1500" dirty="0">
              <a:solidFill>
                <a:schemeClr val="accent1"/>
              </a:solidFill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ACB0F596-67B4-4913-B1C5-83C7203766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6070" y="1058951"/>
            <a:ext cx="1275016" cy="679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60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5248-DCA4-4AD1-9463-F07801A3B626}"/>
              </a:ext>
            </a:extLst>
          </p:cNvPr>
          <p:cNvSpPr/>
          <p:nvPr/>
        </p:nvSpPr>
        <p:spPr>
          <a:xfrm>
            <a:off x="3023828" y="1419622"/>
            <a:ext cx="3096344" cy="2304256"/>
          </a:xfrm>
          <a:prstGeom prst="rect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LAN</a:t>
            </a:r>
          </a:p>
          <a:p>
            <a:pPr lvl="0" algn="ctr">
              <a:defRPr/>
            </a:pP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(Local Area Network)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C1F1F2-6C60-46E5-86B6-63312C9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토큰링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(</a:t>
            </a: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TokenRing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)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토큰링이란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1094758" y="4027908"/>
            <a:ext cx="75608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장점 </a:t>
            </a:r>
            <a:r>
              <a:rPr lang="en-US" altLang="ko-KR" sz="1500" b="1" dirty="0"/>
              <a:t>: </a:t>
            </a:r>
            <a:r>
              <a:rPr lang="ko-KR" altLang="en-US" sz="1500" dirty="0"/>
              <a:t>충돌이 발생하지 않는다</a:t>
            </a:r>
            <a:r>
              <a:rPr lang="en-US" altLang="ko-KR" sz="1500" dirty="0"/>
              <a:t>. </a:t>
            </a:r>
            <a:r>
              <a:rPr lang="ko-KR" altLang="en-US" sz="1500" dirty="0"/>
              <a:t>또한 네트워크에 대한 성능을 미리 예측하기도 쉽다</a:t>
            </a:r>
            <a:r>
              <a:rPr lang="en-US" altLang="ko-KR" sz="1500" dirty="0"/>
              <a:t>.</a:t>
            </a:r>
          </a:p>
          <a:p>
            <a:pPr>
              <a:defRPr/>
            </a:pPr>
            <a:r>
              <a:rPr lang="ko-KR" altLang="en-US" sz="1500" b="1" dirty="0"/>
              <a:t>단점 </a:t>
            </a:r>
            <a:r>
              <a:rPr lang="en-US" altLang="ko-KR" sz="1500" b="1" dirty="0"/>
              <a:t>: </a:t>
            </a:r>
            <a:r>
              <a:rPr lang="ko-KR" altLang="en-US" sz="1500" dirty="0"/>
              <a:t>보낼 데이터가 없는 </a:t>
            </a:r>
            <a:r>
              <a:rPr lang="en-US" altLang="ko-KR" sz="1500" dirty="0"/>
              <a:t>PC</a:t>
            </a:r>
            <a:r>
              <a:rPr lang="ko-KR" altLang="en-US" sz="1500" dirty="0"/>
              <a:t>가 토큰을 가지고 있어도 그 </a:t>
            </a:r>
            <a:r>
              <a:rPr lang="en-US" altLang="ko-KR" sz="1500" dirty="0"/>
              <a:t>PC</a:t>
            </a:r>
            <a:r>
              <a:rPr lang="ko-KR" altLang="en-US" sz="1500" dirty="0"/>
              <a:t>가 데이터와 토큰을 보낼 때 까지 기다려야한다</a:t>
            </a:r>
            <a:r>
              <a:rPr lang="en-US" altLang="ko-KR" sz="15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46B071-393B-43F9-B9AB-F827944851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3618" y="2142479"/>
            <a:ext cx="640814" cy="6408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F8B178-192C-47D6-B927-9EA0ADCA62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3408" y="1285266"/>
            <a:ext cx="640814" cy="6408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0620EE-5A18-494B-B18D-D76C2C1DE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3408" y="2999692"/>
            <a:ext cx="640814" cy="6408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F454157-47D2-4221-A52E-DBD4B9A1C2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4128" y="2142479"/>
            <a:ext cx="640814" cy="640814"/>
          </a:xfrm>
          <a:prstGeom prst="rect">
            <a:avLst/>
          </a:prstGeom>
        </p:spPr>
      </p:pic>
      <p:sp>
        <p:nvSpPr>
          <p:cNvPr id="5" name="원호 4">
            <a:extLst>
              <a:ext uri="{FF2B5EF4-FFF2-40B4-BE49-F238E27FC236}">
                <a16:creationId xmlns:a16="http://schemas.microsoft.com/office/drawing/2014/main" id="{43C6022E-6132-4050-8EC9-26D7BB620762}"/>
              </a:ext>
            </a:extLst>
          </p:cNvPr>
          <p:cNvSpPr/>
          <p:nvPr/>
        </p:nvSpPr>
        <p:spPr>
          <a:xfrm>
            <a:off x="3275855" y="1478409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BEE83ADF-02C2-441A-9480-C1728396A1FD}"/>
              </a:ext>
            </a:extLst>
          </p:cNvPr>
          <p:cNvSpPr/>
          <p:nvPr/>
        </p:nvSpPr>
        <p:spPr>
          <a:xfrm flipV="1">
            <a:off x="3279201" y="207014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39D03933-0126-4EB0-A977-DC9ED4115D48}"/>
              </a:ext>
            </a:extLst>
          </p:cNvPr>
          <p:cNvSpPr/>
          <p:nvPr/>
        </p:nvSpPr>
        <p:spPr>
          <a:xfrm flipH="1" flipV="1">
            <a:off x="2725137" y="207014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E9A7F485-4236-4045-BA78-E8ED4A216B38}"/>
              </a:ext>
            </a:extLst>
          </p:cNvPr>
          <p:cNvSpPr/>
          <p:nvPr/>
        </p:nvSpPr>
        <p:spPr>
          <a:xfrm flipH="1">
            <a:off x="2714080" y="149163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B46D45-9235-4EC4-9177-2E7A319755B4}"/>
              </a:ext>
            </a:extLst>
          </p:cNvPr>
          <p:cNvGrpSpPr/>
          <p:nvPr/>
        </p:nvGrpSpPr>
        <p:grpSpPr>
          <a:xfrm>
            <a:off x="4127396" y="749325"/>
            <a:ext cx="490443" cy="476183"/>
            <a:chOff x="6804248" y="1059581"/>
            <a:chExt cx="640814" cy="59029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AD8E049-D774-4690-988F-EB294F2BDD8D}"/>
                </a:ext>
              </a:extLst>
            </p:cNvPr>
            <p:cNvSpPr/>
            <p:nvPr/>
          </p:nvSpPr>
          <p:spPr>
            <a:xfrm>
              <a:off x="6804248" y="1059581"/>
              <a:ext cx="640814" cy="590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B4B67A7-7BCC-42CF-8045-ADC93B4B3C0B}"/>
                </a:ext>
              </a:extLst>
            </p:cNvPr>
            <p:cNvSpPr/>
            <p:nvPr/>
          </p:nvSpPr>
          <p:spPr>
            <a:xfrm>
              <a:off x="7008143" y="1221984"/>
              <a:ext cx="233023" cy="247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D0BA96D5-D711-451A-9CD4-D05A80FBA4E4}"/>
              </a:ext>
            </a:extLst>
          </p:cNvPr>
          <p:cNvSpPr/>
          <p:nvPr/>
        </p:nvSpPr>
        <p:spPr>
          <a:xfrm>
            <a:off x="4875178" y="834844"/>
            <a:ext cx="490443" cy="290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A4E6DD-6877-42EB-91F8-4E058A0F8A5F}"/>
              </a:ext>
            </a:extLst>
          </p:cNvPr>
          <p:cNvSpPr txBox="1"/>
          <p:nvPr/>
        </p:nvSpPr>
        <p:spPr>
          <a:xfrm>
            <a:off x="5523312" y="802622"/>
            <a:ext cx="5760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>
                <a:solidFill>
                  <a:schemeClr val="accent1"/>
                </a:solidFill>
              </a:rPr>
              <a:t>토큰</a:t>
            </a:r>
            <a:endParaRPr lang="en-US" altLang="ko-KR" sz="1500" dirty="0">
              <a:solidFill>
                <a:schemeClr val="accent1"/>
              </a:solidFill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ACB0F596-67B4-4913-B1C5-83C7203766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6070" y="1058951"/>
            <a:ext cx="1275016" cy="679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830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5248-DCA4-4AD1-9463-F07801A3B626}"/>
              </a:ext>
            </a:extLst>
          </p:cNvPr>
          <p:cNvSpPr/>
          <p:nvPr/>
        </p:nvSpPr>
        <p:spPr>
          <a:xfrm>
            <a:off x="3023828" y="1419622"/>
            <a:ext cx="3096344" cy="2304256"/>
          </a:xfrm>
          <a:prstGeom prst="rect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UTP </a:t>
            </a: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C1F1F2-6C60-46E5-86B6-63312C9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1415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UTP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UTP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4644008" y="1491630"/>
            <a:ext cx="3744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개념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/>
              <a:t>TP </a:t>
            </a:r>
            <a:r>
              <a:rPr lang="ko-KR" altLang="en-US" sz="1500" b="1" dirty="0"/>
              <a:t>케이블이란</a:t>
            </a:r>
            <a:r>
              <a:rPr lang="en-US" altLang="ko-KR" sz="1500" b="1" dirty="0"/>
              <a:t>? </a:t>
            </a:r>
            <a:r>
              <a:rPr lang="en-US" altLang="ko-KR" sz="1500" dirty="0"/>
              <a:t>Twisted-pair, </a:t>
            </a:r>
            <a:r>
              <a:rPr lang="ko-KR" altLang="en-US" sz="1500" dirty="0"/>
              <a:t>즉 꼬인 것이라고 한다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/>
              <a:t>UTP </a:t>
            </a:r>
            <a:r>
              <a:rPr lang="ko-KR" altLang="en-US" sz="1500" b="1" dirty="0"/>
              <a:t>케이블이란</a:t>
            </a:r>
            <a:r>
              <a:rPr lang="en-US" altLang="ko-KR" sz="1500" b="1" dirty="0"/>
              <a:t>? </a:t>
            </a:r>
            <a:r>
              <a:rPr lang="en-US" altLang="ko-KR" sz="1500" dirty="0"/>
              <a:t>Unshielded Twisted Pair </a:t>
            </a:r>
            <a:r>
              <a:rPr lang="ko-KR" altLang="en-US" sz="1500" dirty="0"/>
              <a:t>케이블</a:t>
            </a:r>
            <a:r>
              <a:rPr lang="en-US" altLang="ko-KR" sz="1500" dirty="0"/>
              <a:t>, </a:t>
            </a:r>
            <a:r>
              <a:rPr lang="ko-KR" altLang="en-US" sz="1500" dirty="0"/>
              <a:t>즉 감싸지 않은 케이블이다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A63C02-6A59-4823-B7E1-69843449F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827198"/>
            <a:ext cx="3057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590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UTP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STP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4644008" y="1491630"/>
            <a:ext cx="3744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개념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/>
              <a:t>TP </a:t>
            </a:r>
            <a:r>
              <a:rPr lang="ko-KR" altLang="en-US" sz="1500" b="1" dirty="0"/>
              <a:t>케이블 </a:t>
            </a:r>
            <a:r>
              <a:rPr lang="en-US" altLang="ko-KR" sz="1500" b="1" dirty="0"/>
              <a:t>: </a:t>
            </a:r>
            <a:r>
              <a:rPr lang="en-US" altLang="ko-KR" sz="1500" dirty="0"/>
              <a:t>Twisted-pair, </a:t>
            </a:r>
            <a:r>
              <a:rPr lang="ko-KR" altLang="en-US" sz="1500" dirty="0"/>
              <a:t>즉 꼬인 것이라고 한다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/>
              <a:t>STP </a:t>
            </a:r>
            <a:r>
              <a:rPr lang="ko-KR" altLang="en-US" sz="1500" b="1" dirty="0"/>
              <a:t>케이블</a:t>
            </a:r>
            <a:r>
              <a:rPr lang="ko-KR" altLang="en-US" sz="1500" dirty="0"/>
              <a:t> </a:t>
            </a:r>
            <a:r>
              <a:rPr lang="en-US" altLang="ko-KR" sz="1500" dirty="0"/>
              <a:t>: Shielded Twisted Pair </a:t>
            </a:r>
            <a:r>
              <a:rPr lang="ko-KR" altLang="en-US" sz="1500" dirty="0"/>
              <a:t>케이블</a:t>
            </a:r>
            <a:r>
              <a:rPr lang="en-US" altLang="ko-KR" sz="1500" dirty="0"/>
              <a:t>, </a:t>
            </a:r>
            <a:r>
              <a:rPr lang="ko-KR" altLang="en-US" sz="1500" dirty="0"/>
              <a:t>즉 케이블의 주위를 어떤 절연체로 감싸서 만든 것</a:t>
            </a:r>
            <a:endParaRPr lang="en-US" altLang="ko-KR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851238-2ABC-484E-B7CC-286A751C2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923678"/>
            <a:ext cx="28289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282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UTP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4536504" cy="369332"/>
            <a:chOff x="693317" y="796402"/>
            <a:chExt cx="9762878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9272518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UTP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&amp; STP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792009-F8A4-4C47-A8FB-0A5E197CF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13062"/>
              </p:ext>
            </p:extLst>
          </p:nvPr>
        </p:nvGraphicFramePr>
        <p:xfrm>
          <a:off x="1170856" y="1983949"/>
          <a:ext cx="6705600" cy="179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48821399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689108466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096635578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00584" marR="100584" marT="55321" marB="55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/>
                        <a:t>UTP</a:t>
                      </a:r>
                      <a:endParaRPr lang="ko-KR" altLang="en-US" sz="2200" dirty="0"/>
                    </a:p>
                  </a:txBody>
                  <a:tcPr marL="100584" marR="100584" marT="55321" marB="55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/>
                        <a:t>STP</a:t>
                      </a:r>
                      <a:endParaRPr lang="ko-KR" altLang="en-US" sz="2200" dirty="0"/>
                    </a:p>
                  </a:txBody>
                  <a:tcPr marL="100584" marR="100584" marT="55321" marB="55321"/>
                </a:tc>
                <a:extLst>
                  <a:ext uri="{0D108BD9-81ED-4DB2-BD59-A6C34878D82A}">
                    <a16:rowId xmlns:a16="http://schemas.microsoft.com/office/drawing/2014/main" val="3615278162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가격</a:t>
                      </a:r>
                    </a:p>
                  </a:txBody>
                  <a:tcPr marL="100584" marR="100584" marT="55321" marB="5532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UTP &lt; STP</a:t>
                      </a:r>
                      <a:endParaRPr lang="ko-KR" altLang="en-US" sz="2200" dirty="0"/>
                    </a:p>
                  </a:txBody>
                  <a:tcPr marL="100584" marR="100584" marT="55321" marB="553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00584" marR="100584" marT="55321" marB="55321"/>
                </a:tc>
                <a:extLst>
                  <a:ext uri="{0D108BD9-81ED-4DB2-BD59-A6C34878D82A}">
                    <a16:rowId xmlns:a16="http://schemas.microsoft.com/office/drawing/2014/main" val="154722998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성능</a:t>
                      </a:r>
                    </a:p>
                  </a:txBody>
                  <a:tcPr marL="100584" marR="100584" marT="55321" marB="5532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UTP &lt; STP</a:t>
                      </a:r>
                      <a:endParaRPr lang="ko-KR" altLang="en-US" sz="2200" dirty="0"/>
                    </a:p>
                  </a:txBody>
                  <a:tcPr marL="100584" marR="100584" marT="55321" marB="553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00584" marR="100584" marT="55321" marB="55321"/>
                </a:tc>
                <a:extLst>
                  <a:ext uri="{0D108BD9-81ED-4DB2-BD59-A6C34878D82A}">
                    <a16:rowId xmlns:a16="http://schemas.microsoft.com/office/drawing/2014/main" val="3934657263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사용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보급</a:t>
                      </a:r>
                      <a:r>
                        <a:rPr lang="en-US" altLang="ko-KR" sz="2200" dirty="0"/>
                        <a:t>)</a:t>
                      </a:r>
                      <a:endParaRPr lang="ko-KR" altLang="en-US" sz="2200" dirty="0"/>
                    </a:p>
                  </a:txBody>
                  <a:tcPr marL="100584" marR="100584" marT="55321" marB="5532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UTP &gt; STP</a:t>
                      </a:r>
                      <a:endParaRPr lang="ko-KR" altLang="en-US" sz="2200" dirty="0"/>
                    </a:p>
                  </a:txBody>
                  <a:tcPr marL="100584" marR="100584" marT="55321" marB="553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00584" marR="100584" marT="55321" marB="55321"/>
                </a:tc>
                <a:extLst>
                  <a:ext uri="{0D108BD9-81ED-4DB2-BD59-A6C34878D82A}">
                    <a16:rowId xmlns:a16="http://schemas.microsoft.com/office/drawing/2014/main" val="111419751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7C768EA-3595-4AD3-AB6A-1ACE06C42116}"/>
              </a:ext>
            </a:extLst>
          </p:cNvPr>
          <p:cNvSpPr txBox="1"/>
          <p:nvPr/>
        </p:nvSpPr>
        <p:spPr>
          <a:xfrm>
            <a:off x="1094758" y="4027908"/>
            <a:ext cx="76537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500" dirty="0"/>
              <a:t>STP</a:t>
            </a:r>
            <a:r>
              <a:rPr lang="ko-KR" altLang="en-US" sz="1500" dirty="0"/>
              <a:t>가 절연체를 감아 좀 더 비싸고 성능이 좋다</a:t>
            </a:r>
            <a:r>
              <a:rPr lang="en-US" altLang="ko-KR" sz="1500" dirty="0"/>
              <a:t>. EMI(Electro Magnetic Interference : </a:t>
            </a:r>
            <a:r>
              <a:rPr lang="ko-KR" altLang="en-US" sz="1500" dirty="0"/>
              <a:t>전자 방해 잡음</a:t>
            </a:r>
            <a:r>
              <a:rPr lang="en-US" altLang="ko-KR" sz="1500" dirty="0"/>
              <a:t>)</a:t>
            </a:r>
            <a:r>
              <a:rPr lang="ko-KR" altLang="en-US" sz="1500" dirty="0"/>
              <a:t>이 </a:t>
            </a:r>
            <a:r>
              <a:rPr lang="en-US" altLang="ko-KR" sz="1500" dirty="0"/>
              <a:t>UTP</a:t>
            </a:r>
            <a:r>
              <a:rPr lang="ko-KR" altLang="en-US" sz="1500" dirty="0"/>
              <a:t>보다 낮다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500" dirty="0"/>
              <a:t>UTP</a:t>
            </a:r>
            <a:r>
              <a:rPr lang="ko-KR" altLang="en-US" sz="1500" dirty="0"/>
              <a:t>로 구성된 네트워크가 많아 </a:t>
            </a:r>
            <a:r>
              <a:rPr lang="en-US" altLang="ko-KR" sz="1500" dirty="0"/>
              <a:t>UTP</a:t>
            </a:r>
            <a:r>
              <a:rPr lang="ko-KR" altLang="en-US" sz="1500" dirty="0"/>
              <a:t>가 더 많이 사용된다</a:t>
            </a:r>
            <a:r>
              <a:rPr lang="en-US" altLang="ko-KR" sz="1500" dirty="0"/>
              <a:t>. STP</a:t>
            </a:r>
            <a:r>
              <a:rPr lang="ko-KR" altLang="en-US" sz="1500" dirty="0"/>
              <a:t>는 </a:t>
            </a:r>
            <a:r>
              <a:rPr lang="ko-KR" altLang="en-US" sz="1500" dirty="0" err="1"/>
              <a:t>토큰링</a:t>
            </a:r>
            <a:r>
              <a:rPr lang="ko-KR" altLang="en-US" sz="1500" dirty="0"/>
              <a:t> 쪽에 사용 됨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909837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UTP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4536504" cy="369332"/>
            <a:chOff x="693317" y="796402"/>
            <a:chExt cx="9762878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9272518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UTP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&amp; STP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1F45CDF-4ED9-4513-920F-32C5FC49D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58298"/>
              </p:ext>
            </p:extLst>
          </p:nvPr>
        </p:nvGraphicFramePr>
        <p:xfrm>
          <a:off x="420163" y="1366939"/>
          <a:ext cx="8365876" cy="3494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169">
                  <a:extLst>
                    <a:ext uri="{9D8B030D-6E8A-4147-A177-3AD203B41FA5}">
                      <a16:colId xmlns:a16="http://schemas.microsoft.com/office/drawing/2014/main" val="3015527478"/>
                    </a:ext>
                  </a:extLst>
                </a:gridCol>
                <a:gridCol w="5961707">
                  <a:extLst>
                    <a:ext uri="{9D8B030D-6E8A-4147-A177-3AD203B41FA5}">
                      <a16:colId xmlns:a16="http://schemas.microsoft.com/office/drawing/2014/main" val="1938639255"/>
                    </a:ext>
                  </a:extLst>
                </a:gridCol>
              </a:tblGrid>
              <a:tr h="204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용도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989697"/>
                  </a:ext>
                </a:extLst>
              </a:tr>
              <a:tr h="3405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주로 전화망에 사용하는 용도로 만들어진 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따라서 데이터 전송용으로 맞지 않는다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02479"/>
                  </a:ext>
                </a:extLst>
              </a:tr>
              <a:tr h="204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데이터를 최대 </a:t>
                      </a:r>
                      <a:r>
                        <a:rPr lang="en-US" altLang="ko-KR" sz="1200" dirty="0"/>
                        <a:t>4Mbps</a:t>
                      </a:r>
                      <a:r>
                        <a:rPr lang="ko-KR" altLang="en-US" sz="1200" dirty="0"/>
                        <a:t>의 속도로 전송할 수 있는 케이블이다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56456"/>
                  </a:ext>
                </a:extLst>
              </a:tr>
              <a:tr h="4767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 Base T </a:t>
                      </a:r>
                      <a:r>
                        <a:rPr lang="ko-KR" altLang="en-US" sz="1200" dirty="0"/>
                        <a:t>네트워크에 사용되는 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일반적인 </a:t>
                      </a:r>
                      <a:r>
                        <a:rPr lang="en-US" altLang="ko-KR" sz="1200" dirty="0"/>
                        <a:t>UTP </a:t>
                      </a:r>
                      <a:r>
                        <a:rPr lang="ko-KR" altLang="en-US" sz="1200" dirty="0"/>
                        <a:t>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최대 </a:t>
                      </a:r>
                      <a:r>
                        <a:rPr lang="en-US" altLang="ko-KR" sz="1200" dirty="0"/>
                        <a:t>10 Mbps </a:t>
                      </a:r>
                      <a:r>
                        <a:rPr lang="ko-KR" altLang="en-US" sz="1200" dirty="0"/>
                        <a:t>속도까지 데이터 전송 가능</a:t>
                      </a:r>
                      <a:r>
                        <a:rPr lang="en-US" altLang="ko-KR" sz="1200" dirty="0"/>
                        <a:t>. 100Mbps </a:t>
                      </a:r>
                      <a:r>
                        <a:rPr lang="ko-KR" altLang="en-US" sz="1200" dirty="0"/>
                        <a:t>속도에도 적용이 가능하지만 실제로는 드물다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92810"/>
                  </a:ext>
                </a:extLst>
              </a:tr>
              <a:tr h="3405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토큰링</a:t>
                      </a:r>
                      <a:r>
                        <a:rPr lang="ko-KR" altLang="en-US" sz="1200" dirty="0"/>
                        <a:t> 네트워크에 사용되는 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최대 </a:t>
                      </a:r>
                      <a:r>
                        <a:rPr lang="en-US" altLang="ko-KR" sz="1200" dirty="0"/>
                        <a:t>16Mbps</a:t>
                      </a:r>
                      <a:r>
                        <a:rPr lang="ko-KR" altLang="en-US" sz="1200" dirty="0"/>
                        <a:t>의 데이터 전송 능력을 가지고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466516"/>
                  </a:ext>
                </a:extLst>
              </a:tr>
              <a:tr h="4767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최대 전송 속도 </a:t>
                      </a:r>
                      <a:r>
                        <a:rPr lang="en-US" altLang="ko-KR" sz="1200" dirty="0"/>
                        <a:t>100Mbps</a:t>
                      </a:r>
                      <a:r>
                        <a:rPr lang="ko-KR" altLang="en-US" sz="1200" dirty="0"/>
                        <a:t>를 지원하는 </a:t>
                      </a:r>
                      <a:r>
                        <a:rPr lang="en-US" altLang="ko-KR" sz="1200" dirty="0"/>
                        <a:t>Fast Ethernet</a:t>
                      </a:r>
                      <a:r>
                        <a:rPr lang="ko-KR" altLang="en-US" sz="1200" dirty="0"/>
                        <a:t>용으로 사용되었다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그런데 얼마 전에 기가비트 표준이 완성되면서 이제 이 케이블로도 기가비트 속도의 데이터 전송이 가능함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 경우에는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가닥을 모두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838851"/>
                  </a:ext>
                </a:extLst>
              </a:tr>
              <a:tr h="612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기가비트 이상의 속도에 적합한 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가장 많은 종류이며 </a:t>
                      </a:r>
                      <a:r>
                        <a:rPr lang="en-US" altLang="ko-KR" sz="1200" dirty="0"/>
                        <a:t>Cat6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Cat6a</a:t>
                      </a:r>
                      <a:r>
                        <a:rPr lang="ko-KR" altLang="en-US" sz="1200" dirty="0"/>
                        <a:t>로 구분된다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</a:rPr>
                        <a:t>Cat6a </a:t>
                      </a:r>
                      <a:r>
                        <a:rPr lang="ko-KR" altLang="en-US" sz="1200" dirty="0">
                          <a:solidFill>
                            <a:schemeClr val="accent2"/>
                          </a:solidFill>
                        </a:rPr>
                        <a:t>케이블이 좀 더 성능이 개선된 케이블이며 최대 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</a:rPr>
                        <a:t>10Gbps</a:t>
                      </a:r>
                      <a:r>
                        <a:rPr lang="ko-KR" altLang="en-US" sz="1200" dirty="0">
                          <a:solidFill>
                            <a:schemeClr val="accent2"/>
                          </a:solidFill>
                        </a:rPr>
                        <a:t>를 지원한다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87284"/>
                  </a:ext>
                </a:extLst>
              </a:tr>
              <a:tr h="204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10Gbps </a:t>
                      </a:r>
                      <a:r>
                        <a:rPr lang="ko-KR" altLang="en-US" sz="1200" dirty="0"/>
                        <a:t>속도를 지원하기 위한 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점점 </a:t>
                      </a:r>
                      <a:r>
                        <a:rPr lang="en-US" altLang="ko-KR" sz="1200" dirty="0"/>
                        <a:t>10Gbps</a:t>
                      </a:r>
                      <a:r>
                        <a:rPr lang="ko-KR" altLang="en-US" sz="1200" dirty="0"/>
                        <a:t>가 일반화되 가고있다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57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22414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5248-DCA4-4AD1-9463-F07801A3B626}"/>
              </a:ext>
            </a:extLst>
          </p:cNvPr>
          <p:cNvSpPr/>
          <p:nvPr/>
        </p:nvSpPr>
        <p:spPr>
          <a:xfrm>
            <a:off x="3023828" y="1419622"/>
            <a:ext cx="3096344" cy="2304256"/>
          </a:xfrm>
          <a:prstGeom prst="rect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C1F1F2-6C60-46E5-86B6-63312C9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318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종류의 법칙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971600" y="1635646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chemeClr val="accent1"/>
                </a:solidFill>
              </a:rPr>
              <a:t>10   Base    T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8957CED-5CB7-4568-8A3B-C1577E7FE8EA}"/>
              </a:ext>
            </a:extLst>
          </p:cNvPr>
          <p:cNvCxnSpPr>
            <a:cxnSpLocks/>
          </p:cNvCxnSpPr>
          <p:nvPr/>
        </p:nvCxnSpPr>
        <p:spPr>
          <a:xfrm rot="10800000">
            <a:off x="1259632" y="2097312"/>
            <a:ext cx="3384376" cy="474441"/>
          </a:xfrm>
          <a:prstGeom prst="bentConnector3">
            <a:avLst>
              <a:gd name="adj1" fmla="val 100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B716FC-D9BE-4AB7-B4CC-68E5F76F3CD8}"/>
              </a:ext>
            </a:extLst>
          </p:cNvPr>
          <p:cNvSpPr txBox="1"/>
          <p:nvPr/>
        </p:nvSpPr>
        <p:spPr>
          <a:xfrm>
            <a:off x="4823077" y="2211710"/>
            <a:ext cx="30963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10 </a:t>
            </a:r>
            <a:r>
              <a:rPr lang="ko-KR" altLang="en-US" b="1" dirty="0">
                <a:solidFill>
                  <a:schemeClr val="accent1"/>
                </a:solidFill>
              </a:rPr>
              <a:t>이란</a:t>
            </a:r>
            <a:r>
              <a:rPr lang="en-US" altLang="ko-KR" b="1" dirty="0">
                <a:solidFill>
                  <a:schemeClr val="accent1"/>
                </a:solidFill>
              </a:rPr>
              <a:t>?</a:t>
            </a:r>
          </a:p>
          <a:p>
            <a:r>
              <a:rPr lang="en-US" altLang="ko-KR" sz="1400" dirty="0"/>
              <a:t>10Mbps</a:t>
            </a:r>
            <a:r>
              <a:rPr lang="ko-KR" altLang="en-US" sz="1400" dirty="0"/>
              <a:t>의 속도를 지원하는 케이블을 의미한다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9249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종류의 법칙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971600" y="1635646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chemeClr val="accent1"/>
                </a:solidFill>
              </a:rPr>
              <a:t>10   Base    T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37B2008-96DA-4BA2-B87F-A206927882CC}"/>
              </a:ext>
            </a:extLst>
          </p:cNvPr>
          <p:cNvCxnSpPr>
            <a:cxnSpLocks/>
          </p:cNvCxnSpPr>
          <p:nvPr/>
        </p:nvCxnSpPr>
        <p:spPr>
          <a:xfrm rot="10800000">
            <a:off x="1979712" y="2133134"/>
            <a:ext cx="2880320" cy="360720"/>
          </a:xfrm>
          <a:prstGeom prst="bentConnector3">
            <a:avLst>
              <a:gd name="adj1" fmla="val 99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A0CB18-609B-4939-AEEE-F05E4E7C098E}"/>
              </a:ext>
            </a:extLst>
          </p:cNvPr>
          <p:cNvSpPr txBox="1"/>
          <p:nvPr/>
        </p:nvSpPr>
        <p:spPr>
          <a:xfrm>
            <a:off x="4860032" y="2133134"/>
            <a:ext cx="30963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Base </a:t>
            </a:r>
            <a:r>
              <a:rPr lang="ko-KR" altLang="en-US" b="1" dirty="0">
                <a:solidFill>
                  <a:schemeClr val="accent1"/>
                </a:solidFill>
              </a:rPr>
              <a:t>란</a:t>
            </a:r>
            <a:r>
              <a:rPr lang="en-US" altLang="ko-KR" b="1" dirty="0">
                <a:solidFill>
                  <a:schemeClr val="accent1"/>
                </a:solidFill>
              </a:rPr>
              <a:t>?</a:t>
            </a:r>
          </a:p>
          <a:p>
            <a:r>
              <a:rPr lang="ko-KR" altLang="en-US" sz="1400" dirty="0"/>
              <a:t>이 케이블이 </a:t>
            </a:r>
            <a:r>
              <a:rPr lang="en-US" altLang="ko-KR" sz="1400" dirty="0"/>
              <a:t>Baseband</a:t>
            </a:r>
            <a:r>
              <a:rPr lang="ko-KR" altLang="en-US" sz="1400" dirty="0"/>
              <a:t>용 케이블이라는 것을 알려준다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58EDBD0-C4F0-44BF-AF56-1718A009E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9995"/>
              </p:ext>
            </p:extLst>
          </p:nvPr>
        </p:nvGraphicFramePr>
        <p:xfrm>
          <a:off x="1770240" y="3215700"/>
          <a:ext cx="6096000" cy="1159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983068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47562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3712710"/>
                    </a:ext>
                  </a:extLst>
                </a:gridCol>
              </a:tblGrid>
              <a:tr h="7338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베이스밴드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(Baseband)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브로드밴드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(Broadband)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23400"/>
                  </a:ext>
                </a:extLst>
              </a:tr>
              <a:tr h="425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디지털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아날로그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5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433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종류의 법칙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971600" y="1635646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chemeClr val="accent1"/>
                </a:solidFill>
              </a:rPr>
              <a:t>10   Base    T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37B2008-96DA-4BA2-B87F-A206927882CC}"/>
              </a:ext>
            </a:extLst>
          </p:cNvPr>
          <p:cNvCxnSpPr>
            <a:cxnSpLocks/>
          </p:cNvCxnSpPr>
          <p:nvPr/>
        </p:nvCxnSpPr>
        <p:spPr>
          <a:xfrm rot="10800000">
            <a:off x="2915816" y="2097312"/>
            <a:ext cx="2016224" cy="3965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A0CB18-609B-4939-AEEE-F05E4E7C098E}"/>
              </a:ext>
            </a:extLst>
          </p:cNvPr>
          <p:cNvSpPr txBox="1"/>
          <p:nvPr/>
        </p:nvSpPr>
        <p:spPr>
          <a:xfrm>
            <a:off x="4932040" y="2133134"/>
            <a:ext cx="30963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T </a:t>
            </a:r>
            <a:r>
              <a:rPr lang="ko-KR" altLang="en-US" b="1" dirty="0">
                <a:solidFill>
                  <a:schemeClr val="accent1"/>
                </a:solidFill>
              </a:rPr>
              <a:t>란</a:t>
            </a:r>
            <a:r>
              <a:rPr lang="en-US" altLang="ko-KR" b="1" dirty="0">
                <a:solidFill>
                  <a:schemeClr val="accent1"/>
                </a:solidFill>
              </a:rPr>
              <a:t>?</a:t>
            </a:r>
          </a:p>
          <a:p>
            <a:r>
              <a:rPr lang="en-US" altLang="ko-KR" sz="1400" dirty="0"/>
              <a:t> TP(Twisted Pair) </a:t>
            </a:r>
            <a:r>
              <a:rPr lang="ko-KR" altLang="en-US" sz="1400" dirty="0"/>
              <a:t>케이블이라는 것을 나타낸다</a:t>
            </a:r>
            <a:r>
              <a:rPr lang="en-US" altLang="ko-KR" sz="1400" dirty="0"/>
              <a:t>. </a:t>
            </a:r>
            <a:r>
              <a:rPr lang="ko-KR" altLang="en-US" sz="1400" dirty="0"/>
              <a:t>원래 이자리에는 케이블의 종류 또는 이 케이블이 전송할 수 있는 최대 거리가 나오게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94EEEB-D949-4B46-85A8-940E061EE0D4}"/>
              </a:ext>
            </a:extLst>
          </p:cNvPr>
          <p:cNvSpPr txBox="1"/>
          <p:nvPr/>
        </p:nvSpPr>
        <p:spPr>
          <a:xfrm>
            <a:off x="1007604" y="3624397"/>
            <a:ext cx="56886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chemeClr val="accent1"/>
                </a:solidFill>
              </a:rPr>
              <a:t>Ex) 10   Base    5</a:t>
            </a:r>
          </a:p>
          <a:p>
            <a:pPr>
              <a:defRPr/>
            </a:pPr>
            <a:r>
              <a:rPr lang="en-US" altLang="ko-KR" sz="1400" dirty="0"/>
              <a:t>: 10M</a:t>
            </a:r>
            <a:r>
              <a:rPr lang="ko-KR" altLang="en-US" sz="1400" dirty="0"/>
              <a:t>의 속도로 최대 </a:t>
            </a:r>
            <a:r>
              <a:rPr lang="en-US" altLang="ko-KR" sz="1400" dirty="0"/>
              <a:t>500</a:t>
            </a:r>
            <a:r>
              <a:rPr lang="ko-KR" altLang="en-US" sz="1400" dirty="0"/>
              <a:t>미터까지 전송이 가능한 케이블을 말한다</a:t>
            </a:r>
            <a:r>
              <a:rPr lang="en-US" altLang="ko-KR" sz="1400" dirty="0"/>
              <a:t>.</a:t>
            </a:r>
          </a:p>
          <a:p>
            <a:pPr>
              <a:defRPr/>
            </a:pPr>
            <a:r>
              <a:rPr lang="en-US" altLang="ko-KR" sz="1400" dirty="0"/>
              <a:t>( </a:t>
            </a:r>
            <a:r>
              <a:rPr lang="ko-KR" altLang="en-US" sz="1400" dirty="0"/>
              <a:t>이 케이블은 너무 두껍고</a:t>
            </a:r>
            <a:r>
              <a:rPr lang="en-US" altLang="ko-KR" sz="1400" dirty="0"/>
              <a:t>, </a:t>
            </a:r>
            <a:r>
              <a:rPr lang="ko-KR" altLang="en-US" sz="1400" dirty="0"/>
              <a:t>전송 거리도 짧고 게다가 </a:t>
            </a:r>
            <a:r>
              <a:rPr lang="en-US" altLang="ko-KR" sz="1400" dirty="0"/>
              <a:t>10Mbps </a:t>
            </a:r>
            <a:r>
              <a:rPr lang="ko-KR" altLang="en-US" sz="1400" dirty="0"/>
              <a:t>속도밖에 지원하지 않아서 요즘은 쓰지 않는다</a:t>
            </a:r>
            <a:r>
              <a:rPr lang="en-US" altLang="ko-KR" sz="1400" dirty="0"/>
              <a:t>. )</a:t>
            </a:r>
          </a:p>
        </p:txBody>
      </p:sp>
    </p:spTree>
    <p:extLst>
      <p:ext uri="{BB962C8B-B14F-4D97-AF65-F5344CB8AC3E}">
        <p14:creationId xmlns:p14="http://schemas.microsoft.com/office/powerpoint/2010/main" val="2497320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LAN(Local Area Network)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이란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LAN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75A4BFD-D044-474D-8F8D-7F298602C06E}"/>
              </a:ext>
            </a:extLst>
          </p:cNvPr>
          <p:cNvSpPr txBox="1"/>
          <p:nvPr/>
        </p:nvSpPr>
        <p:spPr>
          <a:xfrm>
            <a:off x="1043608" y="4162772"/>
            <a:ext cx="58263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개념</a:t>
            </a:r>
            <a:endParaRPr lang="en-US" altLang="ko-KR" sz="1500" b="1" dirty="0"/>
          </a:p>
          <a:p>
            <a:pPr>
              <a:defRPr/>
            </a:pPr>
            <a:r>
              <a:rPr lang="en-US" altLang="ko-KR" sz="1500" b="1" dirty="0"/>
              <a:t>: </a:t>
            </a:r>
            <a:r>
              <a:rPr lang="ko-KR" altLang="en-US" sz="1500" dirty="0"/>
              <a:t>어느 한정된 공간에서 네트워크를 구성하는 것</a:t>
            </a:r>
            <a:r>
              <a:rPr lang="en-US" altLang="ko-KR" sz="150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7446ACF-2076-4227-B3C0-2BF75610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F7FD3-B787-40F8-BBFA-48F0AAB09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777" y="1529844"/>
            <a:ext cx="4868445" cy="236513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2220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 Base T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10Mbps</a:t>
            </a:r>
            <a:r>
              <a:rPr lang="ko-KR" altLang="en-US" sz="1400" dirty="0"/>
              <a:t>로 통신하고</a:t>
            </a:r>
            <a:r>
              <a:rPr lang="en-US" altLang="ko-KR" sz="1400" dirty="0"/>
              <a:t>, </a:t>
            </a:r>
            <a:r>
              <a:rPr lang="ko-KR" altLang="en-US" sz="1400" dirty="0"/>
              <a:t>최대 전송 거리 </a:t>
            </a:r>
            <a:r>
              <a:rPr lang="en-US" altLang="ko-KR" sz="1400" dirty="0">
                <a:solidFill>
                  <a:schemeClr val="accent2"/>
                </a:solidFill>
              </a:rPr>
              <a:t>100</a:t>
            </a:r>
            <a:r>
              <a:rPr lang="ko-KR" altLang="en-US" sz="1400" dirty="0">
                <a:solidFill>
                  <a:schemeClr val="accent2"/>
                </a:solidFill>
              </a:rPr>
              <a:t>미터</a:t>
            </a:r>
            <a:r>
              <a:rPr lang="ko-KR" altLang="en-US" sz="1400" dirty="0"/>
              <a:t>인 </a:t>
            </a:r>
            <a:r>
              <a:rPr lang="en-US" altLang="ko-KR" sz="1400" dirty="0">
                <a:solidFill>
                  <a:schemeClr val="accent2"/>
                </a:solidFill>
              </a:rPr>
              <a:t>UTP </a:t>
            </a:r>
            <a:r>
              <a:rPr lang="ko-KR" altLang="en-US" sz="1400" dirty="0">
                <a:solidFill>
                  <a:schemeClr val="accent2"/>
                </a:solidFill>
              </a:rPr>
              <a:t>케이블</a:t>
            </a:r>
            <a:r>
              <a:rPr lang="ko-KR" altLang="en-US" sz="1400" dirty="0"/>
              <a:t>로</a:t>
            </a:r>
            <a:r>
              <a:rPr lang="en-US" altLang="ko-KR" sz="1400" dirty="0"/>
              <a:t>, </a:t>
            </a:r>
            <a:r>
              <a:rPr lang="ko-KR" altLang="en-US" sz="1400" dirty="0"/>
              <a:t>카테고리 </a:t>
            </a:r>
            <a:r>
              <a:rPr lang="en-US" altLang="ko-KR" sz="1400" dirty="0"/>
              <a:t>3, 4, 5</a:t>
            </a:r>
            <a:r>
              <a:rPr lang="ko-KR" altLang="en-US" sz="1400" dirty="0"/>
              <a:t>를 사용할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케이블에는 </a:t>
            </a:r>
            <a:r>
              <a:rPr lang="en-US" altLang="ko-KR" sz="1400" dirty="0"/>
              <a:t>RJ45 </a:t>
            </a:r>
            <a:r>
              <a:rPr lang="ko-KR" altLang="en-US" sz="1400" dirty="0"/>
              <a:t>잭을 사용하여 연결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380AC58-CDED-463A-A3A5-5A17BC2B7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64423"/>
              </p:ext>
            </p:extLst>
          </p:nvPr>
        </p:nvGraphicFramePr>
        <p:xfrm>
          <a:off x="1259632" y="2623027"/>
          <a:ext cx="66606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30">
                  <a:extLst>
                    <a:ext uri="{9D8B030D-6E8A-4147-A177-3AD203B41FA5}">
                      <a16:colId xmlns:a16="http://schemas.microsoft.com/office/drawing/2014/main" val="3015527478"/>
                    </a:ext>
                  </a:extLst>
                </a:gridCol>
                <a:gridCol w="5455388">
                  <a:extLst>
                    <a:ext uri="{9D8B030D-6E8A-4147-A177-3AD203B41FA5}">
                      <a16:colId xmlns:a16="http://schemas.microsoft.com/office/drawing/2014/main" val="1938639255"/>
                    </a:ext>
                  </a:extLst>
                </a:gridCol>
              </a:tblGrid>
              <a:tr h="204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용도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989697"/>
                  </a:ext>
                </a:extLst>
              </a:tr>
              <a:tr h="4767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 Base T </a:t>
                      </a:r>
                      <a:r>
                        <a:rPr lang="ko-KR" altLang="en-US" sz="1200" dirty="0"/>
                        <a:t>네트워크에 사용되는 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일반적인 </a:t>
                      </a:r>
                      <a:r>
                        <a:rPr lang="en-US" altLang="ko-KR" sz="1200" dirty="0"/>
                        <a:t>UTP </a:t>
                      </a:r>
                      <a:r>
                        <a:rPr lang="ko-KR" altLang="en-US" sz="1200" dirty="0"/>
                        <a:t>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최대 </a:t>
                      </a:r>
                      <a:r>
                        <a:rPr lang="en-US" altLang="ko-KR" sz="1200" dirty="0"/>
                        <a:t>10 Mbps </a:t>
                      </a:r>
                      <a:r>
                        <a:rPr lang="ko-KR" altLang="en-US" sz="1200" dirty="0"/>
                        <a:t>속도까지 데이터 전송 가능</a:t>
                      </a:r>
                      <a:r>
                        <a:rPr lang="en-US" altLang="ko-KR" sz="1200" dirty="0"/>
                        <a:t>. 100Mbps </a:t>
                      </a:r>
                      <a:r>
                        <a:rPr lang="ko-KR" altLang="en-US" sz="1200" dirty="0"/>
                        <a:t>속도에도 적용이 가능하지만 실제로는 드물다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92810"/>
                  </a:ext>
                </a:extLst>
              </a:tr>
              <a:tr h="3405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토큰링</a:t>
                      </a:r>
                      <a:r>
                        <a:rPr lang="ko-KR" altLang="en-US" sz="1200" dirty="0"/>
                        <a:t> 네트워크에 사용되는 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최대 </a:t>
                      </a:r>
                      <a:r>
                        <a:rPr lang="en-US" altLang="ko-KR" sz="1200" dirty="0"/>
                        <a:t>16Mbps</a:t>
                      </a:r>
                      <a:r>
                        <a:rPr lang="ko-KR" altLang="en-US" sz="1200" dirty="0"/>
                        <a:t>의 데이터 전송 능력을 가지고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466516"/>
                  </a:ext>
                </a:extLst>
              </a:tr>
              <a:tr h="4767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최대 전송 속도 </a:t>
                      </a:r>
                      <a:r>
                        <a:rPr lang="en-US" altLang="ko-KR" sz="1200" dirty="0"/>
                        <a:t>100Mbps</a:t>
                      </a:r>
                      <a:r>
                        <a:rPr lang="ko-KR" altLang="en-US" sz="1200" dirty="0"/>
                        <a:t>를 지원하는 </a:t>
                      </a:r>
                      <a:r>
                        <a:rPr lang="en-US" altLang="ko-KR" sz="1200" dirty="0"/>
                        <a:t>Fast Ethernet</a:t>
                      </a:r>
                      <a:r>
                        <a:rPr lang="ko-KR" altLang="en-US" sz="1200" dirty="0"/>
                        <a:t>용으로 사용되었다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그런데 얼마 전에 기가비트 표준이 완성되면서 이제 이 케이블로도 기가비트 속도의 데이터 전송이 가능함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 경우에는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가닥을 모두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83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75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2220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 Base T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10Mbps</a:t>
            </a:r>
            <a:r>
              <a:rPr lang="ko-KR" altLang="en-US" sz="1400" dirty="0"/>
              <a:t>로 통신하고</a:t>
            </a:r>
            <a:r>
              <a:rPr lang="en-US" altLang="ko-KR" sz="1400" dirty="0"/>
              <a:t>, </a:t>
            </a:r>
            <a:r>
              <a:rPr lang="ko-KR" altLang="en-US" sz="1400" dirty="0"/>
              <a:t>최대 전송 거리 </a:t>
            </a:r>
            <a:r>
              <a:rPr lang="en-US" altLang="ko-KR" sz="1400" dirty="0">
                <a:solidFill>
                  <a:schemeClr val="accent2"/>
                </a:solidFill>
              </a:rPr>
              <a:t>100</a:t>
            </a:r>
            <a:r>
              <a:rPr lang="ko-KR" altLang="en-US" sz="1400" dirty="0">
                <a:solidFill>
                  <a:schemeClr val="accent2"/>
                </a:solidFill>
              </a:rPr>
              <a:t>미터</a:t>
            </a:r>
            <a:r>
              <a:rPr lang="ko-KR" altLang="en-US" sz="1400" dirty="0"/>
              <a:t>인 </a:t>
            </a:r>
            <a:r>
              <a:rPr lang="en-US" altLang="ko-KR" sz="1400" dirty="0">
                <a:solidFill>
                  <a:schemeClr val="accent2"/>
                </a:solidFill>
              </a:rPr>
              <a:t>UTP </a:t>
            </a:r>
            <a:r>
              <a:rPr lang="ko-KR" altLang="en-US" sz="1400" dirty="0">
                <a:solidFill>
                  <a:schemeClr val="accent2"/>
                </a:solidFill>
              </a:rPr>
              <a:t>케이블</a:t>
            </a:r>
            <a:r>
              <a:rPr lang="ko-KR" altLang="en-US" sz="1400" dirty="0"/>
              <a:t>로</a:t>
            </a:r>
            <a:r>
              <a:rPr lang="en-US" altLang="ko-KR" sz="1400" dirty="0"/>
              <a:t>, </a:t>
            </a:r>
            <a:r>
              <a:rPr lang="ko-KR" altLang="en-US" sz="1400" dirty="0"/>
              <a:t>카테고리 </a:t>
            </a:r>
            <a:r>
              <a:rPr lang="en-US" altLang="ko-KR" sz="1400" dirty="0"/>
              <a:t>3, 4, 5</a:t>
            </a:r>
            <a:r>
              <a:rPr lang="ko-KR" altLang="en-US" sz="1400" dirty="0"/>
              <a:t>를 사용할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케이블에는 </a:t>
            </a:r>
            <a:r>
              <a:rPr lang="en-US" altLang="ko-KR" sz="1400" dirty="0"/>
              <a:t>RJ45 </a:t>
            </a:r>
            <a:r>
              <a:rPr lang="ko-KR" altLang="en-US" sz="1400" dirty="0"/>
              <a:t>잭을 사용하여 연결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380AC58-CDED-463A-A3A5-5A17BC2B77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9632" y="2623027"/>
          <a:ext cx="66606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30">
                  <a:extLst>
                    <a:ext uri="{9D8B030D-6E8A-4147-A177-3AD203B41FA5}">
                      <a16:colId xmlns:a16="http://schemas.microsoft.com/office/drawing/2014/main" val="3015527478"/>
                    </a:ext>
                  </a:extLst>
                </a:gridCol>
                <a:gridCol w="5455388">
                  <a:extLst>
                    <a:ext uri="{9D8B030D-6E8A-4147-A177-3AD203B41FA5}">
                      <a16:colId xmlns:a16="http://schemas.microsoft.com/office/drawing/2014/main" val="1938639255"/>
                    </a:ext>
                  </a:extLst>
                </a:gridCol>
              </a:tblGrid>
              <a:tr h="204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용도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989697"/>
                  </a:ext>
                </a:extLst>
              </a:tr>
              <a:tr h="4767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 Base T </a:t>
                      </a:r>
                      <a:r>
                        <a:rPr lang="ko-KR" altLang="en-US" sz="1200" dirty="0"/>
                        <a:t>네트워크에 사용되는 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일반적인 </a:t>
                      </a:r>
                      <a:r>
                        <a:rPr lang="en-US" altLang="ko-KR" sz="1200" dirty="0"/>
                        <a:t>UTP </a:t>
                      </a:r>
                      <a:r>
                        <a:rPr lang="ko-KR" altLang="en-US" sz="1200" dirty="0"/>
                        <a:t>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최대 </a:t>
                      </a:r>
                      <a:r>
                        <a:rPr lang="en-US" altLang="ko-KR" sz="1200" dirty="0"/>
                        <a:t>10 Mbps </a:t>
                      </a:r>
                      <a:r>
                        <a:rPr lang="ko-KR" altLang="en-US" sz="1200" dirty="0"/>
                        <a:t>속도까지 데이터 전송 가능</a:t>
                      </a:r>
                      <a:r>
                        <a:rPr lang="en-US" altLang="ko-KR" sz="1200" dirty="0"/>
                        <a:t>. 100Mbps </a:t>
                      </a:r>
                      <a:r>
                        <a:rPr lang="ko-KR" altLang="en-US" sz="1200" dirty="0"/>
                        <a:t>속도에도 적용이 가능하지만 실제로는 드물다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92810"/>
                  </a:ext>
                </a:extLst>
              </a:tr>
              <a:tr h="3405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토큰링</a:t>
                      </a:r>
                      <a:r>
                        <a:rPr lang="ko-KR" altLang="en-US" sz="1200" dirty="0"/>
                        <a:t> 네트워크에 사용되는 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최대 </a:t>
                      </a:r>
                      <a:r>
                        <a:rPr lang="en-US" altLang="ko-KR" sz="1200" dirty="0"/>
                        <a:t>16Mbps</a:t>
                      </a:r>
                      <a:r>
                        <a:rPr lang="ko-KR" altLang="en-US" sz="1200" dirty="0"/>
                        <a:t>의 데이터 전송 능력을 가지고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466516"/>
                  </a:ext>
                </a:extLst>
              </a:tr>
              <a:tr h="4767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최대 전송 속도 </a:t>
                      </a:r>
                      <a:r>
                        <a:rPr lang="en-US" altLang="ko-KR" sz="1200" dirty="0"/>
                        <a:t>100Mbps</a:t>
                      </a:r>
                      <a:r>
                        <a:rPr lang="ko-KR" altLang="en-US" sz="1200" dirty="0"/>
                        <a:t>를 지원하는 </a:t>
                      </a:r>
                      <a:r>
                        <a:rPr lang="en-US" altLang="ko-KR" sz="1200" dirty="0"/>
                        <a:t>Fast Ethernet</a:t>
                      </a:r>
                      <a:r>
                        <a:rPr lang="ko-KR" altLang="en-US" sz="1200" dirty="0"/>
                        <a:t>용으로 사용되었다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그런데 얼마 전에 기가비트 표준이 완성되면서 이제 이 케이블로도 기가비트 속도의 데이터 전송이 가능함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 경우에는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가닥을 모두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83885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5D00CE6-C7DE-4654-9CBC-664990CB1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025" y="2520473"/>
            <a:ext cx="3096344" cy="21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2220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 Base FL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10Mbps</a:t>
            </a:r>
            <a:r>
              <a:rPr lang="ko-KR" altLang="en-US" sz="1400" dirty="0"/>
              <a:t>로 통신하는 케이블</a:t>
            </a:r>
            <a:r>
              <a:rPr lang="en-US" altLang="ko-KR" sz="1400" dirty="0"/>
              <a:t>(</a:t>
            </a:r>
            <a:r>
              <a:rPr lang="ko-KR" altLang="en-US" sz="1400" dirty="0"/>
              <a:t>광케이블</a:t>
            </a:r>
            <a:r>
              <a:rPr lang="en-US" altLang="ko-KR" sz="1400" dirty="0"/>
              <a:t>). </a:t>
            </a:r>
            <a:r>
              <a:rPr lang="ko-KR" altLang="en-US" sz="1400" dirty="0"/>
              <a:t>즉 뒤에 나오는 </a:t>
            </a:r>
            <a:r>
              <a:rPr lang="en-US" altLang="ko-KR" sz="1400" dirty="0">
                <a:solidFill>
                  <a:schemeClr val="accent2"/>
                </a:solidFill>
              </a:rPr>
              <a:t>FL(Fiber-optic)</a:t>
            </a:r>
            <a:r>
              <a:rPr lang="ko-KR" altLang="en-US" sz="1400" dirty="0">
                <a:solidFill>
                  <a:schemeClr val="accent2"/>
                </a:solidFill>
              </a:rPr>
              <a:t>이 광케이블이란 것</a:t>
            </a:r>
            <a:r>
              <a:rPr lang="ko-KR" altLang="en-US" sz="1400" dirty="0"/>
              <a:t>을 알려준다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케이블은 </a:t>
            </a:r>
            <a:r>
              <a:rPr lang="en-US" altLang="ko-KR" sz="1400" dirty="0"/>
              <a:t>ST </a:t>
            </a:r>
            <a:r>
              <a:rPr lang="ko-KR" altLang="en-US" sz="1400" dirty="0"/>
              <a:t>커넥터라는 것을 사용해 연결하고 광케이블은 싱글 모드 또는 멀티 모드 케이블을 이용한다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C9DFD7-FC7C-455F-8012-2A57C0E42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571750"/>
            <a:ext cx="2971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2220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 Base 2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10Mbps</a:t>
            </a:r>
            <a:r>
              <a:rPr lang="ko-KR" altLang="en-US" sz="1400" dirty="0"/>
              <a:t>로 통신</a:t>
            </a:r>
            <a:r>
              <a:rPr lang="en-US" altLang="ko-KR" sz="1400" dirty="0"/>
              <a:t>, </a:t>
            </a:r>
            <a:r>
              <a:rPr lang="ko-KR" altLang="en-US" sz="1400" dirty="0"/>
              <a:t>최대 </a:t>
            </a:r>
            <a:r>
              <a:rPr lang="en-US" altLang="ko-KR" sz="1400" dirty="0">
                <a:solidFill>
                  <a:schemeClr val="accent2"/>
                </a:solidFill>
              </a:rPr>
              <a:t>200</a:t>
            </a:r>
            <a:r>
              <a:rPr lang="ko-KR" altLang="en-US" sz="1400" dirty="0">
                <a:solidFill>
                  <a:schemeClr val="accent2"/>
                </a:solidFill>
              </a:rPr>
              <a:t>미터 </a:t>
            </a:r>
            <a:r>
              <a:rPr lang="ko-KR" altLang="en-US" sz="1400" dirty="0"/>
              <a:t>까지 전송</a:t>
            </a:r>
            <a:r>
              <a:rPr lang="en-US" altLang="ko-KR" sz="1400" dirty="0"/>
              <a:t>. </a:t>
            </a:r>
            <a:r>
              <a:rPr lang="ko-KR" altLang="en-US" sz="1400" dirty="0"/>
              <a:t>이 케이블은 </a:t>
            </a:r>
            <a:r>
              <a:rPr lang="en-US" altLang="ko-KR" sz="1400" dirty="0"/>
              <a:t>‘Thin </a:t>
            </a:r>
            <a:r>
              <a:rPr lang="ko-KR" altLang="en-US" sz="1400" dirty="0"/>
              <a:t>케이블</a:t>
            </a:r>
            <a:r>
              <a:rPr lang="en-US" altLang="ko-KR" sz="1400" dirty="0"/>
              <a:t>’ </a:t>
            </a:r>
            <a:r>
              <a:rPr lang="ko-KR" altLang="en-US" sz="1400" dirty="0"/>
              <a:t>이라 불리며 </a:t>
            </a:r>
            <a:r>
              <a:rPr lang="en-US" altLang="ko-KR" sz="1400" dirty="0"/>
              <a:t>BNC </a:t>
            </a:r>
            <a:r>
              <a:rPr lang="ko-KR" altLang="en-US" sz="1400" dirty="0"/>
              <a:t>커넥터를 사용한다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케이블은 전깃줄 두께의 검은색 케이블이다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D7291C-9558-48C1-B63B-C8BAF183D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196" y="2855754"/>
            <a:ext cx="4343400" cy="173355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3DA7D16-5519-4D5A-B413-19F5C0DD4972}"/>
              </a:ext>
            </a:extLst>
          </p:cNvPr>
          <p:cNvSpPr/>
          <p:nvPr/>
        </p:nvSpPr>
        <p:spPr>
          <a:xfrm>
            <a:off x="5122694" y="3147814"/>
            <a:ext cx="1656184" cy="137913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37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2220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 Base 5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10Mbps</a:t>
            </a:r>
            <a:r>
              <a:rPr lang="ko-KR" altLang="en-US" sz="1400" dirty="0"/>
              <a:t>로 통신</a:t>
            </a:r>
            <a:r>
              <a:rPr lang="en-US" altLang="ko-KR" sz="1400" dirty="0"/>
              <a:t>, </a:t>
            </a:r>
            <a:r>
              <a:rPr lang="ko-KR" altLang="en-US" sz="1400" dirty="0"/>
              <a:t>최대 </a:t>
            </a:r>
            <a:r>
              <a:rPr lang="en-US" altLang="ko-KR" sz="1400" dirty="0">
                <a:solidFill>
                  <a:schemeClr val="accent2"/>
                </a:solidFill>
              </a:rPr>
              <a:t>500</a:t>
            </a:r>
            <a:r>
              <a:rPr lang="ko-KR" altLang="en-US" sz="1400" dirty="0">
                <a:solidFill>
                  <a:schemeClr val="accent2"/>
                </a:solidFill>
              </a:rPr>
              <a:t>미터 </a:t>
            </a:r>
            <a:r>
              <a:rPr lang="ko-KR" altLang="en-US" sz="1400" dirty="0"/>
              <a:t>까지 전송</a:t>
            </a:r>
            <a:r>
              <a:rPr lang="en-US" altLang="ko-KR" sz="1400" dirty="0"/>
              <a:t>. </a:t>
            </a:r>
            <a:r>
              <a:rPr lang="ko-KR" altLang="en-US" sz="1400" dirty="0"/>
              <a:t>이 케이블은 </a:t>
            </a:r>
            <a:r>
              <a:rPr lang="en-US" altLang="ko-KR" sz="1400" dirty="0"/>
              <a:t>‘Think </a:t>
            </a:r>
            <a:r>
              <a:rPr lang="ko-KR" altLang="en-US" sz="1400" dirty="0"/>
              <a:t>케이블</a:t>
            </a:r>
            <a:r>
              <a:rPr lang="en-US" altLang="ko-KR" sz="1400" dirty="0"/>
              <a:t>’ </a:t>
            </a:r>
            <a:r>
              <a:rPr lang="ko-KR" altLang="en-US" sz="1400" dirty="0"/>
              <a:t>이라 불리며 노란색이기 때문에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옐로우</a:t>
            </a:r>
            <a:r>
              <a:rPr lang="ko-KR" altLang="en-US" sz="1400" dirty="0"/>
              <a:t> 케이블</a:t>
            </a:r>
            <a:r>
              <a:rPr lang="en-US" altLang="ko-KR" sz="1400" dirty="0"/>
              <a:t>＇ </a:t>
            </a:r>
            <a:r>
              <a:rPr lang="ko-KR" altLang="en-US" sz="1400" dirty="0"/>
              <a:t>이라고 부른다</a:t>
            </a:r>
            <a:r>
              <a:rPr lang="en-US" altLang="ko-KR" sz="1400" dirty="0"/>
              <a:t>. </a:t>
            </a:r>
            <a:r>
              <a:rPr lang="ko-KR" altLang="en-US" sz="1400" dirty="0"/>
              <a:t>주로 백본 케이블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ko-KR" altLang="en-US" sz="1400" dirty="0" err="1"/>
              <a:t>중앙망용으로</a:t>
            </a:r>
            <a:r>
              <a:rPr lang="ko-KR" altLang="en-US" sz="1400" dirty="0"/>
              <a:t> 천장 위에 설치하고 </a:t>
            </a:r>
            <a:r>
              <a:rPr lang="ko-KR" altLang="en-US" sz="1400" dirty="0" err="1"/>
              <a:t>트랜시버</a:t>
            </a:r>
            <a:r>
              <a:rPr lang="ko-KR" altLang="en-US" sz="1400" dirty="0"/>
              <a:t> 케이블을 이용해서 천장에서 하나씩 뽑아 내린 다음에 </a:t>
            </a:r>
            <a:r>
              <a:rPr lang="en-US" altLang="ko-KR" sz="1400" dirty="0"/>
              <a:t>PC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랜카드와</a:t>
            </a:r>
            <a:r>
              <a:rPr lang="ko-KR" altLang="en-US" sz="1400" dirty="0"/>
              <a:t> 연결한다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랜카드</a:t>
            </a:r>
            <a:r>
              <a:rPr lang="ko-KR" altLang="en-US" sz="1400" dirty="0"/>
              <a:t> 중에 </a:t>
            </a:r>
            <a:r>
              <a:rPr lang="en-US" altLang="ko-KR" sz="1400" dirty="0"/>
              <a:t>AUI </a:t>
            </a:r>
            <a:r>
              <a:rPr lang="ko-KR" altLang="en-US" sz="1400" dirty="0"/>
              <a:t>인터페이스를 가진 것이 바로 이 케이블과 연결하기 위한 인터페이스가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1E31B5-6E4C-49B3-BA1B-7B00BC170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724" y="3335020"/>
            <a:ext cx="1656184" cy="15615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31B1AD-5E0D-4A71-8D6D-6B642E31E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728" y="3335020"/>
            <a:ext cx="2959365" cy="140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4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chemeClr val="accent1"/>
                </a:solidFill>
              </a:rPr>
              <a:t>100 Base TX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Category 5 UTP </a:t>
            </a:r>
            <a:r>
              <a:rPr lang="ko-KR" altLang="en-US" sz="1400" dirty="0"/>
              <a:t>케이블을 사용하는 케이블이다</a:t>
            </a:r>
            <a:r>
              <a:rPr lang="en-US" altLang="ko-KR" sz="1400" dirty="0"/>
              <a:t>. </a:t>
            </a:r>
            <a:r>
              <a:rPr lang="ko-KR" altLang="en-US" sz="1400" dirty="0"/>
              <a:t>최대 거리는 </a:t>
            </a:r>
            <a:r>
              <a:rPr lang="en-US" altLang="ko-KR" sz="1400" dirty="0"/>
              <a:t>100</a:t>
            </a:r>
            <a:r>
              <a:rPr lang="ko-KR" altLang="en-US" sz="1400" dirty="0"/>
              <a:t>미터</a:t>
            </a:r>
            <a:r>
              <a:rPr lang="en-US" altLang="ko-KR" sz="1400" dirty="0"/>
              <a:t>, </a:t>
            </a:r>
            <a:r>
              <a:rPr lang="ko-KR" altLang="en-US" sz="1400" dirty="0"/>
              <a:t>전송 속도는 </a:t>
            </a:r>
            <a:r>
              <a:rPr lang="en-US" altLang="ko-KR" sz="1400" dirty="0"/>
              <a:t>100Mbps </a:t>
            </a:r>
            <a:r>
              <a:rPr lang="ko-KR" altLang="en-US" sz="1400" dirty="0"/>
              <a:t>케이블 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E08FDD-2FE2-4590-9C82-2468D6EED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963" y="2566829"/>
            <a:ext cx="2886074" cy="2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0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100 Base T2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 종류를 쓰면 </a:t>
            </a:r>
            <a:r>
              <a:rPr lang="en-US" altLang="ko-KR" sz="1400" dirty="0"/>
              <a:t>Category 3, 4, 5</a:t>
            </a:r>
            <a:r>
              <a:rPr lang="ko-KR" altLang="en-US" sz="1400" dirty="0"/>
              <a:t>를 전부 사용해서 </a:t>
            </a:r>
            <a:r>
              <a:rPr lang="en-US" altLang="ko-KR" sz="1400" dirty="0"/>
              <a:t>100M</a:t>
            </a:r>
            <a:r>
              <a:rPr lang="ko-KR" altLang="en-US" sz="1400" dirty="0"/>
              <a:t>를 구현할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60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100 Base T4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Category 3 </a:t>
            </a:r>
            <a:r>
              <a:rPr lang="ko-KR" altLang="en-US" sz="1400" dirty="0"/>
              <a:t>케이블을 가지고 </a:t>
            </a:r>
            <a:r>
              <a:rPr lang="en-US" altLang="ko-KR" sz="1400" dirty="0"/>
              <a:t>100Mbps</a:t>
            </a:r>
            <a:r>
              <a:rPr lang="ko-KR" altLang="en-US" sz="1400" dirty="0"/>
              <a:t>용으로 사용할 때 만드는 케이블이다</a:t>
            </a:r>
            <a:r>
              <a:rPr lang="en-US" altLang="ko-KR" sz="1400" dirty="0"/>
              <a:t>. </a:t>
            </a:r>
            <a:r>
              <a:rPr lang="ko-KR" altLang="en-US" sz="1400" dirty="0"/>
              <a:t>그 대신 다른 케이블은 </a:t>
            </a:r>
            <a:r>
              <a:rPr lang="en-US" altLang="ko-KR" sz="1400" dirty="0"/>
              <a:t>2</a:t>
            </a:r>
            <a:r>
              <a:rPr lang="ko-KR" altLang="en-US" sz="1400" dirty="0"/>
              <a:t>페어</a:t>
            </a:r>
            <a:r>
              <a:rPr lang="en-US" altLang="ko-KR" sz="1400" dirty="0"/>
              <a:t>(4</a:t>
            </a:r>
            <a:r>
              <a:rPr lang="ko-KR" altLang="en-US" sz="1400" dirty="0"/>
              <a:t>가닥</a:t>
            </a:r>
            <a:r>
              <a:rPr lang="en-US" altLang="ko-KR" sz="1400" dirty="0"/>
              <a:t>)</a:t>
            </a:r>
            <a:r>
              <a:rPr lang="ko-KR" altLang="en-US" sz="1400" dirty="0"/>
              <a:t>를 사용하지만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이것은 </a:t>
            </a:r>
            <a:r>
              <a:rPr lang="en-US" altLang="ko-KR" sz="1400" dirty="0"/>
              <a:t>4</a:t>
            </a:r>
            <a:r>
              <a:rPr lang="ko-KR" altLang="en-US" sz="1400" dirty="0"/>
              <a:t>페어</a:t>
            </a:r>
            <a:r>
              <a:rPr lang="en-US" altLang="ko-KR" sz="1400" dirty="0"/>
              <a:t>(8</a:t>
            </a:r>
            <a:r>
              <a:rPr lang="ko-KR" altLang="en-US" sz="1400" dirty="0"/>
              <a:t>가닥</a:t>
            </a:r>
            <a:r>
              <a:rPr lang="en-US" altLang="ko-KR" sz="1400" dirty="0"/>
              <a:t>)</a:t>
            </a:r>
            <a:r>
              <a:rPr lang="ko-KR" altLang="en-US" sz="1400" dirty="0"/>
              <a:t>를 전부 사용한다는 차이점이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ADD571-748D-45C5-89C9-19FC97BDE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363" y="2715162"/>
            <a:ext cx="1935274" cy="197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100 Base FX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100Mbps </a:t>
            </a:r>
            <a:r>
              <a:rPr lang="ko-KR" altLang="en-US" sz="1400" dirty="0"/>
              <a:t>광케이블을 이용해서 구현됨</a:t>
            </a:r>
            <a:r>
              <a:rPr lang="en-US" altLang="ko-KR" sz="1400" dirty="0"/>
              <a:t>. </a:t>
            </a:r>
            <a:r>
              <a:rPr lang="ko-KR" altLang="en-US" sz="1400" dirty="0"/>
              <a:t>전송 거리는 보통 </a:t>
            </a:r>
            <a:r>
              <a:rPr lang="en-US" altLang="ko-KR" sz="1400" dirty="0"/>
              <a:t>2km</a:t>
            </a:r>
            <a:r>
              <a:rPr lang="ko-KR" altLang="en-US" sz="1400" dirty="0"/>
              <a:t>에서 </a:t>
            </a:r>
            <a:r>
              <a:rPr lang="en-US" altLang="ko-KR" sz="1400" dirty="0"/>
              <a:t>10km </a:t>
            </a:r>
            <a:r>
              <a:rPr lang="ko-KR" altLang="en-US" sz="1400" dirty="0"/>
              <a:t>까지 가능하고 </a:t>
            </a:r>
            <a:r>
              <a:rPr lang="en-US" altLang="ko-KR" sz="1400" dirty="0"/>
              <a:t>SC</a:t>
            </a:r>
            <a:r>
              <a:rPr lang="ko-KR" altLang="en-US" sz="1400" dirty="0"/>
              <a:t>라는 네모난 접속 커넥터를 이용해서 접속한다</a:t>
            </a:r>
            <a:r>
              <a:rPr lang="en-US" altLang="ko-KR" sz="1400" dirty="0"/>
              <a:t>. </a:t>
            </a:r>
            <a:r>
              <a:rPr lang="ko-KR" altLang="en-US" sz="1400" dirty="0"/>
              <a:t>물론 </a:t>
            </a:r>
            <a:r>
              <a:rPr lang="en-US" altLang="ko-KR" sz="1400" dirty="0"/>
              <a:t>ST </a:t>
            </a:r>
            <a:r>
              <a:rPr lang="ko-KR" altLang="en-US" sz="1400" dirty="0"/>
              <a:t>방식도 사용한다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F55215-0369-480D-9CB9-E070C00BF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792" y="2737644"/>
            <a:ext cx="3028950" cy="190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EEC0E3-DDD6-4BE4-8DEC-8EA5008B7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339" y="2737644"/>
            <a:ext cx="2057400" cy="1304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7B7778-E64A-4C2C-B871-CCDD319F9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7061" y="3133566"/>
            <a:ext cx="21145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chemeClr val="accent1"/>
                </a:solidFill>
              </a:rPr>
              <a:t>1000 </a:t>
            </a:r>
            <a:r>
              <a:rPr lang="en-US" altLang="ko-KR" sz="2400" b="1" dirty="0">
                <a:solidFill>
                  <a:schemeClr val="accent1"/>
                </a:solidFill>
              </a:rPr>
              <a:t>Base SX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이것은 기가비트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en-US" altLang="ko-KR" sz="1400" dirty="0"/>
              <a:t>1,000 Mbps</a:t>
            </a:r>
            <a:r>
              <a:rPr lang="ko-KR" altLang="en-US" sz="1400" dirty="0"/>
              <a:t>의 속도가 나는 케이블</a:t>
            </a:r>
            <a:r>
              <a:rPr lang="en-US" altLang="ko-KR" sz="1400" dirty="0"/>
              <a:t>. SX(Short Wavelength)</a:t>
            </a:r>
            <a:r>
              <a:rPr lang="ko-KR" altLang="en-US" sz="1400" dirty="0"/>
              <a:t>라는 케이블을 사용하는데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최대 전송 거리는 약 </a:t>
            </a:r>
            <a:r>
              <a:rPr lang="en-US" altLang="ko-KR" sz="1400" dirty="0"/>
              <a:t>270</a:t>
            </a:r>
            <a:r>
              <a:rPr lang="ko-KR" altLang="en-US" sz="1400" dirty="0"/>
              <a:t>미터에서 </a:t>
            </a:r>
            <a:r>
              <a:rPr lang="en-US" altLang="ko-KR" sz="1400" dirty="0"/>
              <a:t>550</a:t>
            </a:r>
            <a:r>
              <a:rPr lang="ko-KR" altLang="en-US" sz="1400" dirty="0"/>
              <a:t>미터 정도 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0B8AD2-B85D-4281-A50B-42C5FD5D5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510930" y="2603977"/>
            <a:ext cx="2328862" cy="23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LAN(Local Area Network)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이란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WAN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75A4BFD-D044-474D-8F8D-7F298602C06E}"/>
              </a:ext>
            </a:extLst>
          </p:cNvPr>
          <p:cNvSpPr txBox="1"/>
          <p:nvPr/>
        </p:nvSpPr>
        <p:spPr>
          <a:xfrm>
            <a:off x="1115616" y="4117114"/>
            <a:ext cx="768108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개념</a:t>
            </a:r>
            <a:endParaRPr lang="en-US" altLang="ko-KR" sz="1500" b="1" dirty="0"/>
          </a:p>
          <a:p>
            <a:pPr>
              <a:defRPr/>
            </a:pPr>
            <a:r>
              <a:rPr lang="en-US" altLang="ko-KR" sz="1500" dirty="0"/>
              <a:t>: LAN</a:t>
            </a:r>
            <a:r>
              <a:rPr lang="ko-KR" altLang="en-US" sz="1500" dirty="0"/>
              <a:t>과</a:t>
            </a:r>
            <a:r>
              <a:rPr lang="en-US" altLang="ko-KR" sz="1500" dirty="0"/>
              <a:t> </a:t>
            </a:r>
            <a:r>
              <a:rPr lang="ko-KR" altLang="en-US" sz="1500" dirty="0"/>
              <a:t>반대로 </a:t>
            </a:r>
            <a:r>
              <a:rPr lang="en-US" altLang="ko-KR" sz="1500" dirty="0"/>
              <a:t>‘Wide Area Network’</a:t>
            </a:r>
            <a:r>
              <a:rPr lang="ko-KR" altLang="en-US" sz="1500" dirty="0"/>
              <a:t>의 약자로서 멀리 떨어진 지역을 서로 연결하는 것을 말한다</a:t>
            </a:r>
            <a:r>
              <a:rPr lang="en-US" altLang="ko-KR" sz="15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F0E7BA-7B5D-4A2B-85C6-C121915D8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737" y="1535589"/>
            <a:ext cx="4346496" cy="238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77252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1000 Base T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1,000 Mbps</a:t>
            </a:r>
            <a:r>
              <a:rPr lang="ko-KR" altLang="en-US" sz="1400" dirty="0"/>
              <a:t>의 속도가 나는 케이블</a:t>
            </a:r>
            <a:r>
              <a:rPr lang="en-US" altLang="ko-KR" sz="1400" dirty="0"/>
              <a:t>. </a:t>
            </a:r>
            <a:r>
              <a:rPr lang="ko-KR" altLang="en-US" sz="1400" dirty="0"/>
              <a:t>최대 거리는 </a:t>
            </a:r>
            <a:r>
              <a:rPr lang="en-US" altLang="ko-KR" sz="1400" dirty="0"/>
              <a:t>100</a:t>
            </a:r>
            <a:r>
              <a:rPr lang="ko-KR" altLang="en-US" sz="1400" dirty="0"/>
              <a:t>미터</a:t>
            </a:r>
            <a:r>
              <a:rPr lang="en-US" altLang="ko-KR" sz="1400" dirty="0"/>
              <a:t>. Category 5 </a:t>
            </a:r>
            <a:r>
              <a:rPr lang="ko-KR" altLang="en-US" sz="1400" dirty="0"/>
              <a:t>케이블을 사용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기가비트용</a:t>
            </a:r>
            <a:r>
              <a:rPr lang="ko-KR" altLang="en-US" sz="1400" dirty="0"/>
              <a:t> </a:t>
            </a:r>
            <a:r>
              <a:rPr lang="en-US" altLang="ko-KR" sz="1400" dirty="0"/>
              <a:t>UTP </a:t>
            </a:r>
            <a:r>
              <a:rPr lang="ko-KR" altLang="en-US" sz="1400" dirty="0"/>
              <a:t>케이블은 </a:t>
            </a:r>
            <a:r>
              <a:rPr lang="en-US" altLang="ko-KR" sz="1400" dirty="0"/>
              <a:t>Category 5</a:t>
            </a:r>
            <a:r>
              <a:rPr lang="ko-KR" altLang="en-US" sz="1400" dirty="0"/>
              <a:t>로 지정되었다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이렇게 구성하기 위해선 </a:t>
            </a:r>
            <a:r>
              <a:rPr lang="en-US" altLang="ko-KR" sz="1400" dirty="0"/>
              <a:t>4</a:t>
            </a:r>
            <a:r>
              <a:rPr lang="ko-KR" altLang="en-US" sz="1400" dirty="0"/>
              <a:t>페어</a:t>
            </a:r>
            <a:r>
              <a:rPr lang="en-US" altLang="ko-KR" sz="1400" dirty="0"/>
              <a:t>(8</a:t>
            </a:r>
            <a:r>
              <a:rPr lang="ko-KR" altLang="en-US" sz="1400" dirty="0"/>
              <a:t>가닥</a:t>
            </a:r>
            <a:r>
              <a:rPr lang="en-US" altLang="ko-KR" sz="1400" dirty="0"/>
              <a:t>)</a:t>
            </a:r>
            <a:r>
              <a:rPr lang="ko-KR" altLang="en-US" sz="1400" dirty="0"/>
              <a:t>를 다 사용한다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D2F4E2-024F-4150-8D53-92DB32C10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014" y="2722990"/>
            <a:ext cx="2746052" cy="21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3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1000 </a:t>
            </a:r>
            <a:r>
              <a:rPr lang="en-US" altLang="ko-KR" sz="2400" b="1">
                <a:solidFill>
                  <a:schemeClr val="accent1"/>
                </a:solidFill>
              </a:rPr>
              <a:t>Base LX/LH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광케이블을 사용해서 최대 </a:t>
            </a:r>
            <a:r>
              <a:rPr lang="en-US" altLang="ko-KR" sz="1400" dirty="0"/>
              <a:t>10 </a:t>
            </a:r>
            <a:r>
              <a:rPr lang="ko-KR" altLang="en-US" sz="1400" dirty="0"/>
              <a:t>킬로미터까지도 전송이 가능하도록 구성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여기서 알아야할 것은 케이블의 속도가 빨라지면 빨라질수록 전송 거리는 점점 짧아진다는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이유는 뒤 쪽에서 확인해보겠습니다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90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344817" cy="369332"/>
            <a:chOff x="693317" y="796402"/>
            <a:chExt cx="1580656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31620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&amp;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커넥터 연결 방법과 크로스 케이블 만드는 방법 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416704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i="1" spc="-150" dirty="0">
                <a:solidFill>
                  <a:schemeClr val="accent1"/>
                </a:solidFill>
                <a:ea typeface="맑은 고딕"/>
              </a:rPr>
              <a:t>케이블 </a:t>
            </a:r>
            <a:r>
              <a:rPr lang="en-US" altLang="ko-KR" sz="2400" b="1" i="1" spc="-150" dirty="0">
                <a:solidFill>
                  <a:schemeClr val="accent1"/>
                </a:solidFill>
                <a:ea typeface="맑은 고딕"/>
              </a:rPr>
              <a:t>&amp; </a:t>
            </a:r>
            <a:r>
              <a:rPr lang="ko-KR" altLang="en-US" sz="2400" b="1" i="1" spc="-150" dirty="0">
                <a:solidFill>
                  <a:schemeClr val="accent1"/>
                </a:solidFill>
                <a:ea typeface="맑은 고딕"/>
              </a:rPr>
              <a:t>커넥터 연결 방법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4C140F-0CD9-4F4A-9A8F-EC2C6DA12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997254"/>
            <a:ext cx="1476375" cy="2447925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C78FA2C-FB88-47B4-96C4-AEE74C03B4BB}"/>
              </a:ext>
            </a:extLst>
          </p:cNvPr>
          <p:cNvSpPr/>
          <p:nvPr/>
        </p:nvSpPr>
        <p:spPr>
          <a:xfrm>
            <a:off x="2012671" y="4445179"/>
            <a:ext cx="978408" cy="23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ABF7A-E032-44E3-A9BC-1F6F0E7FFA78}"/>
              </a:ext>
            </a:extLst>
          </p:cNvPr>
          <p:cNvSpPr txBox="1"/>
          <p:nvPr/>
        </p:nvSpPr>
        <p:spPr>
          <a:xfrm>
            <a:off x="2012671" y="4682949"/>
            <a:ext cx="12231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>
                <a:solidFill>
                  <a:schemeClr val="accent1"/>
                </a:solidFill>
              </a:rPr>
              <a:t>순서대로</a:t>
            </a:r>
            <a:endParaRPr lang="en-US" altLang="ko-KR" sz="15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360497-3004-4961-A429-BAAB4C009DBD}"/>
              </a:ext>
            </a:extLst>
          </p:cNvPr>
          <p:cNvSpPr txBox="1"/>
          <p:nvPr/>
        </p:nvSpPr>
        <p:spPr>
          <a:xfrm>
            <a:off x="3851920" y="2293408"/>
            <a:ext cx="4896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번 </a:t>
            </a:r>
            <a:r>
              <a:rPr lang="en-US" altLang="ko-KR" sz="1400" dirty="0"/>
              <a:t>: </a:t>
            </a:r>
            <a:r>
              <a:rPr lang="ko-KR" altLang="en-US" sz="1400" dirty="0"/>
              <a:t>화이트 오렌지</a:t>
            </a:r>
            <a:endParaRPr lang="en-US" altLang="ko-KR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번 </a:t>
            </a:r>
            <a:r>
              <a:rPr lang="en-US" altLang="ko-KR" sz="1400" dirty="0"/>
              <a:t>: </a:t>
            </a:r>
            <a:r>
              <a:rPr lang="ko-KR" altLang="en-US" sz="1400" dirty="0"/>
              <a:t>오렌지</a:t>
            </a:r>
            <a:endParaRPr lang="en-US" altLang="ko-KR" sz="1400" dirty="0"/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번 </a:t>
            </a:r>
            <a:r>
              <a:rPr lang="en-US" altLang="ko-KR" sz="1400" dirty="0"/>
              <a:t>: </a:t>
            </a:r>
            <a:r>
              <a:rPr lang="ko-KR" altLang="en-US" sz="1400" dirty="0"/>
              <a:t>화이트 그린</a:t>
            </a:r>
            <a:endParaRPr lang="en-US" altLang="ko-KR" sz="1400" dirty="0"/>
          </a:p>
          <a:p>
            <a:r>
              <a:rPr lang="en-US" altLang="ko-KR" sz="1400" dirty="0"/>
              <a:t>4</a:t>
            </a:r>
            <a:r>
              <a:rPr lang="ko-KR" altLang="en-US" sz="1400" dirty="0"/>
              <a:t>번 </a:t>
            </a:r>
            <a:r>
              <a:rPr lang="en-US" altLang="ko-KR" sz="1400" dirty="0"/>
              <a:t>: </a:t>
            </a:r>
            <a:r>
              <a:rPr lang="ko-KR" altLang="en-US" sz="1400" dirty="0"/>
              <a:t>블루</a:t>
            </a:r>
            <a:endParaRPr lang="en-US" altLang="ko-KR" sz="1400" dirty="0"/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번 </a:t>
            </a:r>
            <a:r>
              <a:rPr lang="en-US" altLang="ko-KR" sz="1400" dirty="0"/>
              <a:t>: </a:t>
            </a:r>
            <a:r>
              <a:rPr lang="ko-KR" altLang="en-US" sz="1400" dirty="0"/>
              <a:t>화이트 블루</a:t>
            </a:r>
            <a:endParaRPr lang="en-US" altLang="ko-KR" sz="1400" dirty="0"/>
          </a:p>
          <a:p>
            <a:r>
              <a:rPr lang="en-US" altLang="ko-KR" sz="1400" dirty="0"/>
              <a:t>6</a:t>
            </a:r>
            <a:r>
              <a:rPr lang="ko-KR" altLang="en-US" sz="1400" dirty="0"/>
              <a:t>번 </a:t>
            </a:r>
            <a:r>
              <a:rPr lang="en-US" altLang="ko-KR" sz="1400" dirty="0"/>
              <a:t>: </a:t>
            </a:r>
            <a:r>
              <a:rPr lang="ko-KR" altLang="en-US" sz="1400" dirty="0"/>
              <a:t>그린</a:t>
            </a:r>
            <a:endParaRPr lang="en-US" altLang="ko-KR" sz="1400" dirty="0"/>
          </a:p>
          <a:p>
            <a:r>
              <a:rPr lang="en-US" altLang="ko-KR" sz="1400" dirty="0"/>
              <a:t>7</a:t>
            </a:r>
            <a:r>
              <a:rPr lang="ko-KR" altLang="en-US" sz="1400" dirty="0"/>
              <a:t>번 </a:t>
            </a:r>
            <a:r>
              <a:rPr lang="en-US" altLang="ko-KR" sz="1400" dirty="0"/>
              <a:t>: </a:t>
            </a:r>
            <a:r>
              <a:rPr lang="ko-KR" altLang="en-US" sz="1400" dirty="0"/>
              <a:t>화이트 브라운</a:t>
            </a:r>
            <a:endParaRPr lang="en-US" altLang="ko-KR" sz="1400" dirty="0"/>
          </a:p>
          <a:p>
            <a:r>
              <a:rPr lang="en-US" altLang="ko-KR" sz="1400" dirty="0"/>
              <a:t>8</a:t>
            </a:r>
            <a:r>
              <a:rPr lang="ko-KR" altLang="en-US" sz="1400" dirty="0"/>
              <a:t>번 </a:t>
            </a:r>
            <a:r>
              <a:rPr lang="en-US" altLang="ko-KR" sz="1400" dirty="0"/>
              <a:t>: </a:t>
            </a:r>
            <a:r>
              <a:rPr lang="ko-KR" altLang="en-US" sz="1400" dirty="0"/>
              <a:t>브라운</a:t>
            </a:r>
            <a:endParaRPr lang="en-US" altLang="ko-KR" sz="1400" dirty="0"/>
          </a:p>
          <a:p>
            <a:r>
              <a:rPr lang="en-US" altLang="ko-KR" sz="1400" dirty="0"/>
              <a:t>&gt;&gt; </a:t>
            </a:r>
            <a:r>
              <a:rPr lang="ko-KR" altLang="en-US" sz="1400" b="1" dirty="0"/>
              <a:t>이와 같이 양쪽을 같은 순서로 연결하는 경우를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다이렉트 케이블＇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이라고 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7507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344817" cy="369332"/>
            <a:chOff x="693317" y="796402"/>
            <a:chExt cx="1580656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31620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&amp;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커넥터 연결 방법과 크로스 케이블 만드는 방법 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416704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i="1" spc="-150" dirty="0">
                <a:solidFill>
                  <a:schemeClr val="accent1"/>
                </a:solidFill>
                <a:ea typeface="맑은 고딕"/>
              </a:rPr>
              <a:t>케이블 </a:t>
            </a:r>
            <a:r>
              <a:rPr lang="en-US" altLang="ko-KR" sz="2400" b="1" i="1" spc="-150" dirty="0">
                <a:solidFill>
                  <a:schemeClr val="accent1"/>
                </a:solidFill>
                <a:ea typeface="맑은 고딕"/>
              </a:rPr>
              <a:t>&amp; </a:t>
            </a:r>
            <a:r>
              <a:rPr lang="ko-KR" altLang="en-US" sz="2400" b="1" i="1" spc="-150" dirty="0">
                <a:solidFill>
                  <a:schemeClr val="accent1"/>
                </a:solidFill>
                <a:ea typeface="맑은 고딕"/>
              </a:rPr>
              <a:t>커넥터 연결 방법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4C140F-0CD9-4F4A-9A8F-EC2C6DA12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997254"/>
            <a:ext cx="1476375" cy="2447925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C78FA2C-FB88-47B4-96C4-AEE74C03B4BB}"/>
              </a:ext>
            </a:extLst>
          </p:cNvPr>
          <p:cNvSpPr/>
          <p:nvPr/>
        </p:nvSpPr>
        <p:spPr>
          <a:xfrm>
            <a:off x="2012671" y="4445179"/>
            <a:ext cx="978408" cy="23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ABF7A-E032-44E3-A9BC-1F6F0E7FFA78}"/>
              </a:ext>
            </a:extLst>
          </p:cNvPr>
          <p:cNvSpPr txBox="1"/>
          <p:nvPr/>
        </p:nvSpPr>
        <p:spPr>
          <a:xfrm>
            <a:off x="2012671" y="4682949"/>
            <a:ext cx="12231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>
                <a:solidFill>
                  <a:schemeClr val="accent1"/>
                </a:solidFill>
              </a:rPr>
              <a:t>순서대로</a:t>
            </a:r>
            <a:endParaRPr lang="en-US" altLang="ko-KR" sz="15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36A59-08D6-4643-A2D7-DE5F06C4DA1E}"/>
              </a:ext>
            </a:extLst>
          </p:cNvPr>
          <p:cNvSpPr txBox="1"/>
          <p:nvPr/>
        </p:nvSpPr>
        <p:spPr>
          <a:xfrm>
            <a:off x="3851920" y="2383018"/>
            <a:ext cx="468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1, 2, 3, 6</a:t>
            </a:r>
            <a:r>
              <a:rPr lang="ko-KR" altLang="en-US" sz="1400" b="1" dirty="0"/>
              <a:t>번 </a:t>
            </a:r>
            <a:r>
              <a:rPr lang="ko-KR" altLang="en-US" sz="1400" dirty="0"/>
              <a:t>을 이용해서 송신과 수신을 하여 통신하게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만들어진 다이렉트 케이블은 보통 허브와 </a:t>
            </a:r>
            <a:r>
              <a:rPr lang="en-US" altLang="ko-KR" sz="1400" dirty="0"/>
              <a:t>PC </a:t>
            </a:r>
            <a:r>
              <a:rPr lang="ko-KR" altLang="en-US" sz="1400" dirty="0"/>
              <a:t>사이의 연결이나 라우터와 허브의 연결 등에 사용된다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69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344817" cy="369332"/>
            <a:chOff x="693317" y="796402"/>
            <a:chExt cx="1580656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31620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&amp;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커넥터 연결 방법과 크로스 케이블 만드는 방법 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416704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i="1" spc="-150" dirty="0">
                <a:solidFill>
                  <a:schemeClr val="accent1"/>
                </a:solidFill>
                <a:ea typeface="맑은 고딕"/>
              </a:rPr>
              <a:t>크로스 케이블 만드는 방법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4C140F-0CD9-4F4A-9A8F-EC2C6DA12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997254"/>
            <a:ext cx="1476375" cy="2447925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C78FA2C-FB88-47B4-96C4-AEE74C03B4BB}"/>
              </a:ext>
            </a:extLst>
          </p:cNvPr>
          <p:cNvSpPr/>
          <p:nvPr/>
        </p:nvSpPr>
        <p:spPr>
          <a:xfrm>
            <a:off x="2012671" y="4445179"/>
            <a:ext cx="978408" cy="23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ABF7A-E032-44E3-A9BC-1F6F0E7FFA78}"/>
              </a:ext>
            </a:extLst>
          </p:cNvPr>
          <p:cNvSpPr txBox="1"/>
          <p:nvPr/>
        </p:nvSpPr>
        <p:spPr>
          <a:xfrm>
            <a:off x="2012671" y="4682949"/>
            <a:ext cx="12231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>
                <a:solidFill>
                  <a:schemeClr val="accent1"/>
                </a:solidFill>
              </a:rPr>
              <a:t>순서대로</a:t>
            </a:r>
            <a:endParaRPr lang="en-US" altLang="ko-KR" sz="15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36A59-08D6-4643-A2D7-DE5F06C4DA1E}"/>
              </a:ext>
            </a:extLst>
          </p:cNvPr>
          <p:cNvSpPr txBox="1"/>
          <p:nvPr/>
        </p:nvSpPr>
        <p:spPr>
          <a:xfrm>
            <a:off x="3851920" y="2383018"/>
            <a:ext cx="4680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PC</a:t>
            </a:r>
            <a:r>
              <a:rPr lang="ko-KR" altLang="en-US" sz="1400" dirty="0" err="1"/>
              <a:t>끼리의</a:t>
            </a:r>
            <a:r>
              <a:rPr lang="ko-KR" altLang="en-US" sz="1400" dirty="0"/>
              <a:t> 연결이나 </a:t>
            </a:r>
            <a:r>
              <a:rPr lang="ko-KR" altLang="en-US" sz="1400" dirty="0" err="1"/>
              <a:t>허브끼리의</a:t>
            </a:r>
            <a:r>
              <a:rPr lang="ko-KR" altLang="en-US" sz="1400" dirty="0"/>
              <a:t> 연결에는 크로스</a:t>
            </a:r>
            <a:r>
              <a:rPr lang="en-US" altLang="ko-KR" sz="1400" dirty="0"/>
              <a:t>(Cross) </a:t>
            </a:r>
            <a:r>
              <a:rPr lang="ko-KR" altLang="en-US" sz="1400" dirty="0"/>
              <a:t>케이블을 사용하는데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 경우 </a:t>
            </a:r>
            <a:r>
              <a:rPr lang="en-US" altLang="ko-KR" sz="1400" b="1" dirty="0">
                <a:solidFill>
                  <a:schemeClr val="accent2"/>
                </a:solidFill>
              </a:rPr>
              <a:t>1, 2</a:t>
            </a:r>
            <a:r>
              <a:rPr lang="ko-KR" altLang="en-US" sz="1400" b="1" dirty="0">
                <a:solidFill>
                  <a:schemeClr val="accent2"/>
                </a:solidFill>
              </a:rPr>
              <a:t>번과 </a:t>
            </a:r>
            <a:r>
              <a:rPr lang="en-US" altLang="ko-KR" sz="1400" b="1" dirty="0">
                <a:solidFill>
                  <a:schemeClr val="accent2"/>
                </a:solidFill>
              </a:rPr>
              <a:t>3, 6</a:t>
            </a:r>
            <a:r>
              <a:rPr lang="ko-KR" altLang="en-US" sz="1400" b="1" dirty="0">
                <a:solidFill>
                  <a:schemeClr val="accent2"/>
                </a:solidFill>
              </a:rPr>
              <a:t>번이 서로 바뀌어 들어가게 구성하면 된다</a:t>
            </a:r>
            <a:r>
              <a:rPr lang="en-US" altLang="ko-KR" sz="1400" b="1" dirty="0">
                <a:solidFill>
                  <a:schemeClr val="accent2"/>
                </a:solidFill>
              </a:rPr>
              <a:t>.</a:t>
            </a:r>
          </a:p>
          <a:p>
            <a:r>
              <a:rPr lang="en-US" altLang="ko-KR" sz="1400" dirty="0"/>
              <a:t>Ex) </a:t>
            </a:r>
            <a:r>
              <a:rPr lang="ko-KR" altLang="en-US" sz="1400" dirty="0"/>
              <a:t>한쪽은 </a:t>
            </a:r>
            <a:r>
              <a:rPr lang="en-US" altLang="ko-KR" sz="1400" dirty="0"/>
              <a:t>12345678</a:t>
            </a:r>
            <a:r>
              <a:rPr lang="ko-KR" altLang="en-US" sz="1400" dirty="0"/>
              <a:t>로 케이블을 만들고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한쪽은 </a:t>
            </a:r>
            <a:r>
              <a:rPr lang="en-US" altLang="ko-KR" sz="1400" dirty="0"/>
              <a:t>36145278</a:t>
            </a:r>
            <a:r>
              <a:rPr lang="ko-KR" altLang="en-US" sz="1400" dirty="0"/>
              <a:t>로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102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344817" cy="369332"/>
            <a:chOff x="693317" y="796402"/>
            <a:chExt cx="1580656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31620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회전 속도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416704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전용선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C5F898-8F8B-4619-A523-8135EE873CD6}"/>
              </a:ext>
            </a:extLst>
          </p:cNvPr>
          <p:cNvSpPr txBox="1"/>
          <p:nvPr/>
        </p:nvSpPr>
        <p:spPr>
          <a:xfrm>
            <a:off x="1151620" y="1878369"/>
            <a:ext cx="6948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</a:t>
            </a:r>
            <a:r>
              <a:rPr lang="ko-KR" altLang="en-US" sz="1400" dirty="0"/>
              <a:t>우리가 현재 사용하고 있는 내부의 네트워크와 </a:t>
            </a:r>
            <a:r>
              <a:rPr lang="en-US" altLang="ko-KR" sz="1400" dirty="0"/>
              <a:t>ISP</a:t>
            </a:r>
            <a:r>
              <a:rPr lang="ko-KR" altLang="en-US" sz="1400" dirty="0"/>
              <a:t>라고 부르는 인터넷 서비스 제공업체</a:t>
            </a:r>
            <a:r>
              <a:rPr lang="en-US" altLang="ko-KR" sz="1400" dirty="0"/>
              <a:t>(KT, SKT, LG) </a:t>
            </a:r>
            <a:r>
              <a:rPr lang="ko-KR" altLang="en-US" sz="1400" dirty="0"/>
              <a:t>간을 전용선으로 연결한다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D36052-30C9-48B5-9FDF-F66B1F320C58}"/>
              </a:ext>
            </a:extLst>
          </p:cNvPr>
          <p:cNvSpPr txBox="1"/>
          <p:nvPr/>
        </p:nvSpPr>
        <p:spPr>
          <a:xfrm>
            <a:off x="1151620" y="2701671"/>
            <a:ext cx="46805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>
                <a:solidFill>
                  <a:schemeClr val="accent1"/>
                </a:solidFill>
              </a:rPr>
              <a:t>접속 속도 </a:t>
            </a:r>
            <a:r>
              <a:rPr lang="en-US" altLang="ko-KR" sz="1500" b="1" dirty="0">
                <a:solidFill>
                  <a:schemeClr val="accent1"/>
                </a:solidFill>
              </a:rPr>
              <a:t>= </a:t>
            </a:r>
            <a:r>
              <a:rPr lang="ko-KR" altLang="en-US" sz="1500" b="1" dirty="0">
                <a:solidFill>
                  <a:schemeClr val="accent1"/>
                </a:solidFill>
              </a:rPr>
              <a:t>회전속도 </a:t>
            </a:r>
            <a:r>
              <a:rPr lang="en-US" altLang="ko-KR" sz="1500" b="1" dirty="0">
                <a:solidFill>
                  <a:schemeClr val="accent1"/>
                </a:solidFill>
              </a:rPr>
              <a:t>&amp; ISP </a:t>
            </a:r>
            <a:r>
              <a:rPr lang="ko-KR" altLang="en-US" sz="1500" b="1" dirty="0">
                <a:solidFill>
                  <a:schemeClr val="accent1"/>
                </a:solidFill>
              </a:rPr>
              <a:t>업체 선정 </a:t>
            </a:r>
            <a:endParaRPr lang="en-US" altLang="ko-KR" sz="1500" b="1" dirty="0">
              <a:solidFill>
                <a:schemeClr val="accent1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288A4D4-7DAC-4C2B-BDE0-4552FBFFBD26}"/>
              </a:ext>
            </a:extLst>
          </p:cNvPr>
          <p:cNvCxnSpPr/>
          <p:nvPr/>
        </p:nvCxnSpPr>
        <p:spPr>
          <a:xfrm rot="10800000">
            <a:off x="3737434" y="3024836"/>
            <a:ext cx="1266614" cy="1131090"/>
          </a:xfrm>
          <a:prstGeom prst="bentConnector3">
            <a:avLst>
              <a:gd name="adj1" fmla="val 100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C9FC79-53D9-4EE5-8764-07DDF88C30F6}"/>
              </a:ext>
            </a:extLst>
          </p:cNvPr>
          <p:cNvSpPr txBox="1"/>
          <p:nvPr/>
        </p:nvSpPr>
        <p:spPr>
          <a:xfrm>
            <a:off x="5004048" y="3894317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ISP </a:t>
            </a:r>
            <a:r>
              <a:rPr lang="ko-KR" altLang="en-US" sz="1400" dirty="0"/>
              <a:t>업체가 얼마의 속도로 인터넷에 접속하는가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ISP </a:t>
            </a:r>
            <a:r>
              <a:rPr lang="ko-KR" altLang="en-US" sz="1400" dirty="0"/>
              <a:t>업체의 네트워크는 안전한가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761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344817" cy="369332"/>
            <a:chOff x="693317" y="796402"/>
            <a:chExt cx="1580656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31620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회전 속도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416704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회전 속도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C5F898-8F8B-4619-A523-8135EE873CD6}"/>
              </a:ext>
            </a:extLst>
          </p:cNvPr>
          <p:cNvSpPr txBox="1"/>
          <p:nvPr/>
        </p:nvSpPr>
        <p:spPr>
          <a:xfrm>
            <a:off x="1187624" y="1945013"/>
            <a:ext cx="69487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회전 속도에는</a:t>
            </a:r>
            <a:r>
              <a:rPr lang="en-US" altLang="ko-KR" sz="1400" dirty="0"/>
              <a:t> 56K, 128K, 256K, 512K, T1, E1, T3 </a:t>
            </a:r>
            <a:r>
              <a:rPr lang="ko-KR" altLang="en-US" sz="1400" dirty="0"/>
              <a:t>정도가 있다</a:t>
            </a:r>
            <a:r>
              <a:rPr lang="en-US" altLang="ko-KR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 56K </a:t>
            </a:r>
            <a:r>
              <a:rPr lang="ko-KR" altLang="en-US" sz="1400" b="1" dirty="0"/>
              <a:t>란</a:t>
            </a:r>
            <a:r>
              <a:rPr lang="en-US" altLang="ko-KR" sz="1400" b="1" dirty="0"/>
              <a:t>? </a:t>
            </a:r>
            <a:r>
              <a:rPr lang="en-US" altLang="ko-KR" sz="1400" dirty="0"/>
              <a:t>1</a:t>
            </a:r>
            <a:r>
              <a:rPr lang="ko-KR" altLang="en-US" sz="1400" dirty="0"/>
              <a:t>초에 </a:t>
            </a:r>
            <a:r>
              <a:rPr lang="en-US" altLang="ko-KR" sz="1400" dirty="0"/>
              <a:t>56,000</a:t>
            </a:r>
            <a:r>
              <a:rPr lang="ko-KR" altLang="en-US" sz="1400" dirty="0"/>
              <a:t>비트를 전송할 수 있다는 것을 의미</a:t>
            </a:r>
            <a:r>
              <a:rPr lang="en-US" altLang="ko-KR" sz="1400" dirty="0"/>
              <a:t>. ( 56,000</a:t>
            </a:r>
            <a:r>
              <a:rPr lang="ko-KR" altLang="en-US" sz="1400" dirty="0"/>
              <a:t>비트 </a:t>
            </a:r>
            <a:r>
              <a:rPr lang="en-US" altLang="ko-KR" sz="1400" dirty="0"/>
              <a:t>= </a:t>
            </a:r>
            <a:r>
              <a:rPr lang="ko-KR" altLang="en-US" sz="1400" dirty="0"/>
              <a:t>약 </a:t>
            </a:r>
            <a:r>
              <a:rPr lang="en-US" altLang="ko-KR" sz="1400" dirty="0"/>
              <a:t>3500</a:t>
            </a:r>
            <a:r>
              <a:rPr lang="ko-KR" altLang="en-US" sz="1400" dirty="0"/>
              <a:t>글자 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네트워크에서는 항상 </a:t>
            </a:r>
            <a:r>
              <a:rPr lang="ko-KR" altLang="en-US" sz="1400" b="1" dirty="0"/>
              <a:t>오버헤드</a:t>
            </a:r>
            <a:r>
              <a:rPr lang="ko-KR" altLang="en-US" sz="1400" dirty="0"/>
              <a:t>가 존재한다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이론적으로 나오는 속도와 이런 오버헤드들이 붙어 나오는 속도는 차이가 있다</a:t>
            </a:r>
            <a:r>
              <a:rPr lang="en-US" altLang="ko-KR" sz="1400" dirty="0"/>
              <a:t>.( overhead : </a:t>
            </a:r>
            <a:r>
              <a:rPr lang="ko-KR" altLang="en-US" sz="1400" dirty="0"/>
              <a:t>어떤 처리를 하기 위해 들어가는 간접적인 처리 시간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T1, T2, T2 </a:t>
            </a:r>
            <a:r>
              <a:rPr lang="ko-KR" altLang="en-US" sz="1400" dirty="0"/>
              <a:t>는 북미 방식의 회선 속도 이다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우리나라에서는 </a:t>
            </a:r>
            <a:r>
              <a:rPr lang="en-US" altLang="ko-KR" sz="1400" dirty="0"/>
              <a:t>T1, T3</a:t>
            </a:r>
            <a:r>
              <a:rPr lang="ko-KR" altLang="en-US" sz="1400" dirty="0"/>
              <a:t>를 사용하며 </a:t>
            </a:r>
            <a:r>
              <a:rPr lang="en-US" altLang="ko-KR" sz="1400" dirty="0"/>
              <a:t>T1</a:t>
            </a:r>
            <a:r>
              <a:rPr lang="ko-KR" altLang="en-US" sz="1400" dirty="0"/>
              <a:t>은 </a:t>
            </a:r>
            <a:r>
              <a:rPr lang="en-US" altLang="ko-KR" sz="1400" dirty="0"/>
              <a:t>1.544Mbps </a:t>
            </a:r>
            <a:r>
              <a:rPr lang="ko-KR" altLang="en-US" sz="1400" dirty="0"/>
              <a:t>이고 </a:t>
            </a:r>
            <a:r>
              <a:rPr lang="en-US" altLang="ko-KR" sz="1400" dirty="0"/>
              <a:t>T3</a:t>
            </a:r>
            <a:r>
              <a:rPr lang="ko-KR" altLang="en-US" sz="1400" dirty="0"/>
              <a:t>는 </a:t>
            </a:r>
            <a:r>
              <a:rPr lang="en-US" altLang="ko-KR" sz="1400" dirty="0"/>
              <a:t>45Mbps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유럽 방식인 </a:t>
            </a:r>
            <a:r>
              <a:rPr lang="en-US" altLang="ko-KR" sz="1400" dirty="0"/>
              <a:t>E1</a:t>
            </a:r>
            <a:r>
              <a:rPr lang="ko-KR" altLang="en-US" sz="1400" dirty="0"/>
              <a:t>은 </a:t>
            </a:r>
            <a:r>
              <a:rPr lang="en-US" altLang="ko-KR" sz="1400" dirty="0"/>
              <a:t>2.048Mbps</a:t>
            </a:r>
            <a:r>
              <a:rPr lang="ko-KR" altLang="en-US" sz="1400" dirty="0"/>
              <a:t>의 속도이다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626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7504" y="215073"/>
            <a:ext cx="8963328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E1154-C9DC-4A77-B551-4E2F2F2423FE}"/>
              </a:ext>
            </a:extLst>
          </p:cNvPr>
          <p:cNvSpPr txBox="1"/>
          <p:nvPr/>
        </p:nvSpPr>
        <p:spPr>
          <a:xfrm>
            <a:off x="1924872" y="2110085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감 사 합 </a:t>
            </a:r>
            <a:r>
              <a:rPr lang="ko-KR" altLang="en-US" sz="5400" dirty="0" err="1"/>
              <a:t>니</a:t>
            </a:r>
            <a:r>
              <a:rPr lang="ko-KR" altLang="en-US" sz="5400" dirty="0"/>
              <a:t> 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B6A508-E7E1-49C3-85F5-7FE60E40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203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LAN(Local Area Network)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이란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네트워킹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1F0E7BA-7B5D-4A2B-85C6-C121915D8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220" y="2179668"/>
            <a:ext cx="2509149" cy="13790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77E966-742A-46E7-B96C-C9781941D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3" y="2123248"/>
            <a:ext cx="2664297" cy="1521884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9AAFAF7-1E2A-4F1B-A5A4-97BDA30B81B5}"/>
              </a:ext>
            </a:extLst>
          </p:cNvPr>
          <p:cNvSpPr/>
          <p:nvPr/>
        </p:nvSpPr>
        <p:spPr>
          <a:xfrm>
            <a:off x="4368352" y="2946373"/>
            <a:ext cx="89977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BDE32B4-758B-432E-87F3-044250ABE0C7}"/>
              </a:ext>
            </a:extLst>
          </p:cNvPr>
          <p:cNvSpPr/>
          <p:nvPr/>
        </p:nvSpPr>
        <p:spPr>
          <a:xfrm rot="10800000">
            <a:off x="4289154" y="2417077"/>
            <a:ext cx="89977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2041-7421-443B-AFE1-46A332BFF95C}"/>
              </a:ext>
            </a:extLst>
          </p:cNvPr>
          <p:cNvSpPr txBox="1"/>
          <p:nvPr/>
        </p:nvSpPr>
        <p:spPr>
          <a:xfrm>
            <a:off x="4501018" y="2108313"/>
            <a:ext cx="5760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>
                <a:solidFill>
                  <a:schemeClr val="accent1"/>
                </a:solidFill>
              </a:rPr>
              <a:t>공존</a:t>
            </a:r>
            <a:endParaRPr lang="en-US" altLang="ko-KR" sz="15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AB4B69-7CFC-4BDF-A5C8-45790C664B02}"/>
              </a:ext>
            </a:extLst>
          </p:cNvPr>
          <p:cNvSpPr txBox="1"/>
          <p:nvPr/>
        </p:nvSpPr>
        <p:spPr>
          <a:xfrm>
            <a:off x="4210048" y="3714586"/>
            <a:ext cx="1216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accent1"/>
                </a:solidFill>
              </a:rPr>
              <a:t>네트워킹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37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5248-DCA4-4AD1-9463-F07801A3B626}"/>
              </a:ext>
            </a:extLst>
          </p:cNvPr>
          <p:cNvSpPr/>
          <p:nvPr/>
        </p:nvSpPr>
        <p:spPr>
          <a:xfrm>
            <a:off x="3023828" y="1419622"/>
            <a:ext cx="3096344" cy="2304256"/>
          </a:xfrm>
          <a:prstGeom prst="rect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이더넷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C1F1F2-6C60-46E5-86B6-63312C9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318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이더넷은 인터넷의 친구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이더넷이란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A0A9866-9F7F-4992-92FE-CD3C3AEB2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1535589"/>
            <a:ext cx="4691608" cy="23141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1259632" y="4054619"/>
            <a:ext cx="75608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개념</a:t>
            </a:r>
            <a:endParaRPr lang="en-US" altLang="ko-KR" sz="1500" b="1" dirty="0"/>
          </a:p>
          <a:p>
            <a:pPr>
              <a:defRPr/>
            </a:pPr>
            <a:r>
              <a:rPr lang="en-US" altLang="ko-KR" sz="1500" dirty="0"/>
              <a:t>: </a:t>
            </a:r>
            <a:r>
              <a:rPr lang="ko-KR" altLang="en-US" sz="1500" dirty="0"/>
              <a:t>네트워크를 만드는 방법 중 하나이다</a:t>
            </a:r>
            <a:r>
              <a:rPr lang="en-US" altLang="ko-KR" sz="1500" dirty="0"/>
              <a:t>. </a:t>
            </a:r>
            <a:r>
              <a:rPr lang="ko-KR" altLang="en-US" sz="1500" dirty="0"/>
              <a:t>그리고 이더넷 방식의 가장 큰 특징은 </a:t>
            </a:r>
            <a:r>
              <a:rPr lang="en-US" altLang="ko-KR" sz="1500" dirty="0"/>
              <a:t>CSMA/CD </a:t>
            </a:r>
            <a:r>
              <a:rPr lang="ko-KR" altLang="en-US" sz="1500" dirty="0"/>
              <a:t>라는 프로토콜을 사용해서 통신을 한다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2666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이더넷은 인터넷의 친구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5544616" cy="369332"/>
            <a:chOff x="693317" y="796402"/>
            <a:chExt cx="1193240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144204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이더넷의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CSMA/CD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통신 방식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1259632" y="4054619"/>
            <a:ext cx="75608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개념</a:t>
            </a:r>
            <a:endParaRPr lang="en-US" altLang="ko-KR" sz="1500" b="1" dirty="0"/>
          </a:p>
          <a:p>
            <a:pPr>
              <a:defRPr/>
            </a:pPr>
            <a:r>
              <a:rPr lang="en-US" altLang="ko-KR" sz="1500" dirty="0"/>
              <a:t>: CSMA/CD </a:t>
            </a:r>
            <a:r>
              <a:rPr lang="ko-KR" altLang="en-US" sz="1500" dirty="0"/>
              <a:t>는 </a:t>
            </a:r>
            <a:r>
              <a:rPr lang="en-US" altLang="ko-KR" sz="1500" dirty="0"/>
              <a:t>‘Carrier Sense Multiple Access/Collision Detection’ </a:t>
            </a:r>
            <a:r>
              <a:rPr lang="ko-KR" altLang="en-US" sz="1500" dirty="0"/>
              <a:t>을 줄인 말로서 한마디로 </a:t>
            </a:r>
            <a:r>
              <a:rPr lang="en-US" altLang="ko-KR" sz="1500" dirty="0"/>
              <a:t>‘</a:t>
            </a:r>
            <a:r>
              <a:rPr lang="ko-KR" altLang="en-US" sz="1500" b="1" dirty="0"/>
              <a:t>대충 알아서 눈치로 통신하자</a:t>
            </a:r>
            <a:r>
              <a:rPr lang="en-US" altLang="ko-KR" sz="1500" dirty="0"/>
              <a:t>’ </a:t>
            </a:r>
            <a:r>
              <a:rPr lang="ko-KR" altLang="en-US" sz="1500" dirty="0"/>
              <a:t>이다</a:t>
            </a:r>
            <a:r>
              <a:rPr lang="en-US" altLang="ko-KR" sz="15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52774D-6EEB-4D70-9C04-AF8A5C328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283" y="1764127"/>
            <a:ext cx="33909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9774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이더넷은 인터넷의 친구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5544616" cy="369332"/>
            <a:chOff x="693317" y="796402"/>
            <a:chExt cx="1193240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144204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이더넷의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CSMA/CD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통신 방식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1259632" y="4054619"/>
            <a:ext cx="75608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개념</a:t>
            </a:r>
            <a:endParaRPr lang="en-US" altLang="ko-KR" sz="1500" b="1" dirty="0"/>
          </a:p>
          <a:p>
            <a:pPr>
              <a:defRPr/>
            </a:pPr>
            <a:r>
              <a:rPr lang="en-US" altLang="ko-KR" sz="1500" dirty="0"/>
              <a:t>: CSMA/CD </a:t>
            </a:r>
            <a:r>
              <a:rPr lang="ko-KR" altLang="en-US" sz="1500" dirty="0"/>
              <a:t>는 </a:t>
            </a:r>
            <a:r>
              <a:rPr lang="en-US" altLang="ko-KR" sz="1500" dirty="0"/>
              <a:t>‘Carrier Sense Multiple Access/Collision Detection’ </a:t>
            </a:r>
            <a:r>
              <a:rPr lang="ko-KR" altLang="en-US" sz="1500" dirty="0"/>
              <a:t>을 줄인 말로서 한마디로 </a:t>
            </a:r>
            <a:r>
              <a:rPr lang="en-US" altLang="ko-KR" sz="1500" dirty="0"/>
              <a:t>‘</a:t>
            </a:r>
            <a:r>
              <a:rPr lang="ko-KR" altLang="en-US" sz="1500" b="1" dirty="0"/>
              <a:t>대충 알아서 눈치로 통신하자</a:t>
            </a:r>
            <a:r>
              <a:rPr lang="en-US" altLang="ko-KR" sz="1500" dirty="0"/>
              <a:t>’ </a:t>
            </a:r>
            <a:r>
              <a:rPr lang="ko-KR" altLang="en-US" sz="1500" dirty="0"/>
              <a:t>이다</a:t>
            </a:r>
            <a:r>
              <a:rPr lang="en-US" altLang="ko-KR" sz="15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52774D-6EEB-4D70-9C04-AF8A5C328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283" y="1764127"/>
            <a:ext cx="33909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006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2323</Words>
  <Application>Microsoft Office PowerPoint</Application>
  <PresentationFormat>화면 슬라이드 쇼(16:9)</PresentationFormat>
  <Paragraphs>350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R&amp;D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이상민</cp:lastModifiedBy>
  <cp:revision>315</cp:revision>
  <dcterms:created xsi:type="dcterms:W3CDTF">2006-10-05T04:04:58Z</dcterms:created>
  <dcterms:modified xsi:type="dcterms:W3CDTF">2018-11-23T10:44:54Z</dcterms:modified>
  <cp:version>1000.0000.01</cp:version>
</cp:coreProperties>
</file>