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599525" cy="32399288"/>
  <p:notesSz cx="6858000" cy="9144000"/>
  <p:defaultTextStyle>
    <a:defPPr>
      <a:defRPr lang="ko-KR"/>
    </a:defPPr>
    <a:lvl1pPr marL="0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1pPr>
    <a:lvl2pPr marL="1542428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2pPr>
    <a:lvl3pPr marL="3084856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3pPr>
    <a:lvl4pPr marL="4627285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4pPr>
    <a:lvl5pPr marL="6169713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5pPr>
    <a:lvl6pPr marL="7712141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6pPr>
    <a:lvl7pPr marL="9254569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7pPr>
    <a:lvl8pPr marL="10796996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8pPr>
    <a:lvl9pPr marL="12339426" algn="l" defTabSz="3084856" rtl="0" eaLnBrk="1" latinLnBrk="1" hangingPunct="1">
      <a:defRPr sz="6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97"/>
    <a:srgbClr val="FF7D7D"/>
    <a:srgbClr val="2117E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8399" autoAdjust="0"/>
  </p:normalViewPr>
  <p:slideViewPr>
    <p:cSldViewPr>
      <p:cViewPr>
        <p:scale>
          <a:sx n="66" d="100"/>
          <a:sy n="66" d="100"/>
        </p:scale>
        <p:origin x="-600" y="2502"/>
      </p:cViewPr>
      <p:guideLst>
        <p:guide orient="horz" pos="10204"/>
        <p:guide pos="6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D4822-BFFF-4DE8-BBC9-C59985AD37CD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7BFF8-E011-4AF1-B030-311E56012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0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1pPr>
    <a:lvl2pPr marL="477723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2pPr>
    <a:lvl3pPr marL="955449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3pPr>
    <a:lvl4pPr marL="1433172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4pPr>
    <a:lvl5pPr marL="1910897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5pPr>
    <a:lvl6pPr marL="2388621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6pPr>
    <a:lvl7pPr marL="2866346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7pPr>
    <a:lvl8pPr marL="3344069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8pPr>
    <a:lvl9pPr marL="3821796" algn="l" defTabSz="955449" rtl="0" eaLnBrk="1" latinLnBrk="1" hangingPunct="1">
      <a:defRPr sz="12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7BFF8-E011-4AF1-B030-311E56012C6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965" y="10064780"/>
            <a:ext cx="18359596" cy="694484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9929" y="18359599"/>
            <a:ext cx="15119668" cy="82798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6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857613" y="4049915"/>
            <a:ext cx="16090896" cy="8620310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577427" y="4049915"/>
            <a:ext cx="47920198" cy="8620310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213" y="20819544"/>
            <a:ext cx="18359596" cy="643485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213" y="13732207"/>
            <a:ext cx="18359596" cy="7087340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1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7427" y="23571986"/>
            <a:ext cx="32005546" cy="6668103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942962" y="23571986"/>
            <a:ext cx="32005543" cy="6668103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8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977" y="1297479"/>
            <a:ext cx="19439573" cy="5399882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978" y="7252342"/>
            <a:ext cx="9543541" cy="302243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9978" y="10274777"/>
            <a:ext cx="9543541" cy="1866709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2262" y="7252342"/>
            <a:ext cx="9547292" cy="3022432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2262" y="10274777"/>
            <a:ext cx="9547292" cy="1866709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977" y="1289974"/>
            <a:ext cx="7106094" cy="548987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4814" y="1289979"/>
            <a:ext cx="12074735" cy="27651893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9977" y="6779854"/>
            <a:ext cx="7106094" cy="22162014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3660" y="22679502"/>
            <a:ext cx="12959715" cy="267744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3660" y="2894939"/>
            <a:ext cx="12959715" cy="19439573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3660" y="25356946"/>
            <a:ext cx="12959715" cy="3802414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9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9977" y="1297479"/>
            <a:ext cx="19439573" cy="539988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977" y="7559840"/>
            <a:ext cx="19439573" cy="2138203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79977" y="30029346"/>
            <a:ext cx="5039889" cy="172496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0EE6-0176-4568-AD97-600265685D3E}" type="datetimeFigureOut">
              <a:rPr lang="ko-KR" altLang="en-US" smtClean="0"/>
              <a:pPr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79838" y="30029346"/>
            <a:ext cx="6839850" cy="172496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79660" y="30029346"/>
            <a:ext cx="5039889" cy="1724960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3E4A-DC23-453D-A0A1-9A4D06302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3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366715" y="1510012"/>
            <a:ext cx="18636333" cy="1555366"/>
          </a:xfrm>
          <a:prstGeom prst="rect">
            <a:avLst/>
          </a:prstGeom>
          <a:noFill/>
        </p:spPr>
        <p:txBody>
          <a:bodyPr wrap="square" lIns="199202" tIns="99602" rIns="199202" bIns="99602" rtlCol="0" anchor="ctr">
            <a:spAutoFit/>
          </a:bodyPr>
          <a:lstStyle/>
          <a:p>
            <a:pPr algn="ctr"/>
            <a:r>
              <a:rPr lang="en-US" altLang="ko-KR" sz="4400" b="1" dirty="0">
                <a:latin typeface="Arial" pitchFamily="34" charset="0"/>
                <a:cs typeface="Arial" pitchFamily="34" charset="0"/>
              </a:rPr>
              <a:t>Digital Media Lab</a:t>
            </a:r>
          </a:p>
          <a:p>
            <a:pPr algn="ctr"/>
            <a:r>
              <a:rPr lang="en-US" altLang="ko-KR" sz="4400" b="1" dirty="0">
                <a:latin typeface="Arial" pitchFamily="34" charset="0"/>
                <a:cs typeface="Arial" pitchFamily="34" charset="0"/>
              </a:rPr>
              <a:t>School of Electrical Engineering, Korea University</a:t>
            </a:r>
            <a:endParaRPr lang="ko-KR" alt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3058" y="1158860"/>
            <a:ext cx="16921880" cy="2791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9206" y="1150371"/>
            <a:ext cx="4069836" cy="285133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 descr="Z:\연구실 로고\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779" y="1822242"/>
            <a:ext cx="1352119" cy="14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제목 1"/>
          <p:cNvSpPr>
            <a:spLocks noGrp="1"/>
          </p:cNvSpPr>
          <p:nvPr>
            <p:ph type="title"/>
          </p:nvPr>
        </p:nvSpPr>
        <p:spPr>
          <a:xfrm>
            <a:off x="107951" y="3690387"/>
            <a:ext cx="21276987" cy="627937"/>
          </a:xfrm>
        </p:spPr>
        <p:txBody>
          <a:bodyPr>
            <a:noAutofit/>
          </a:bodyPr>
          <a:lstStyle/>
          <a:p>
            <a:r>
              <a:rPr lang="en-US" altLang="ko-KR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Composer detection based on the harmonic motif</a:t>
            </a:r>
            <a:endParaRPr lang="ko-KR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71370" y="4309702"/>
            <a:ext cx="6437845" cy="508926"/>
          </a:xfrm>
          <a:prstGeom prst="rect">
            <a:avLst/>
          </a:prstGeom>
          <a:noFill/>
        </p:spPr>
        <p:txBody>
          <a:bodyPr wrap="square" lIns="199202" tIns="99602" rIns="199202" bIns="99602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2014170966 </a:t>
            </a:r>
            <a:r>
              <a:rPr lang="en-US" altLang="ko-KR" sz="2000" b="1" dirty="0" err="1" smtClean="0">
                <a:latin typeface="Arial" pitchFamily="34" charset="0"/>
                <a:cs typeface="Arial" pitchFamily="34" charset="0"/>
              </a:rPr>
              <a:t>Jongyeong</a:t>
            </a:r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 Lee</a:t>
            </a:r>
            <a:endParaRPr lang="en-US" altLang="ko-K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" name="Rectangle 66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107951" y="778126"/>
            <a:ext cx="184731" cy="102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1574" y="3526236"/>
            <a:ext cx="21390001" cy="10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99505" y="16448418"/>
            <a:ext cx="21390001" cy="10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99506" y="31218316"/>
            <a:ext cx="21390001" cy="10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://www.pagodaglobal.com/files/attach/images/71673/367/081/3adfd1ed6355bdcd3faabf06a2581f6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5" y="1606557"/>
            <a:ext cx="1203951" cy="16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/>
          <p:cNvSpPr txBox="1"/>
          <p:nvPr/>
        </p:nvSpPr>
        <p:spPr>
          <a:xfrm>
            <a:off x="8486313" y="2883216"/>
            <a:ext cx="4397135" cy="570481"/>
          </a:xfrm>
          <a:prstGeom prst="rect">
            <a:avLst/>
          </a:prstGeom>
          <a:noFill/>
        </p:spPr>
        <p:txBody>
          <a:bodyPr wrap="square" lIns="199202" tIns="99602" rIns="199202" bIns="99602" rtlCol="0" anchor="ctr">
            <a:spAutoFit/>
          </a:bodyPr>
          <a:lstStyle/>
          <a:p>
            <a:pPr algn="ctr"/>
            <a:r>
              <a:rPr lang="ko-KR" altLang="en-US" sz="2400" b="1" dirty="0">
                <a:latin typeface="+mj-lt"/>
                <a:cs typeface="Arial" pitchFamily="34" charset="0"/>
              </a:rPr>
              <a:t>지도교수 </a:t>
            </a:r>
            <a:r>
              <a:rPr lang="en-US" altLang="ko-KR" sz="2400" b="1" dirty="0">
                <a:latin typeface="+mj-lt"/>
                <a:cs typeface="Arial" pitchFamily="34" charset="0"/>
              </a:rPr>
              <a:t>: </a:t>
            </a:r>
            <a:r>
              <a:rPr lang="ko-KR" altLang="en-US" sz="2400" b="1" dirty="0">
                <a:latin typeface="+mj-lt"/>
                <a:cs typeface="Arial" pitchFamily="34" charset="0"/>
              </a:rPr>
              <a:t>설 상 훈 교수님</a:t>
            </a:r>
            <a:endParaRPr lang="en-US" altLang="ko-KR" sz="2400" b="1" dirty="0">
              <a:latin typeface="+mj-lt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2451" y="5123591"/>
            <a:ext cx="7597743" cy="1083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84124" y="4763551"/>
            <a:ext cx="4423335" cy="720080"/>
          </a:xfrm>
          <a:prstGeom prst="roundRect">
            <a:avLst/>
          </a:prstGeom>
          <a:solidFill>
            <a:srgbClr val="FF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679012" y="4831203"/>
            <a:ext cx="363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25" y="7558684"/>
            <a:ext cx="7096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41" y="5544098"/>
            <a:ext cx="68199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 flipH="1">
            <a:off x="2590850" y="7077623"/>
            <a:ext cx="3" cy="4810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4124" y="7040364"/>
            <a:ext cx="4656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treble clef and base clef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17308" y="7709954"/>
            <a:ext cx="4026541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62496" y="7397101"/>
            <a:ext cx="1099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motif 7th</a:t>
            </a:r>
            <a:endParaRPr lang="ko-KR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4124" y="7286523"/>
            <a:ext cx="46566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 two measures together as a motif candidate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54746" y="8646058"/>
            <a:ext cx="6057465" cy="789051"/>
          </a:xfrm>
          <a:prstGeom prst="rect">
            <a:avLst/>
          </a:prstGeom>
          <a:noFill/>
          <a:ln>
            <a:solidFill>
              <a:srgbClr val="211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276013" y="8352126"/>
            <a:ext cx="10081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otif 8th</a:t>
            </a:r>
            <a:endParaRPr lang="ko-KR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직선 화살표 연결선 54"/>
          <p:cNvCxnSpPr>
            <a:stCxn id="44" idx="2"/>
          </p:cNvCxnSpPr>
          <p:nvPr/>
        </p:nvCxnSpPr>
        <p:spPr>
          <a:xfrm>
            <a:off x="6030579" y="8646058"/>
            <a:ext cx="0" cy="10728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4847" y="9735047"/>
            <a:ext cx="75770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[8, 11, 3, 4, 8, 10, 4, 8, 3, 6, 8, 10, 1, 4, 11, 3, 6, 6, 8, 1, 4, 6, 10, 4, 6, 8, 4, 6, 10, 3, 6, 10, 6, 10, 1]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654746" y="9435109"/>
            <a:ext cx="0" cy="715863"/>
          </a:xfrm>
          <a:prstGeom prst="straightConnector1">
            <a:avLst/>
          </a:prstGeom>
          <a:ln w="28575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4847" y="10150972"/>
            <a:ext cx="70273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[11, 3, 6, 3, 6, 3, 6, 10, 3, 7, 10, 8, 10, 11, 10, 11, 8, 11, 6, 8, 11, 1, 5, 8, 8, 11, 1, 1, 3, 8, 8, 11, 3, 3, 5, 10, 3, 5, 8, 10, 1, 5, 5, 10, 11]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53777" y="9435109"/>
            <a:ext cx="1260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Order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24353" y="9418084"/>
            <a:ext cx="1260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Order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2855193" y="10749027"/>
                <a:ext cx="3092257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500" i="1">
                          <a:latin typeface="Cambria Math"/>
                        </a:rPr>
                        <m:t>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ko-KR" altLang="en-US" sz="15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5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5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ko-KR" sz="1500" b="0" i="1" smtClean="0">
                              <a:latin typeface="Cambria Math"/>
                            </a:rPr>
                            <m:t>&gt;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15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sz="15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ko-KR" sz="15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m:rPr>
                                  <m:lit/>
                                </m:rPr>
                                <a:rPr lang="en-US" altLang="ko-KR" sz="15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93" y="10749027"/>
                <a:ext cx="3092257" cy="6512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798658" y="11297483"/>
            <a:ext cx="737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m’[n] means distinct harmonic motif, and m[n] means a motif candidate. And </a:t>
            </a:r>
            <a:r>
              <a:rPr lang="el-GR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threshold value which is a variable. 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3569" y="11545797"/>
            <a:ext cx="711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this inequality is satisfied for all j, then it is considered to be one of the harmonic motif.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039575" y="11874564"/>
            <a:ext cx="0" cy="5240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947725" y="12385326"/>
                <a:ext cx="7131581" cy="359829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average number of chords with Z-Relation</a:t>
                </a:r>
                <a:endParaRPr lang="en-US" altLang="ko-KR" sz="15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average number of dominant chords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tonic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chords</a:t>
                </a:r>
                <a:endParaRPr lang="en-US" altLang="ko-KR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of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diatonic notes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of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consonant chords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average number of the forte set class / 10 (normalized)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standard deviation of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the f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orte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class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5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(normalized)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of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cardinality of the multiset(= # of pitch values) /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standard deviation of the cardinality of the multiset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average number of minor 2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major 7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major 2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minor 7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minor 3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major 6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major 3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minor 6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perfect 4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perfect 5</a:t>
                </a:r>
                <a:r>
                  <a:rPr lang="en-US" altLang="ko-KR" sz="1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r>
                  <a:rPr lang="ko-KR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number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ko-KR" sz="15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tritones</a:t>
                </a:r>
                <a:endParaRPr lang="ko-KR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25" y="12385326"/>
                <a:ext cx="7131581" cy="3598293"/>
              </a:xfrm>
              <a:prstGeom prst="rect">
                <a:avLst/>
              </a:prstGeom>
              <a:blipFill rotWithShape="1">
                <a:blip r:embed="rId8"/>
                <a:stretch>
                  <a:fillRect t="-339" b="-8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910273" y="15551572"/>
                <a:ext cx="216903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ko-KR" sz="1300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ko-KR" sz="1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/>
                          </a:rPr>
                          <m:t>15</m:t>
                        </m:r>
                      </m:sub>
                    </m:sSub>
                  </m:oMath>
                </a14:m>
                <a:r>
                  <a:rPr lang="ko-KR" alt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interval vector</a:t>
                </a:r>
                <a:endParaRPr lang="ko-KR" alt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73" y="15551572"/>
                <a:ext cx="2169033" cy="292388"/>
              </a:xfrm>
              <a:prstGeom prst="rect">
                <a:avLst/>
              </a:prstGeom>
              <a:blipFill rotWithShape="1">
                <a:blip r:embed="rId9"/>
                <a:stretch>
                  <a:fillRect l="-563" t="-208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1098591" y="12092938"/>
            <a:ext cx="20776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size = 15</a:t>
            </a:r>
            <a:endParaRPr lang="ko-KR" altLang="en-US" sz="1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513682" y="5117152"/>
            <a:ext cx="8244916" cy="738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566876" y="4789666"/>
            <a:ext cx="4613058" cy="712895"/>
          </a:xfrm>
          <a:prstGeom prst="roundRect">
            <a:avLst/>
          </a:prstGeom>
          <a:solidFill>
            <a:srgbClr val="FF9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896321" y="4869114"/>
            <a:ext cx="3954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7400" y="9579666"/>
            <a:ext cx="968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79129" y="10027861"/>
            <a:ext cx="968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다이아몬드 108"/>
          <p:cNvSpPr/>
          <p:nvPr/>
        </p:nvSpPr>
        <p:spPr>
          <a:xfrm>
            <a:off x="9243693" y="6659300"/>
            <a:ext cx="108012" cy="144016"/>
          </a:xfrm>
          <a:prstGeom prst="diamond">
            <a:avLst/>
          </a:prstGeom>
          <a:solidFill>
            <a:srgbClr val="2117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다이아몬드 145"/>
          <p:cNvSpPr/>
          <p:nvPr/>
        </p:nvSpPr>
        <p:spPr>
          <a:xfrm>
            <a:off x="9243693" y="6954552"/>
            <a:ext cx="108012" cy="144016"/>
          </a:xfrm>
          <a:prstGeom prst="diamond">
            <a:avLst/>
          </a:prstGeom>
          <a:solidFill>
            <a:srgbClr val="2117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다이아몬드 166"/>
          <p:cNvSpPr/>
          <p:nvPr/>
        </p:nvSpPr>
        <p:spPr>
          <a:xfrm>
            <a:off x="9243693" y="7421733"/>
            <a:ext cx="108012" cy="144016"/>
          </a:xfrm>
          <a:prstGeom prst="diamond">
            <a:avLst/>
          </a:prstGeom>
          <a:solidFill>
            <a:srgbClr val="2117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1276011" y="5544098"/>
            <a:ext cx="5177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Fugue No. 23 in 4 voices in B major by Johan Sebastian Bach</a:t>
            </a:r>
            <a:endParaRPr lang="ko-KR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9207689" y="7094799"/>
                <a:ext cx="180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altLang="ko-KR" sz="1500" dirty="0" smtClean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89" y="7094799"/>
                <a:ext cx="180020" cy="323165"/>
              </a:xfrm>
              <a:prstGeom prst="rect">
                <a:avLst/>
              </a:prstGeom>
              <a:blipFill rotWithShape="1">
                <a:blip r:embed="rId10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연결선 113"/>
          <p:cNvCxnSpPr>
            <a:endCxn id="109" idx="1"/>
          </p:cNvCxnSpPr>
          <p:nvPr/>
        </p:nvCxnSpPr>
        <p:spPr>
          <a:xfrm>
            <a:off x="9153683" y="6731308"/>
            <a:ext cx="900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9162684" y="7026560"/>
            <a:ext cx="900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9151880" y="7494597"/>
            <a:ext cx="900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/>
              <p:cNvSpPr/>
              <p:nvPr/>
            </p:nvSpPr>
            <p:spPr>
              <a:xfrm>
                <a:off x="8875876" y="6562955"/>
                <a:ext cx="3210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6" name="직사각형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876" y="6562955"/>
                <a:ext cx="32100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직사각형 169"/>
              <p:cNvSpPr/>
              <p:nvPr/>
            </p:nvSpPr>
            <p:spPr>
              <a:xfrm>
                <a:off x="8875875" y="6838966"/>
                <a:ext cx="3210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0" name="직사각형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875" y="6838966"/>
                <a:ext cx="32100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직사각형 170"/>
              <p:cNvSpPr/>
              <p:nvPr/>
            </p:nvSpPr>
            <p:spPr>
              <a:xfrm>
                <a:off x="8830167" y="7308015"/>
                <a:ext cx="3210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1" name="직사각형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67" y="7308015"/>
                <a:ext cx="321009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타원 116"/>
          <p:cNvSpPr/>
          <p:nvPr/>
        </p:nvSpPr>
        <p:spPr>
          <a:xfrm>
            <a:off x="10055728" y="645434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10051643" y="695917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9990949" y="7333014"/>
                <a:ext cx="180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altLang="ko-KR" sz="1500" dirty="0" smtClean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49" y="7333014"/>
                <a:ext cx="180020" cy="323165"/>
              </a:xfrm>
              <a:prstGeom prst="rect">
                <a:avLst/>
              </a:prstGeom>
              <a:blipFill rotWithShape="1">
                <a:blip r:embed="rId14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타원 173"/>
          <p:cNvSpPr/>
          <p:nvPr/>
        </p:nvSpPr>
        <p:spPr>
          <a:xfrm>
            <a:off x="10051643" y="770775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09" idx="3"/>
            <a:endCxn id="117" idx="2"/>
          </p:cNvCxnSpPr>
          <p:nvPr/>
        </p:nvCxnSpPr>
        <p:spPr>
          <a:xfrm flipV="1">
            <a:off x="9351705" y="6526351"/>
            <a:ext cx="704023" cy="204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46" idx="3"/>
            <a:endCxn id="172" idx="2"/>
          </p:cNvCxnSpPr>
          <p:nvPr/>
        </p:nvCxnSpPr>
        <p:spPr>
          <a:xfrm>
            <a:off x="9351705" y="7026560"/>
            <a:ext cx="699938" cy="46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67" idx="3"/>
            <a:endCxn id="174" idx="2"/>
          </p:cNvCxnSpPr>
          <p:nvPr/>
        </p:nvCxnSpPr>
        <p:spPr>
          <a:xfrm>
            <a:off x="9351705" y="7493741"/>
            <a:ext cx="699938" cy="2860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46" idx="3"/>
            <a:endCxn id="117" idx="3"/>
          </p:cNvCxnSpPr>
          <p:nvPr/>
        </p:nvCxnSpPr>
        <p:spPr>
          <a:xfrm flipV="1">
            <a:off x="9351705" y="6577268"/>
            <a:ext cx="725114" cy="4492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09" idx="3"/>
            <a:endCxn id="172" idx="1"/>
          </p:cNvCxnSpPr>
          <p:nvPr/>
        </p:nvCxnSpPr>
        <p:spPr>
          <a:xfrm>
            <a:off x="9351705" y="6731308"/>
            <a:ext cx="721029" cy="2489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67" idx="3"/>
            <a:endCxn id="172" idx="3"/>
          </p:cNvCxnSpPr>
          <p:nvPr/>
        </p:nvCxnSpPr>
        <p:spPr>
          <a:xfrm flipV="1">
            <a:off x="9351705" y="7082099"/>
            <a:ext cx="721029" cy="4116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67" idx="3"/>
            <a:endCxn id="117" idx="3"/>
          </p:cNvCxnSpPr>
          <p:nvPr/>
        </p:nvCxnSpPr>
        <p:spPr>
          <a:xfrm flipV="1">
            <a:off x="9351705" y="6577268"/>
            <a:ext cx="725114" cy="916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46" idx="3"/>
            <a:endCxn id="174" idx="1"/>
          </p:cNvCxnSpPr>
          <p:nvPr/>
        </p:nvCxnSpPr>
        <p:spPr>
          <a:xfrm>
            <a:off x="9351705" y="7026560"/>
            <a:ext cx="721029" cy="7022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09" idx="3"/>
            <a:endCxn id="174" idx="2"/>
          </p:cNvCxnSpPr>
          <p:nvPr/>
        </p:nvCxnSpPr>
        <p:spPr>
          <a:xfrm>
            <a:off x="9351705" y="6731308"/>
            <a:ext cx="699938" cy="1048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/>
          <p:cNvCxnSpPr>
            <a:stCxn id="117" idx="4"/>
            <a:endCxn id="216" idx="0"/>
          </p:cNvCxnSpPr>
          <p:nvPr/>
        </p:nvCxnSpPr>
        <p:spPr>
          <a:xfrm flipH="1">
            <a:off x="10123034" y="6598359"/>
            <a:ext cx="4702" cy="60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다이아몬드 215"/>
          <p:cNvSpPr/>
          <p:nvPr/>
        </p:nvSpPr>
        <p:spPr>
          <a:xfrm>
            <a:off x="10069028" y="6659300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다이아몬드 218"/>
          <p:cNvSpPr/>
          <p:nvPr/>
        </p:nvSpPr>
        <p:spPr>
          <a:xfrm>
            <a:off x="10069028" y="7180712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다이아몬드 219"/>
          <p:cNvSpPr/>
          <p:nvPr/>
        </p:nvSpPr>
        <p:spPr>
          <a:xfrm>
            <a:off x="10072734" y="7928502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" name="직선 연결선 226"/>
          <p:cNvCxnSpPr>
            <a:stCxn id="172" idx="4"/>
            <a:endCxn id="219" idx="0"/>
          </p:cNvCxnSpPr>
          <p:nvPr/>
        </p:nvCxnSpPr>
        <p:spPr>
          <a:xfrm flipH="1">
            <a:off x="10123034" y="7103190"/>
            <a:ext cx="617" cy="775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74" idx="4"/>
          </p:cNvCxnSpPr>
          <p:nvPr/>
        </p:nvCxnSpPr>
        <p:spPr>
          <a:xfrm>
            <a:off x="10123651" y="7851767"/>
            <a:ext cx="3089" cy="76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117" idx="6"/>
          </p:cNvCxnSpPr>
          <p:nvPr/>
        </p:nvCxnSpPr>
        <p:spPr>
          <a:xfrm>
            <a:off x="10199744" y="6526351"/>
            <a:ext cx="247248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10446992" y="6454343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10446992" y="6959174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10446992" y="7738405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화살표 연결선 242"/>
          <p:cNvCxnSpPr>
            <a:stCxn id="172" idx="6"/>
            <a:endCxn id="241" idx="1"/>
          </p:cNvCxnSpPr>
          <p:nvPr/>
        </p:nvCxnSpPr>
        <p:spPr>
          <a:xfrm>
            <a:off x="10195659" y="7031182"/>
            <a:ext cx="251333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174" idx="6"/>
            <a:endCxn id="242" idx="1"/>
          </p:cNvCxnSpPr>
          <p:nvPr/>
        </p:nvCxnSpPr>
        <p:spPr>
          <a:xfrm>
            <a:off x="10195659" y="7779759"/>
            <a:ext cx="251333" cy="30654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0446992" y="6410935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0446991" y="6913455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0446990" y="7699018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10669136" y="7019129"/>
                <a:ext cx="43204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136" y="7019129"/>
                <a:ext cx="432048" cy="3231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타원 252"/>
          <p:cNvSpPr/>
          <p:nvPr/>
        </p:nvSpPr>
        <p:spPr>
          <a:xfrm>
            <a:off x="11097130" y="645434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4" name="직선 연결선 253"/>
          <p:cNvCxnSpPr>
            <a:stCxn id="253" idx="4"/>
            <a:endCxn id="255" idx="0"/>
          </p:cNvCxnSpPr>
          <p:nvPr/>
        </p:nvCxnSpPr>
        <p:spPr>
          <a:xfrm flipH="1">
            <a:off x="11164436" y="6598359"/>
            <a:ext cx="4702" cy="60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다이아몬드 254"/>
          <p:cNvSpPr/>
          <p:nvPr/>
        </p:nvSpPr>
        <p:spPr>
          <a:xfrm>
            <a:off x="11110430" y="6659300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55"/>
          <p:cNvCxnSpPr>
            <a:stCxn id="253" idx="6"/>
          </p:cNvCxnSpPr>
          <p:nvPr/>
        </p:nvCxnSpPr>
        <p:spPr>
          <a:xfrm>
            <a:off x="11241146" y="6526351"/>
            <a:ext cx="247248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11488394" y="6454343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/>
          <p:cNvSpPr txBox="1"/>
          <p:nvPr/>
        </p:nvSpPr>
        <p:spPr>
          <a:xfrm>
            <a:off x="11488393" y="6404725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11097130" y="6959174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연결선 259"/>
          <p:cNvCxnSpPr>
            <a:stCxn id="259" idx="4"/>
            <a:endCxn id="261" idx="0"/>
          </p:cNvCxnSpPr>
          <p:nvPr/>
        </p:nvCxnSpPr>
        <p:spPr>
          <a:xfrm flipH="1">
            <a:off x="11164436" y="7103190"/>
            <a:ext cx="4702" cy="60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다이아몬드 260"/>
          <p:cNvSpPr/>
          <p:nvPr/>
        </p:nvSpPr>
        <p:spPr>
          <a:xfrm>
            <a:off x="11110430" y="7164131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화살표 연결선 261"/>
          <p:cNvCxnSpPr>
            <a:stCxn id="259" idx="6"/>
          </p:cNvCxnSpPr>
          <p:nvPr/>
        </p:nvCxnSpPr>
        <p:spPr>
          <a:xfrm>
            <a:off x="11241146" y="7031182"/>
            <a:ext cx="247248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11488394" y="6959174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/>
          <p:cNvSpPr txBox="1"/>
          <p:nvPr/>
        </p:nvSpPr>
        <p:spPr>
          <a:xfrm>
            <a:off x="11488394" y="6915766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11097130" y="7723078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6" name="직선 연결선 265"/>
          <p:cNvCxnSpPr>
            <a:stCxn id="265" idx="4"/>
          </p:cNvCxnSpPr>
          <p:nvPr/>
        </p:nvCxnSpPr>
        <p:spPr>
          <a:xfrm flipH="1">
            <a:off x="11164436" y="7867094"/>
            <a:ext cx="4702" cy="60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다이아몬드 266"/>
          <p:cNvSpPr/>
          <p:nvPr/>
        </p:nvSpPr>
        <p:spPr>
          <a:xfrm>
            <a:off x="11110430" y="7928035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8" name="직선 화살표 연결선 267"/>
          <p:cNvCxnSpPr>
            <a:stCxn id="265" idx="6"/>
          </p:cNvCxnSpPr>
          <p:nvPr/>
        </p:nvCxnSpPr>
        <p:spPr>
          <a:xfrm>
            <a:off x="11241146" y="7795086"/>
            <a:ext cx="247248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/>
          <p:cNvSpPr/>
          <p:nvPr/>
        </p:nvSpPr>
        <p:spPr>
          <a:xfrm>
            <a:off x="11488394" y="7723078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/>
          <p:cNvSpPr txBox="1"/>
          <p:nvPr/>
        </p:nvSpPr>
        <p:spPr>
          <a:xfrm>
            <a:off x="11488394" y="7679670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12193688" y="6679631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95" idx="4"/>
            <a:endCxn id="297" idx="0"/>
          </p:cNvCxnSpPr>
          <p:nvPr/>
        </p:nvCxnSpPr>
        <p:spPr>
          <a:xfrm flipH="1">
            <a:off x="12260994" y="6823647"/>
            <a:ext cx="4702" cy="60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다이아몬드 296"/>
          <p:cNvSpPr/>
          <p:nvPr/>
        </p:nvSpPr>
        <p:spPr>
          <a:xfrm>
            <a:off x="12206988" y="6884588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8" name="직선 화살표 연결선 297"/>
          <p:cNvCxnSpPr>
            <a:stCxn id="295" idx="6"/>
          </p:cNvCxnSpPr>
          <p:nvPr/>
        </p:nvCxnSpPr>
        <p:spPr>
          <a:xfrm>
            <a:off x="12337704" y="6751639"/>
            <a:ext cx="247248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/>
          <p:cNvSpPr/>
          <p:nvPr/>
        </p:nvSpPr>
        <p:spPr>
          <a:xfrm>
            <a:off x="12584952" y="6679631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TextBox 299"/>
          <p:cNvSpPr txBox="1"/>
          <p:nvPr/>
        </p:nvSpPr>
        <p:spPr>
          <a:xfrm>
            <a:off x="12584952" y="6636223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12193688" y="744353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>
            <a:stCxn id="301" idx="4"/>
            <a:endCxn id="303" idx="0"/>
          </p:cNvCxnSpPr>
          <p:nvPr/>
        </p:nvCxnSpPr>
        <p:spPr>
          <a:xfrm flipH="1">
            <a:off x="12260994" y="7587551"/>
            <a:ext cx="4702" cy="609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다이아몬드 302"/>
          <p:cNvSpPr/>
          <p:nvPr/>
        </p:nvSpPr>
        <p:spPr>
          <a:xfrm>
            <a:off x="12206988" y="7648492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화살표 연결선 303"/>
          <p:cNvCxnSpPr>
            <a:stCxn id="301" idx="6"/>
          </p:cNvCxnSpPr>
          <p:nvPr/>
        </p:nvCxnSpPr>
        <p:spPr>
          <a:xfrm>
            <a:off x="12337704" y="7515543"/>
            <a:ext cx="247248" cy="0"/>
          </a:xfrm>
          <a:prstGeom prst="straightConnector1">
            <a:avLst/>
          </a:prstGeom>
          <a:ln w="19050">
            <a:solidFill>
              <a:srgbClr val="2117E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직사각형 304"/>
          <p:cNvSpPr/>
          <p:nvPr/>
        </p:nvSpPr>
        <p:spPr>
          <a:xfrm>
            <a:off x="12584952" y="7443535"/>
            <a:ext cx="194586" cy="14401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12584952" y="7400127"/>
            <a:ext cx="19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9421431" y="6314063"/>
                <a:ext cx="5040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5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5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431" y="6314063"/>
                <a:ext cx="504056" cy="3231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/>
              <p:cNvSpPr txBox="1"/>
              <p:nvPr/>
            </p:nvSpPr>
            <p:spPr>
              <a:xfrm>
                <a:off x="11724161" y="6338758"/>
                <a:ext cx="5040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500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500" b="0" i="1" smtClean="0">
                              <a:latin typeface="Cambria Math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310" name="TextBox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161" y="6338758"/>
                <a:ext cx="504056" cy="3231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화살표 연결선 310"/>
          <p:cNvCxnSpPr>
            <a:stCxn id="257" idx="3"/>
            <a:endCxn id="295" idx="2"/>
          </p:cNvCxnSpPr>
          <p:nvPr/>
        </p:nvCxnSpPr>
        <p:spPr>
          <a:xfrm>
            <a:off x="11682980" y="6526351"/>
            <a:ext cx="510708" cy="225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endCxn id="301" idx="1"/>
          </p:cNvCxnSpPr>
          <p:nvPr/>
        </p:nvCxnSpPr>
        <p:spPr>
          <a:xfrm>
            <a:off x="11682981" y="6533889"/>
            <a:ext cx="531798" cy="9307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>
            <a:stCxn id="263" idx="3"/>
            <a:endCxn id="295" idx="2"/>
          </p:cNvCxnSpPr>
          <p:nvPr/>
        </p:nvCxnSpPr>
        <p:spPr>
          <a:xfrm flipV="1">
            <a:off x="11682980" y="6751639"/>
            <a:ext cx="510708" cy="279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/>
          <p:cNvCxnSpPr>
            <a:stCxn id="263" idx="3"/>
            <a:endCxn id="301" idx="2"/>
          </p:cNvCxnSpPr>
          <p:nvPr/>
        </p:nvCxnSpPr>
        <p:spPr>
          <a:xfrm>
            <a:off x="11682980" y="7031182"/>
            <a:ext cx="510708" cy="4843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69" idx="3"/>
            <a:endCxn id="301" idx="2"/>
          </p:cNvCxnSpPr>
          <p:nvPr/>
        </p:nvCxnSpPr>
        <p:spPr>
          <a:xfrm flipV="1">
            <a:off x="11682980" y="7515543"/>
            <a:ext cx="510708" cy="279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/>
          <p:cNvCxnSpPr>
            <a:stCxn id="269" idx="3"/>
            <a:endCxn id="295" idx="3"/>
          </p:cNvCxnSpPr>
          <p:nvPr/>
        </p:nvCxnSpPr>
        <p:spPr>
          <a:xfrm flipV="1">
            <a:off x="11682980" y="6802556"/>
            <a:ext cx="531799" cy="9925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11056578" y="7342294"/>
                <a:ext cx="180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altLang="ko-KR" sz="1500" dirty="0" smtClean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578" y="7342294"/>
                <a:ext cx="180020" cy="323165"/>
              </a:xfrm>
              <a:prstGeom prst="rect">
                <a:avLst/>
              </a:prstGeom>
              <a:blipFill rotWithShape="1">
                <a:blip r:embed="rId18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/>
              <p:cNvSpPr txBox="1"/>
              <p:nvPr/>
            </p:nvSpPr>
            <p:spPr>
              <a:xfrm>
                <a:off x="12144794" y="7073669"/>
                <a:ext cx="180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5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altLang="ko-KR" sz="1500" dirty="0" smtClean="0"/>
              </a:p>
            </p:txBody>
          </p:sp>
        </mc:Choice>
        <mc:Fallback xmlns="">
          <p:sp>
            <p:nvSpPr>
              <p:cNvPr id="329" name="TextBox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794" y="7073669"/>
                <a:ext cx="180020" cy="323165"/>
              </a:xfrm>
              <a:prstGeom prst="rect">
                <a:avLst/>
              </a:prstGeom>
              <a:blipFill rotWithShape="1">
                <a:blip r:embed="rId19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직선 화살표 연결선 323"/>
          <p:cNvCxnSpPr>
            <a:stCxn id="299" idx="3"/>
          </p:cNvCxnSpPr>
          <p:nvPr/>
        </p:nvCxnSpPr>
        <p:spPr>
          <a:xfrm>
            <a:off x="12779538" y="6751639"/>
            <a:ext cx="1877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/>
          <p:cNvCxnSpPr>
            <a:stCxn id="305" idx="3"/>
          </p:cNvCxnSpPr>
          <p:nvPr/>
        </p:nvCxnSpPr>
        <p:spPr>
          <a:xfrm>
            <a:off x="12779538" y="7515543"/>
            <a:ext cx="1877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직사각형 334"/>
              <p:cNvSpPr/>
              <p:nvPr/>
            </p:nvSpPr>
            <p:spPr>
              <a:xfrm>
                <a:off x="12914779" y="6600999"/>
                <a:ext cx="3210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5" name="직사각형 3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79" y="6600999"/>
                <a:ext cx="321009" cy="2769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직사각형 335"/>
              <p:cNvSpPr/>
              <p:nvPr/>
            </p:nvSpPr>
            <p:spPr>
              <a:xfrm>
                <a:off x="12914778" y="7352463"/>
                <a:ext cx="3210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2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36" name="직사각형 3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78" y="7352463"/>
                <a:ext cx="321009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다이아몬드 336"/>
          <p:cNvSpPr/>
          <p:nvPr/>
        </p:nvSpPr>
        <p:spPr>
          <a:xfrm>
            <a:off x="9007384" y="8743938"/>
            <a:ext cx="108012" cy="144016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다이아몬드 337"/>
          <p:cNvSpPr/>
          <p:nvPr/>
        </p:nvSpPr>
        <p:spPr>
          <a:xfrm>
            <a:off x="9007384" y="8509700"/>
            <a:ext cx="108012" cy="144016"/>
          </a:xfrm>
          <a:prstGeom prst="diamond">
            <a:avLst/>
          </a:prstGeom>
          <a:solidFill>
            <a:srgbClr val="2117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8989382" y="8988783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TextBox 329"/>
          <p:cNvSpPr txBox="1"/>
          <p:nvPr/>
        </p:nvSpPr>
        <p:spPr>
          <a:xfrm>
            <a:off x="9107793" y="8877626"/>
            <a:ext cx="1360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neuron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9115396" y="8651398"/>
            <a:ext cx="65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9097552" y="8420125"/>
            <a:ext cx="1003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node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구부러진 연결선 333"/>
          <p:cNvCxnSpPr>
            <a:stCxn id="117" idx="0"/>
            <a:endCxn id="253" idx="0"/>
          </p:cNvCxnSpPr>
          <p:nvPr/>
        </p:nvCxnSpPr>
        <p:spPr>
          <a:xfrm rot="5400000" flipH="1" flipV="1">
            <a:off x="10648437" y="5933642"/>
            <a:ext cx="12700" cy="1041402"/>
          </a:xfrm>
          <a:prstGeom prst="curvedConnector3">
            <a:avLst>
              <a:gd name="adj1" fmla="val 180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10199744" y="5975832"/>
            <a:ext cx="117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0737387" y="8384425"/>
                <a:ext cx="1947358" cy="85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: logistic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ko-KR" sz="15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: </a:t>
                </a:r>
                <a:r>
                  <a:rPr lang="en-US" altLang="ko-KR" sz="15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5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5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5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5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5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387" y="8384425"/>
                <a:ext cx="1947358" cy="857029"/>
              </a:xfrm>
              <a:prstGeom prst="rect">
                <a:avLst/>
              </a:prstGeom>
              <a:blipFill rotWithShape="1">
                <a:blip r:embed="rId22"/>
                <a:stretch>
                  <a:fillRect l="-938" b="-43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0580274" y="8334583"/>
            <a:ext cx="2261584" cy="936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12017130" y="8081232"/>
            <a:ext cx="100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13257807" y="5914540"/>
            <a:ext cx="3299906" cy="32097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15430517" y="5623826"/>
            <a:ext cx="126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/>
              <p:cNvSpPr txBox="1"/>
              <p:nvPr/>
            </p:nvSpPr>
            <p:spPr>
              <a:xfrm>
                <a:off x="13882940" y="6082244"/>
                <a:ext cx="18749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5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5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altLang="ko-KR" sz="1500" b="0" i="1" smtClean="0">
                          <a:latin typeface="Cambria Math"/>
                        </a:rPr>
                        <m:t>+= </m:t>
                      </m:r>
                      <m:r>
                        <a:rPr lang="en-US" altLang="ko-KR" sz="1500" b="0" i="1" smtClean="0"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altLang="ko-KR" sz="15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5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500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2940" y="6082244"/>
                <a:ext cx="1874973" cy="3231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TextBox 233"/>
          <p:cNvSpPr txBox="1"/>
          <p:nvPr/>
        </p:nvSpPr>
        <p:spPr>
          <a:xfrm>
            <a:off x="1085767" y="11859580"/>
            <a:ext cx="170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harmonic motif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13257807" y="6413771"/>
                <a:ext cx="2952715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ea typeface="Cambria Math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ko-KR" altLang="en-US" sz="1400" i="1" smtClean="0">
                        <a:latin typeface="Cambria Math"/>
                        <a:ea typeface="Cambria Math"/>
                      </a:rPr>
                      <m:t>𝜇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400" b="1" i="1">
                                <a:latin typeface="Cambria Math"/>
                                <a:ea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sup>
                        </m:sSup>
                      </m:e>
                      <m:sup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ko-KR" sz="1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, and</a:t>
                </a:r>
              </a:p>
              <a:p>
                <a:r>
                  <a:rPr lang="el-GR" altLang="ko-KR" sz="1400" dirty="0" smtClean="0"/>
                  <a:t>μ</a:t>
                </a:r>
                <a:r>
                  <a:rPr lang="en-US" altLang="ko-KR" sz="1400" dirty="0" smtClean="0"/>
                  <a:t> is learning factor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807" y="6413771"/>
                <a:ext cx="2952715" cy="547650"/>
              </a:xfrm>
              <a:prstGeom prst="rect">
                <a:avLst/>
              </a:prstGeom>
              <a:blipFill rotWithShape="1">
                <a:blip r:embed="rId24"/>
                <a:stretch>
                  <a:fillRect l="-62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13313152" y="6899700"/>
                <a:ext cx="3375409" cy="56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400" b="1" i="1" smtClean="0">
                            <a:latin typeface="Cambria Math"/>
                          </a:rPr>
                          <m:t>𝜹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1400" dirty="0" smtClean="0"/>
                  <a:t>-</a:t>
                </a:r>
                <a:r>
                  <a:rPr lang="en-US" altLang="ko-KR" sz="1400" b="1" dirty="0" smtClean="0"/>
                  <a:t>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400" b="1" i="1">
                            <a:latin typeface="Cambria Math"/>
                          </a:rPr>
                          <m:t>𝜹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/>
                                  </a:rPr>
                                  <m:t>a</m:t>
                                </m:r>
                                <m:r>
                                  <a:rPr lang="en-US" altLang="ko-KR" sz="1400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ko-KR" altLang="en-US" sz="1400" b="1" i="1">
                                    <a:latin typeface="Cambria Math"/>
                                  </a:rPr>
                                  <m:t>𝜹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altLang="ko-KR" sz="1400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b="1" dirty="0" smtClean="0"/>
                  <a:t>*</a:t>
                </a:r>
                <a:r>
                  <a:rPr lang="en-US" altLang="ko-KR" sz="1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altLang="ko-KR" sz="1400" b="1" i="1" dirty="0" smtClean="0">
                        <a:latin typeface="Cambria Math"/>
                      </a:rPr>
                      <m:t>(</m:t>
                    </m:r>
                    <m:r>
                      <a:rPr lang="en-US" altLang="ko-KR" sz="1400" b="1" i="1" dirty="0" smtClean="0">
                        <a:latin typeface="Cambria Math"/>
                      </a:rPr>
                      <m:t>𝟏</m:t>
                    </m:r>
                    <m:r>
                      <a:rPr lang="en-US" altLang="ko-KR" sz="1400" b="1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sz="1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1" i="1" dirty="0">
                            <a:latin typeface="Cambria Math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1400" b="1" dirty="0" smtClean="0"/>
                  <a:t>),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r-1 &lt; L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52" y="6899700"/>
                <a:ext cx="3375409" cy="564706"/>
              </a:xfrm>
              <a:prstGeom prst="rect">
                <a:avLst/>
              </a:prstGeom>
              <a:blipFill rotWithShape="1">
                <a:blip r:embed="rId25"/>
                <a:stretch>
                  <a:fillRect t="-108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Box 246"/>
          <p:cNvSpPr txBox="1"/>
          <p:nvPr/>
        </p:nvSpPr>
        <p:spPr>
          <a:xfrm>
            <a:off x="13392304" y="7587551"/>
            <a:ext cx="2459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cost function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13657390" y="7983340"/>
                <a:ext cx="1600991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J 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e>
                    </m:nary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390" y="7983340"/>
                <a:ext cx="1600991" cy="325025"/>
              </a:xfrm>
              <a:prstGeom prst="rect">
                <a:avLst/>
              </a:prstGeom>
              <a:blipFill rotWithShape="1">
                <a:blip r:embed="rId26"/>
                <a:stretch>
                  <a:fillRect l="-760" t="-92453" r="-12928" b="-15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stCxn id="252" idx="2"/>
          </p:cNvCxnSpPr>
          <p:nvPr/>
        </p:nvCxnSpPr>
        <p:spPr>
          <a:xfrm>
            <a:off x="14457886" y="8308365"/>
            <a:ext cx="0" cy="386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13152" y="8641052"/>
            <a:ext cx="3492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‘loss’ as ratio of J(new) to J(old)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151880" y="9550705"/>
            <a:ext cx="6796740" cy="26759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4775448" y="9295808"/>
            <a:ext cx="1310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9860053" y="9600314"/>
                <a:ext cx="459783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0.001:0.301:0.001 = [0.001, 0.002, </a:t>
                </a: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2.999, 3.000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053" y="9600314"/>
                <a:ext cx="4597833" cy="323165"/>
              </a:xfrm>
              <a:prstGeom prst="rect">
                <a:avLst/>
              </a:prstGeom>
              <a:blipFill rotWithShape="1">
                <a:blip r:embed="rId27"/>
                <a:stretch>
                  <a:fillRect l="-397" t="-3774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TextBox 270"/>
          <p:cNvSpPr txBox="1"/>
          <p:nvPr/>
        </p:nvSpPr>
        <p:spPr>
          <a:xfrm>
            <a:off x="9827090" y="9960426"/>
            <a:ext cx="5102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l-GR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 reasonable value. Ex) </a:t>
            </a:r>
            <a:r>
              <a:rPr lang="el-GR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[two thirds of the length]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9799783" y="10237094"/>
            <a:ext cx="54439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= (loss-1)/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lf_step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where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lf_step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learning factor step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9827090" y="10574259"/>
            <a:ext cx="54312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&gt; 0 , which means an increase in cost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 to decrease learning factor -&gt; move to left by log(step)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9827090" y="11365817"/>
            <a:ext cx="66141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&lt; 0 , which means an decrease in cost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 to increase learning factor -&gt; move to right by log(-step)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16976418" y="5123591"/>
            <a:ext cx="4320480" cy="7381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17408466" y="4869114"/>
            <a:ext cx="3456384" cy="754712"/>
          </a:xfrm>
          <a:prstGeom prst="roundRect">
            <a:avLst/>
          </a:prstGeom>
          <a:solidFill>
            <a:srgbClr val="FF97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/>
          <p:cNvSpPr txBox="1"/>
          <p:nvPr/>
        </p:nvSpPr>
        <p:spPr>
          <a:xfrm>
            <a:off x="18418894" y="4969471"/>
            <a:ext cx="1435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8486313" y="12959284"/>
            <a:ext cx="12668228" cy="302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8956689" y="12609392"/>
            <a:ext cx="3456384" cy="754712"/>
          </a:xfrm>
          <a:prstGeom prst="roundRect">
            <a:avLst/>
          </a:prstGeom>
          <a:solidFill>
            <a:srgbClr val="FF97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9252511" y="12682285"/>
            <a:ext cx="3083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8773403" y="13463340"/>
            <a:ext cx="43153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if a feature is valid or not,  t-test was used.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/>
              <p:cNvSpPr txBox="1"/>
              <p:nvPr/>
            </p:nvSpPr>
            <p:spPr>
              <a:xfrm>
                <a:off x="8755753" y="13776260"/>
                <a:ext cx="7096278" cy="115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5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5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5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5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5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500" b="0" i="1" dirty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i-th feature in class A/B</a:t>
                </a:r>
              </a:p>
              <a:p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Hypothesis 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15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500" i="1" dirty="0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5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15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15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r>
                  <a:rPr lang="en-US" altLang="ko-KR" sz="1500" dirty="0" smtClean="0">
                    <a:cs typeface="Times New Roman" panose="02020603050405020304" pitchFamily="18" charset="0"/>
                  </a:rPr>
                  <a:t># of class A sample data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500" dirty="0" smtClean="0">
                    <a:cs typeface="Times New Roman" panose="02020603050405020304" pitchFamily="18" charset="0"/>
                  </a:rPr>
                  <a:t>and # of class B sample data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5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5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5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500" b="0" i="1" dirty="0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15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ko-KR" altLang="en-US" sz="1500" i="1" dirty="0">
                            <a:latin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5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500" i="1" dirty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Chi-square distribution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i="1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500" i="1">
                        <a:latin typeface="Cambria Math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ko-KR" altLang="en-US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of freedom</a:t>
                </a:r>
                <a:endParaRPr lang="ko-KR" alt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9" name="TextBox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753" y="13776260"/>
                <a:ext cx="7096278" cy="1159548"/>
              </a:xfrm>
              <a:prstGeom prst="rect">
                <a:avLst/>
              </a:prstGeom>
              <a:blipFill rotWithShape="1">
                <a:blip r:embed="rId28"/>
                <a:stretch>
                  <a:fillRect l="-258"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8755753" y="14936416"/>
                <a:ext cx="7240249" cy="841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/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15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15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5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altLang="ko-KR" sz="15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ko-KR" altLang="en-US" sz="1500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  <m:rad>
                          <m:radPr>
                            <m:degHide m:val="on"/>
                            <m:ctrlPr>
                              <a:rPr lang="ko-KR" altLang="en-US" sz="15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5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5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ko-KR" sz="1500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sz="1500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, if q lies outside an interval D, which is obtained from t-test table </a:t>
                </a:r>
              </a:p>
              <a:p>
                <a:r>
                  <a:rPr lang="en-US" altLang="ko-KR" sz="15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i="1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5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500" i="1">
                        <a:latin typeface="Cambria Math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ko-KR" sz="1500" dirty="0" smtClean="0"/>
                  <a:t> degrees of freedom and significance level </a:t>
                </a:r>
                <a:r>
                  <a:rPr lang="el-GR" altLang="ko-KR" sz="1500" dirty="0" smtClean="0"/>
                  <a:t>ρ</a:t>
                </a:r>
                <a:r>
                  <a:rPr lang="en-US" altLang="ko-KR" sz="1500" dirty="0" smtClean="0"/>
                  <a:t> (ex, 0.05), then select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753" y="14936416"/>
                <a:ext cx="7240249" cy="841128"/>
              </a:xfrm>
              <a:prstGeom prst="rect">
                <a:avLst/>
              </a:prstGeom>
              <a:blipFill rotWithShape="1">
                <a:blip r:embed="rId29"/>
                <a:stretch>
                  <a:fillRect l="-253" r="-253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직선 연결선 238"/>
          <p:cNvCxnSpPr/>
          <p:nvPr/>
        </p:nvCxnSpPr>
        <p:spPr>
          <a:xfrm>
            <a:off x="16343241" y="13236283"/>
            <a:ext cx="1" cy="24614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6555817" y="14899859"/>
            <a:ext cx="4272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only 15 features are used, There is no significant difference in performance even with only distinctive features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6555110" y="13225038"/>
            <a:ext cx="45437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distinguish Beethoven and Bach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ko-KR" sz="1500" dirty="0"/>
              <a:t>ρ</a:t>
            </a:r>
            <a:r>
              <a:rPr lang="en-US" altLang="ko-KR" sz="1500" dirty="0"/>
              <a:t> = </a:t>
            </a:r>
            <a:r>
              <a:rPr lang="en-US" altLang="ko-KR" sz="1500" dirty="0" smtClean="0"/>
              <a:t>0.05)</a:t>
            </a:r>
            <a:endPara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forte set class and cardinality of the multiset</a:t>
            </a:r>
            <a:b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frequency of dominant use,  consonant use,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3</a:t>
            </a:r>
            <a:r>
              <a:rPr lang="en-US" altLang="ko-KR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major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3</a:t>
            </a:r>
            <a:r>
              <a:rPr lang="en-US" altLang="ko-KR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minor 6</a:t>
            </a:r>
            <a:r>
              <a:rPr lang="en-US" altLang="ko-KR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4</a:t>
            </a:r>
            <a:r>
              <a:rPr lang="en-US" altLang="ko-KR" sz="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perfect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5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tritones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(feature # : 2, 5, 6, 7, 8, 9, 12, 13, 14, 15)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6983419" y="5707567"/>
            <a:ext cx="44085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0.8, initial weight/bias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0.2/0.4,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lf_step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=0.04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node = 80, layer = 5, train/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=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2210/474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2, b = 0.5, Beethoven and Bach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10897" y="6445073"/>
            <a:ext cx="1851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 : 20.25% 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76418" y="6731804"/>
            <a:ext cx="4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performance improvement over  random selection(50%)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6945976" y="7296402"/>
            <a:ext cx="461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0.9,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weight/bias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0.2/0.4,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lf_step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=0.04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node = 80, layer = 5, train/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=4763/1313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2, b = 0.5, Beethoven, Bach and Chopin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8261918" y="8124872"/>
            <a:ext cx="1851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 : </a:t>
            </a:r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.46% 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6976416" y="8396517"/>
            <a:ext cx="43204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84.6% performance improvement over  random selection(67%)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6945976" y="8849039"/>
            <a:ext cx="461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0.9,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weight/bias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0.2/0.4,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lf_step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=0.04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node = 80, layer = 5, train/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=6770/2099</a:t>
            </a:r>
          </a:p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= 2, b = 0.5, Beethoven, Bach, Chopin and </a:t>
            </a:r>
            <a:r>
              <a:rPr lang="en-US" altLang="ko-K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Alkan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261919" y="9645747"/>
            <a:ext cx="1851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 : </a:t>
            </a:r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51.74% 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930794" y="9944706"/>
            <a:ext cx="44611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93% performance improvement over  random selection(75%)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945976" y="10242066"/>
            <a:ext cx="4313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 = 0.8, train/test data = 3695/1128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280273" y="10538881"/>
            <a:ext cx="18515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 : </a:t>
            </a:r>
            <a:r>
              <a:rPr lang="en-US" altLang="ko-K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51.51% 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983419" y="10966674"/>
            <a:ext cx="4408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score has 10 to 20 harmonic motifs, depending on </a:t>
            </a:r>
            <a:r>
              <a:rPr lang="el-GR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if the accuracy of a motif is over 50%,</a:t>
            </a:r>
            <a:r>
              <a:rPr lang="ko-KR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composer of the score can be detected.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986133" y="11713444"/>
            <a:ext cx="43504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each composer has a different tendency to use chords, and that the computer can recognize and distinguish it.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1349</Words>
  <Application>Microsoft Office PowerPoint</Application>
  <PresentationFormat>사용자 지정</PresentationFormat>
  <Paragraphs>123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Composer detection based on the harmonic motif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Owner</cp:lastModifiedBy>
  <cp:revision>451</cp:revision>
  <dcterms:created xsi:type="dcterms:W3CDTF">2011-10-24T09:04:16Z</dcterms:created>
  <dcterms:modified xsi:type="dcterms:W3CDTF">2016-12-09T18:21:57Z</dcterms:modified>
</cp:coreProperties>
</file>