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8" r:id="rId4"/>
    <p:sldId id="267" r:id="rId5"/>
    <p:sldId id="265" r:id="rId6"/>
    <p:sldId id="258" r:id="rId7"/>
    <p:sldId id="269" r:id="rId8"/>
    <p:sldId id="261" r:id="rId9"/>
    <p:sldId id="262" r:id="rId10"/>
    <p:sldId id="263" r:id="rId11"/>
    <p:sldId id="272" r:id="rId12"/>
    <p:sldId id="273" r:id="rId13"/>
    <p:sldId id="282" r:id="rId14"/>
    <p:sldId id="277" r:id="rId15"/>
    <p:sldId id="278" r:id="rId16"/>
    <p:sldId id="280" r:id="rId17"/>
    <p:sldId id="283" r:id="rId18"/>
    <p:sldId id="284" r:id="rId19"/>
    <p:sldId id="279" r:id="rId20"/>
    <p:sldId id="286" r:id="rId21"/>
    <p:sldId id="285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0BD32-7121-42F7-845F-F97C4DEF443A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5789E-886E-4192-B2D5-E8B028693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5789E-886E-4192-B2D5-E8B028693C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6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5789E-886E-4192-B2D5-E8B028693C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8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5377C-674C-027A-5305-5A2FFA560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B0C0B-B672-4C33-AB37-2187852D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9402E-25B5-A6FF-09CD-F442C828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9E86D-C880-FF1C-98D0-AE40660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8706-9F3B-90D2-98ED-1C9BC1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4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9A4C3-67F9-B20F-D78E-41F61960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83E3A-4562-747E-DD94-C12B6CFF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8B8E-58B1-6DF6-EDF9-930F3B6D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9DCEE-59A4-62D6-8394-13CC0E10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8CF84-DCCF-DE50-4FD4-AEB4F4BF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788E5-B241-B53E-E5B5-F76ADA4E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A8BA5-FCB0-1EB0-21A6-DE0CA3869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186BB-559B-AFA6-A906-A692D591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753C5-61F4-DC11-E125-FDBEF568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7ACF6-FEC7-0EFC-0F7F-A82B520E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B153C-9A05-099C-A59E-92ADC9C7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E919D-A5C1-AE4E-2525-B28198F8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82A62-5DF0-19BF-9C5F-C1F76721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CFA9D-F60D-DC87-5888-00F60D47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595F1-D203-FF75-0C29-6DEB33DC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7D233-06F6-F006-5F2F-FF9FDB0D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5BC90-5057-F59D-BA0A-F3479E23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99035-3F92-385A-2B61-34A7FC6B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E781-D8B2-8900-62B6-38718736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A31B5-0FF9-0E3E-A05C-90AF1C7F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83170-DF7D-EF3D-C133-54222B75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9B937-AA2D-C29C-F1BC-D3640704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32081-5CE0-66CB-348E-1FB0896B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BFB0A-0CF0-1D20-E288-510C91CA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FB632-7297-0746-3BE6-9F888004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2C445-7516-11C9-C3CF-19FCD9F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9AD1D-CC49-87FD-E182-B016F87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25731-CB18-98D6-0F77-3DF6978C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4DF4E-5C32-B3D6-E305-2D9E802B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8001D-ADCA-31A9-FE42-3027D5FBE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EC034B-0A75-E9C5-B5DB-CA35B78F2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3C25B-44F6-A7C5-A1CE-1B75F554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EF13B-572E-C90C-D2FE-A4A862F5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5BEE9D-B235-E338-CA51-72DBF541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2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747D-F5C6-41F0-D53A-1E5790C7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BD188F-E7D7-1300-506A-E4FE39ED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0A2DA5-7F77-F944-E30C-65AA1C8F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87BFB-C6FB-9487-8065-5F49836A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F152B3-5676-B53A-97BE-23F73C3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BF916A-4A00-B163-5095-429EBEC4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D2FE9-8091-DAFA-D57F-AE0CE0F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749A6-7908-2932-6197-26A27481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82695-7D8A-9D99-FBE9-3B9E7357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92187-C979-9DB6-2992-2AC2502A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20411-383E-38A8-DC14-16F2591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C4973-A16D-D71C-BBD9-90E23C5D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F4367-656E-B8E6-886E-B409BDC3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68F2B-CC21-1EAA-EE24-02C614B2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3E271-A15F-E1D4-8314-1CA35B0D8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44C85-BBF4-AEA0-BD37-359ECC69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46C43-2A20-D975-3BCD-7863E169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9B856-0E44-767A-906B-9CF6F748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35A30-A230-9BC3-3778-F6FE127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3ED19-AAA1-53AE-CFE2-0B87A186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B4748-CFC5-54A5-294C-FC771558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8163B-F2E0-8BCF-7BC8-774E8ABB4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68B3A-C1DC-4138-B338-C90008C99A5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A87E4-96F3-6CA8-F774-9B3E0927D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6544-851F-45AD-53A2-9CCF36E8C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7E2E3-42E5-4524-AEC2-C9DFDA8A3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i-doctor/222296021892?viewType=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hysionet.org/content/heart-failure-zigong/1.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C89E8-CFF4-07F5-9A08-E1337788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6175"/>
            <a:ext cx="9144000" cy="2372825"/>
          </a:xfrm>
        </p:spPr>
        <p:txBody>
          <a:bodyPr/>
          <a:lstStyle/>
          <a:p>
            <a:r>
              <a:rPr lang="ko-KR" altLang="en-US" b="1" dirty="0"/>
              <a:t>심부전 환자 검진 기록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B3067-9B58-877A-BBCB-EFB808EF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8878"/>
            <a:ext cx="9144000" cy="228294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전자 의료 기록을 통한 진단</a:t>
            </a:r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sz="2000" dirty="0"/>
              <a:t>빅데이터 </a:t>
            </a:r>
            <a:r>
              <a:rPr lang="en-US" altLang="ko-KR" sz="2000" dirty="0"/>
              <a:t>20215205</a:t>
            </a:r>
            <a:r>
              <a:rPr lang="ko-KR" altLang="en-US" sz="2000" dirty="0"/>
              <a:t> 이상준</a:t>
            </a:r>
            <a:endParaRPr lang="en-US" altLang="ko-KR" sz="2000" dirty="0"/>
          </a:p>
          <a:p>
            <a:pPr algn="r"/>
            <a:r>
              <a:rPr lang="en-US" altLang="ko-KR" sz="2000" dirty="0"/>
              <a:t>AI</a:t>
            </a:r>
            <a:r>
              <a:rPr lang="ko-KR" altLang="en-US" sz="2000" dirty="0"/>
              <a:t>의료융합전공 </a:t>
            </a:r>
            <a:r>
              <a:rPr lang="en-US" altLang="ko-KR" sz="2000" dirty="0"/>
              <a:t>20216736 </a:t>
            </a:r>
            <a:r>
              <a:rPr lang="ko-KR" altLang="en-US" sz="2000" dirty="0" err="1"/>
              <a:t>염종환</a:t>
            </a:r>
            <a:endParaRPr lang="en-US" altLang="ko-KR" sz="2000" dirty="0"/>
          </a:p>
          <a:p>
            <a:pPr algn="r"/>
            <a:endParaRPr lang="en-US" altLang="ko-KR" sz="2000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74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11B3B-AC96-016C-4B6A-FC9409F8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04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344682-EB9C-2268-BEBC-187BC442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570469"/>
            <a:ext cx="5303521" cy="4922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77EC95-B101-D3C0-5FA3-2129D14E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570469"/>
            <a:ext cx="6272707" cy="3352051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B9C206D-3724-3F3B-D8C8-AE70806B3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5" y="5090160"/>
            <a:ext cx="4629796" cy="1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25BE4-78AB-3267-FC4A-F1223B769B61}"/>
              </a:ext>
            </a:extLst>
          </p:cNvPr>
          <p:cNvSpPr txBox="1"/>
          <p:nvPr/>
        </p:nvSpPr>
        <p:spPr>
          <a:xfrm>
            <a:off x="748496" y="113076"/>
            <a:ext cx="1069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시각화를 통해 분석할 특성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B09FA-0670-0A4A-2A1C-329FCF0C8B88}"/>
              </a:ext>
            </a:extLst>
          </p:cNvPr>
          <p:cNvSpPr txBox="1"/>
          <p:nvPr/>
        </p:nvSpPr>
        <p:spPr>
          <a:xfrm>
            <a:off x="175845" y="650637"/>
            <a:ext cx="71103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신장 기능 평가 </a:t>
            </a:r>
            <a:r>
              <a:rPr lang="en-US" altLang="ko-KR" b="1" dirty="0"/>
              <a:t>Cystatin &amp; Creatinine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Creatinine { </a:t>
            </a:r>
            <a:r>
              <a:rPr lang="ko-KR" altLang="en-US" sz="1600" dirty="0" err="1"/>
              <a:t>크레아티닌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/L), ref : 44 ~ 110 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크레아티닌은</a:t>
            </a:r>
            <a:r>
              <a:rPr lang="ko-KR" altLang="en-US" sz="1600" dirty="0"/>
              <a:t> 근육 대사의 부산물</a:t>
            </a:r>
            <a:r>
              <a:rPr lang="en-US" altLang="ko-KR" sz="1600" dirty="0"/>
              <a:t>, </a:t>
            </a:r>
            <a:r>
              <a:rPr lang="ko-KR" altLang="en-US" sz="1600" dirty="0"/>
              <a:t>신장에서 여과되어 배출됨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Cystatin { </a:t>
            </a:r>
            <a:r>
              <a:rPr lang="ko-KR" altLang="en-US" sz="1600" dirty="0" err="1"/>
              <a:t>시스타닌</a:t>
            </a:r>
            <a:r>
              <a:rPr lang="en-US" altLang="ko-KR" sz="1600" dirty="0"/>
              <a:t> (mg/L), ref : 0.51 ~ 0.98 mg/L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핵세포에서 생성되는 단백질</a:t>
            </a:r>
            <a:r>
              <a:rPr lang="en-US" altLang="ko-KR" sz="1600" dirty="0"/>
              <a:t>, </a:t>
            </a:r>
            <a:r>
              <a:rPr lang="ko-KR" altLang="en-US" sz="1600" dirty="0"/>
              <a:t>신장에서 여과되어 배출됨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연관성 </a:t>
            </a:r>
            <a:r>
              <a:rPr lang="en-US" altLang="ko-KR" sz="1600" dirty="0"/>
              <a:t>&amp; </a:t>
            </a:r>
            <a:r>
              <a:rPr lang="ko-KR" altLang="en-US" sz="1600" dirty="0"/>
              <a:t>검진이유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개 특징이 혈액의 노폐물을 걸러주는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신장 여과 기능을 진단할 수 있는 지표로 사용된다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신장 기능 저하 시</a:t>
            </a:r>
            <a:r>
              <a:rPr lang="en-US" altLang="ko-KR" sz="1600" dirty="0"/>
              <a:t>, 2</a:t>
            </a:r>
            <a:r>
              <a:rPr lang="ko-KR" altLang="en-US" sz="1600" dirty="0"/>
              <a:t>개 특징의 수치가 높아진다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심부전 환자의 신장 기능을 평가하여 진단한다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7" name="그림 6" descr="스크린샷, 텍스트, 도표, 라인이(가) 표시된 사진&#10;&#10;자동 생성된 설명">
            <a:extLst>
              <a:ext uri="{FF2B5EF4-FFF2-40B4-BE49-F238E27FC236}">
                <a16:creationId xmlns:a16="http://schemas.microsoft.com/office/drawing/2014/main" id="{6B840830-3AB4-354F-7526-47897B07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650637"/>
            <a:ext cx="4184699" cy="3022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38C58-3FFB-1FCA-E7CA-4EB6ED00281F}"/>
              </a:ext>
            </a:extLst>
          </p:cNvPr>
          <p:cNvSpPr txBox="1"/>
          <p:nvPr/>
        </p:nvSpPr>
        <p:spPr>
          <a:xfrm>
            <a:off x="175845" y="3755706"/>
            <a:ext cx="711035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 </a:t>
            </a:r>
            <a:r>
              <a:rPr lang="ko-KR" altLang="en-US" b="1" dirty="0"/>
              <a:t>빈혈 등 혈액질환</a:t>
            </a:r>
            <a:r>
              <a:rPr lang="en-US" altLang="ko-KR" b="1" dirty="0"/>
              <a:t> Hemoglobin</a:t>
            </a:r>
            <a:r>
              <a:rPr lang="ko-KR" altLang="en-US" b="1" dirty="0"/>
              <a:t> </a:t>
            </a:r>
            <a:r>
              <a:rPr lang="en-US" altLang="ko-KR" b="1" dirty="0"/>
              <a:t>&amp; Hematocrit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Hematocrit { </a:t>
            </a:r>
            <a:r>
              <a:rPr lang="ko-KR" altLang="en-US" sz="1600" dirty="0"/>
              <a:t>적혈구 용적률</a:t>
            </a:r>
            <a:r>
              <a:rPr lang="en-US" altLang="ko-KR" sz="1600" dirty="0"/>
              <a:t> (%), ref : 35 ~ 50%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Hematocrit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전체 혈액에서 적혈구 비율을 나타낸다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Hemoglobin { </a:t>
            </a:r>
            <a:r>
              <a:rPr lang="ko-KR" altLang="en-US" sz="1600" dirty="0"/>
              <a:t>헤모글로빈 </a:t>
            </a:r>
            <a:r>
              <a:rPr lang="en-US" altLang="ko-KR" sz="1600" dirty="0"/>
              <a:t>(g/L), ref : 110 ~ 160 g/L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적혈구 내부에 존재하는 산소 운반 단백질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적혈구 농도에 영향 받음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연관성 </a:t>
            </a:r>
            <a:r>
              <a:rPr lang="en-US" altLang="ko-KR" sz="1600" dirty="0"/>
              <a:t>&amp; </a:t>
            </a:r>
            <a:r>
              <a:rPr lang="ko-KR" altLang="en-US" sz="1600" dirty="0"/>
              <a:t>검진이유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개 특징의 수치를 통해 빈혈의 종류 확인 및 치료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철 결핍 </a:t>
            </a:r>
            <a:r>
              <a:rPr lang="en-US" altLang="ko-KR" sz="1600" dirty="0"/>
              <a:t>(</a:t>
            </a:r>
            <a:r>
              <a:rPr lang="ko-KR" altLang="en-US" sz="1600" dirty="0"/>
              <a:t>둘 다 수치 감소</a:t>
            </a:r>
            <a:r>
              <a:rPr lang="en-US" altLang="ko-KR" sz="1600" dirty="0"/>
              <a:t>), </a:t>
            </a:r>
            <a:r>
              <a:rPr lang="ko-KR" altLang="en-US" sz="1600" dirty="0"/>
              <a:t>용혈성 빈혈</a:t>
            </a:r>
            <a:r>
              <a:rPr lang="en-US" altLang="ko-KR" sz="1600" dirty="0"/>
              <a:t>(Hemoglobin </a:t>
            </a:r>
            <a:r>
              <a:rPr lang="ko-KR" altLang="en-US" sz="1600" dirty="0"/>
              <a:t>만 감소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심부전 환자 빈혈의 원인을 평가하여 진단한다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10" name="그림 9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2D35723-D601-981C-5064-F2009164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3780686"/>
            <a:ext cx="4184698" cy="29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4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25BE4-78AB-3267-FC4A-F1223B769B61}"/>
              </a:ext>
            </a:extLst>
          </p:cNvPr>
          <p:cNvSpPr txBox="1"/>
          <p:nvPr/>
        </p:nvSpPr>
        <p:spPr>
          <a:xfrm>
            <a:off x="748496" y="113076"/>
            <a:ext cx="1069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시각화를 통해 분석할 특성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B09FA-0670-0A4A-2A1C-329FCF0C8B88}"/>
              </a:ext>
            </a:extLst>
          </p:cNvPr>
          <p:cNvSpPr txBox="1"/>
          <p:nvPr/>
        </p:nvSpPr>
        <p:spPr>
          <a:xfrm>
            <a:off x="175845" y="650637"/>
            <a:ext cx="71103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 </a:t>
            </a:r>
            <a:r>
              <a:rPr lang="ko-KR" altLang="en-US" b="1" dirty="0" err="1"/>
              <a:t>혈전성</a:t>
            </a:r>
            <a:r>
              <a:rPr lang="ko-KR" altLang="en-US" b="1" dirty="0"/>
              <a:t> 질환</a:t>
            </a:r>
            <a:r>
              <a:rPr lang="en-US" altLang="ko-KR" b="1" dirty="0"/>
              <a:t>, </a:t>
            </a:r>
            <a:r>
              <a:rPr lang="ko-KR" altLang="en-US" b="1" dirty="0"/>
              <a:t>근육 손상 </a:t>
            </a:r>
            <a:r>
              <a:rPr lang="en-US" altLang="ko-KR" b="1" dirty="0"/>
              <a:t>Myoglobin &amp; </a:t>
            </a:r>
            <a:r>
              <a:rPr lang="en-US" altLang="ko-KR" b="1" dirty="0" err="1"/>
              <a:t>D.dimer</a:t>
            </a:r>
            <a:r>
              <a:rPr lang="en-US" altLang="ko-KR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D.dimer</a:t>
            </a:r>
            <a:r>
              <a:rPr lang="en-US" altLang="ko-KR" sz="1600" dirty="0"/>
              <a:t> { </a:t>
            </a:r>
            <a:r>
              <a:rPr lang="ko-KR" altLang="en-US" sz="1600" dirty="0" err="1"/>
              <a:t>디다이머</a:t>
            </a:r>
            <a:r>
              <a:rPr lang="ko-KR" altLang="en-US" sz="1600" dirty="0"/>
              <a:t> </a:t>
            </a:r>
            <a:r>
              <a:rPr lang="en-US" altLang="ko-KR" sz="1600" dirty="0"/>
              <a:t>(mg/L) , ref : 0 ~ 0.55 mg/L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혈액 응고 과정에서 생성되는 분해 산물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Myoglobin { </a:t>
            </a:r>
            <a:r>
              <a:rPr lang="ko-KR" altLang="en-US" sz="1600" dirty="0" err="1"/>
              <a:t>미오글로빈</a:t>
            </a:r>
            <a:r>
              <a:rPr lang="ko-KR" altLang="en-US" sz="1600" dirty="0"/>
              <a:t> </a:t>
            </a:r>
            <a:r>
              <a:rPr lang="en-US" altLang="ko-KR" sz="1600" dirty="0"/>
              <a:t>(ng/mL), 28 ~ 72 ng/mL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근육 세포 내부에 존재하는 산소 운반 단백질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연관성 </a:t>
            </a:r>
            <a:r>
              <a:rPr lang="en-US" altLang="ko-KR" sz="1600" dirty="0"/>
              <a:t>&amp; </a:t>
            </a:r>
            <a:r>
              <a:rPr lang="ko-KR" altLang="en-US" sz="1600" dirty="0"/>
              <a:t>검진이유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개 특징으로 혈전생성 여부를 파악 가능하다</a:t>
            </a:r>
            <a:r>
              <a:rPr lang="en-US" altLang="ko-KR" sz="1600" dirty="0"/>
              <a:t>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폐색전증</a:t>
            </a:r>
            <a:r>
              <a:rPr lang="en-US" altLang="ko-KR" sz="1600" dirty="0"/>
              <a:t>, </a:t>
            </a:r>
            <a:r>
              <a:rPr lang="ko-KR" altLang="en-US" sz="1600" dirty="0"/>
              <a:t>심근경색 등 </a:t>
            </a:r>
            <a:r>
              <a:rPr lang="ko-KR" altLang="en-US" sz="1600" dirty="0" err="1"/>
              <a:t>미오글로빈이</a:t>
            </a:r>
            <a:r>
              <a:rPr lang="ko-KR" altLang="en-US" sz="1600" dirty="0"/>
              <a:t> 혈액에 유출</a:t>
            </a:r>
            <a:r>
              <a:rPr lang="en-US" altLang="ko-KR" sz="1600" dirty="0"/>
              <a:t>,</a:t>
            </a:r>
            <a:r>
              <a:rPr lang="ko-KR" altLang="en-US" sz="1600" dirty="0"/>
              <a:t> 혈전 생성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심부전 환자의 </a:t>
            </a:r>
            <a:r>
              <a:rPr lang="ko-KR" altLang="en-US" sz="1600" dirty="0" err="1"/>
              <a:t>혈전성</a:t>
            </a:r>
            <a:r>
              <a:rPr lang="ko-KR" altLang="en-US" sz="1600" dirty="0"/>
              <a:t> 질환을 진단한다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38C58-3FFB-1FCA-E7CA-4EB6ED00281F}"/>
              </a:ext>
            </a:extLst>
          </p:cNvPr>
          <p:cNvSpPr txBox="1"/>
          <p:nvPr/>
        </p:nvSpPr>
        <p:spPr>
          <a:xfrm>
            <a:off x="175845" y="3755706"/>
            <a:ext cx="71103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4.  </a:t>
            </a:r>
            <a:r>
              <a:rPr lang="ko-KR" altLang="en-US" sz="1800" b="1" dirty="0"/>
              <a:t>체내 전해질 균형 파악</a:t>
            </a:r>
            <a:r>
              <a:rPr lang="en-US" altLang="ko-KR" b="1" dirty="0"/>
              <a:t> Sodium &amp; Chloride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Chloride { </a:t>
            </a:r>
            <a:r>
              <a:rPr lang="ko-KR" altLang="en-US" sz="1600" dirty="0" err="1"/>
              <a:t>클로라이드</a:t>
            </a:r>
            <a:r>
              <a:rPr lang="ko-KR" altLang="en-US" sz="1600" dirty="0"/>
              <a:t> </a:t>
            </a:r>
            <a:r>
              <a:rPr lang="en-US" altLang="ko-KR" sz="1600" dirty="0"/>
              <a:t>(mmol/L), ref : 99 ~ 110 mmol/L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삼투압 조절</a:t>
            </a:r>
            <a:r>
              <a:rPr lang="en-US" altLang="ko-KR" sz="1600" dirty="0"/>
              <a:t>, </a:t>
            </a:r>
            <a:r>
              <a:rPr lang="ko-KR" altLang="en-US" sz="1600" dirty="0"/>
              <a:t>산</a:t>
            </a:r>
            <a:r>
              <a:rPr lang="en-US" altLang="ko-KR" sz="1600" dirty="0"/>
              <a:t>-</a:t>
            </a:r>
            <a:r>
              <a:rPr lang="ko-KR" altLang="en-US" sz="1600" dirty="0"/>
              <a:t>염기 균형 유지</a:t>
            </a:r>
            <a:r>
              <a:rPr lang="en-US" altLang="ko-KR" sz="1600" dirty="0"/>
              <a:t>, </a:t>
            </a:r>
            <a:r>
              <a:rPr lang="ko-KR" altLang="en-US" sz="1600" dirty="0"/>
              <a:t>신경 전달 등 관여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Sodium { </a:t>
            </a:r>
            <a:r>
              <a:rPr lang="ko-KR" altLang="en-US" sz="1600" dirty="0"/>
              <a:t>나트륨 </a:t>
            </a:r>
            <a:r>
              <a:rPr lang="en-US" altLang="ko-KR" sz="1600" dirty="0"/>
              <a:t>(mmol/L), ref : 137 ~ 147 mmol/L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삼투압 조절</a:t>
            </a:r>
            <a:r>
              <a:rPr lang="en-US" altLang="ko-KR" sz="1600" dirty="0"/>
              <a:t>, </a:t>
            </a:r>
            <a:r>
              <a:rPr lang="ko-KR" altLang="en-US" sz="1600" dirty="0"/>
              <a:t>신경 전달</a:t>
            </a:r>
            <a:r>
              <a:rPr lang="en-US" altLang="ko-KR" sz="1600" dirty="0"/>
              <a:t>, </a:t>
            </a:r>
            <a:r>
              <a:rPr lang="ko-KR" altLang="en-US" sz="1600" dirty="0"/>
              <a:t>근육 수축 등에 필수적인 역할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연관성 </a:t>
            </a:r>
            <a:r>
              <a:rPr lang="en-US" altLang="ko-KR" sz="1600" dirty="0"/>
              <a:t>&amp; </a:t>
            </a:r>
            <a:r>
              <a:rPr lang="ko-KR" altLang="en-US" sz="1600" dirty="0"/>
              <a:t>검진이유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개 특징은 세포 음이온과 양이온의 한 종류로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전기정</a:t>
            </a:r>
            <a:r>
              <a:rPr lang="ko-KR" altLang="en-US" sz="1600" dirty="0"/>
              <a:t> 중성을 유지하기 위해 수치상 균형을 유지한다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심부전 환자의 전해질 균형을 평가하여 진단한다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 descr="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D8CF2901-CAC7-0E34-411D-C9E31F5B6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574741"/>
            <a:ext cx="4184698" cy="3055977"/>
          </a:xfrm>
          <a:prstGeom prst="rect">
            <a:avLst/>
          </a:prstGeom>
        </p:spPr>
      </p:pic>
      <p:pic>
        <p:nvPicPr>
          <p:cNvPr id="9" name="그림 8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5CA8973-C7F7-F53F-D872-93EA163E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1" y="3728403"/>
            <a:ext cx="4184697" cy="30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3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B2EB-DB0B-59E2-4DF8-F14624AC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569720"/>
            <a:ext cx="11871960" cy="4923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1</a:t>
            </a:r>
            <a:r>
              <a:rPr lang="en-US" altLang="ko-KR" sz="3000" b="1" dirty="0"/>
              <a:t>.  </a:t>
            </a:r>
            <a:r>
              <a:rPr lang="ko-KR" altLang="en-US" sz="3000" b="1" dirty="0"/>
              <a:t>신장 기능 평가 </a:t>
            </a:r>
            <a:r>
              <a:rPr lang="en-US" altLang="ko-KR" sz="3000" b="1" dirty="0"/>
              <a:t>Cystatin &amp; Creatinine (</a:t>
            </a:r>
            <a:r>
              <a:rPr lang="ko-KR" altLang="en-US" sz="3000" b="1" dirty="0"/>
              <a:t>유의수준 </a:t>
            </a:r>
            <a:r>
              <a:rPr lang="en-US" altLang="ko-KR" sz="3000" b="1" dirty="0"/>
              <a:t>: 0.01)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700" b="1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creatinine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/L), cystatin(mg/L) </a:t>
            </a:r>
            <a:r>
              <a:rPr lang="ko-KR" altLang="en-US" sz="1600" dirty="0"/>
              <a:t>의 농도의 상관관계를 통해 신장 기능을 진단할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marL="0" indent="0">
              <a:buNone/>
            </a:pPr>
            <a:endParaRPr lang="en-US" altLang="ko-KR" sz="3500" b="1" dirty="0"/>
          </a:p>
          <a:p>
            <a:pPr marL="0" indent="0">
              <a:buNone/>
            </a:pPr>
            <a:r>
              <a:rPr lang="en-US" altLang="ko-KR" sz="3500" b="1" dirty="0"/>
              <a:t>2.  </a:t>
            </a:r>
            <a:r>
              <a:rPr lang="ko-KR" altLang="en-US" sz="3000" b="1" dirty="0"/>
              <a:t>빈혈 등 혈액질환 </a:t>
            </a:r>
            <a:r>
              <a:rPr lang="en-US" altLang="ko-KR" sz="3000" b="1" dirty="0"/>
              <a:t>Hemoglobin &amp; Hematocrit (</a:t>
            </a:r>
            <a:r>
              <a:rPr lang="ko-KR" altLang="en-US" sz="3000" b="1" dirty="0"/>
              <a:t>유의수준</a:t>
            </a:r>
            <a:r>
              <a:rPr lang="en-US" altLang="ko-KR" sz="3000" b="1" dirty="0"/>
              <a:t> : 0.01)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hemoglobin (g/L), hematocrit (%) </a:t>
            </a:r>
            <a:r>
              <a:rPr lang="ko-KR" altLang="en-US" sz="1600" dirty="0"/>
              <a:t>의 상관관계를 통해 빈혈을 진단할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hematocrit (%)</a:t>
            </a:r>
            <a:r>
              <a:rPr lang="ko-KR" altLang="en-US" sz="1600" dirty="0"/>
              <a:t>와 </a:t>
            </a:r>
            <a:r>
              <a:rPr lang="en-US" altLang="ko-KR" sz="1600" dirty="0"/>
              <a:t>hemoglobin(g/L)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hematocrit (%)</a:t>
            </a:r>
            <a:r>
              <a:rPr lang="ko-KR" altLang="en-US" sz="1600" dirty="0"/>
              <a:t>와 </a:t>
            </a:r>
            <a:r>
              <a:rPr lang="en-US" altLang="ko-KR" sz="1600" dirty="0"/>
              <a:t>hemoglobin(g/L)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500" b="1" dirty="0"/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66CBD2E-7D62-D866-DA5B-1B85DA07E4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381661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21D84-C627-1F9E-6F6A-20A4EEA7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가설 설정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DE919A-00BD-DB52-F7BC-17FCE68D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569720"/>
            <a:ext cx="11871960" cy="4923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b="1" dirty="0"/>
              <a:t>3.  </a:t>
            </a:r>
            <a:r>
              <a:rPr lang="ko-KR" altLang="en-US" sz="3000" b="1" dirty="0" err="1"/>
              <a:t>혈전성</a:t>
            </a:r>
            <a:r>
              <a:rPr lang="ko-KR" altLang="en-US" sz="3000" b="1" dirty="0"/>
              <a:t> 질환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근육 손상 </a:t>
            </a:r>
            <a:r>
              <a:rPr lang="en-US" altLang="ko-KR" sz="3000" b="1" dirty="0"/>
              <a:t>Myoglobin &amp; </a:t>
            </a:r>
            <a:r>
              <a:rPr lang="en-US" altLang="ko-KR" sz="3000" b="1" dirty="0" err="1"/>
              <a:t>D.dimer</a:t>
            </a:r>
            <a:r>
              <a:rPr lang="en-US" altLang="ko-KR" sz="3000" b="1" dirty="0"/>
              <a:t> (</a:t>
            </a:r>
            <a:r>
              <a:rPr lang="ko-KR" altLang="en-US" sz="3000" b="1" dirty="0"/>
              <a:t>유의수준 </a:t>
            </a:r>
            <a:r>
              <a:rPr lang="en-US" altLang="ko-KR" sz="3000" b="1" dirty="0"/>
              <a:t>: 0.05)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700" b="1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Myoglobin (ng/mL),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D.dimer</a:t>
            </a:r>
            <a:r>
              <a:rPr lang="en-US" altLang="ko-KR" sz="1600" dirty="0"/>
              <a:t> (mg/L) </a:t>
            </a:r>
            <a:r>
              <a:rPr lang="ko-KR" altLang="en-US" sz="1600" dirty="0"/>
              <a:t>의 농도의 상관관계를 통해 </a:t>
            </a:r>
            <a:r>
              <a:rPr lang="ko-KR" altLang="en-US" sz="1600" dirty="0" err="1"/>
              <a:t>혈전성</a:t>
            </a:r>
            <a:r>
              <a:rPr lang="ko-KR" altLang="en-US" sz="1600" dirty="0"/>
              <a:t> 질환을 진단할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 err="1"/>
              <a:t>D.dimer</a:t>
            </a:r>
            <a:r>
              <a:rPr lang="en-US" altLang="ko-KR" sz="1600" dirty="0"/>
              <a:t> (mg/L) </a:t>
            </a:r>
            <a:r>
              <a:rPr lang="ko-KR" altLang="en-US" sz="1600" dirty="0"/>
              <a:t>농도와 </a:t>
            </a:r>
            <a:r>
              <a:rPr lang="en-US" altLang="ko-KR" sz="1600" dirty="0"/>
              <a:t>Myoglobin (ng/mL)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 err="1"/>
              <a:t>D.dimer</a:t>
            </a:r>
            <a:r>
              <a:rPr lang="en-US" altLang="ko-KR" sz="1600" dirty="0"/>
              <a:t> (mg/L) </a:t>
            </a:r>
            <a:r>
              <a:rPr lang="ko-KR" altLang="en-US" sz="1600" dirty="0"/>
              <a:t>농도와 </a:t>
            </a:r>
            <a:r>
              <a:rPr lang="en-US" altLang="ko-KR" sz="1600" dirty="0"/>
              <a:t>Myoglobin (ng/mL)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marL="0" indent="0">
              <a:buNone/>
            </a:pPr>
            <a:endParaRPr lang="en-US" altLang="ko-KR" sz="3000" b="1" dirty="0"/>
          </a:p>
          <a:p>
            <a:pPr marL="514350" indent="-514350">
              <a:buAutoNum type="arabicPeriod" startAt="4"/>
            </a:pPr>
            <a:r>
              <a:rPr lang="ko-KR" altLang="en-US" sz="3000" b="1" dirty="0"/>
              <a:t>체내 전해질 균형 파악</a:t>
            </a:r>
            <a:r>
              <a:rPr lang="en-US" altLang="ko-KR" sz="3000" b="1" dirty="0"/>
              <a:t> Sodium &amp; Chloride (</a:t>
            </a:r>
            <a:r>
              <a:rPr lang="ko-KR" altLang="en-US" sz="3000" b="1" dirty="0"/>
              <a:t>유의수준</a:t>
            </a:r>
            <a:r>
              <a:rPr lang="en-US" altLang="ko-KR" sz="3000" b="1" dirty="0"/>
              <a:t> : 0.01)</a:t>
            </a:r>
          </a:p>
          <a:p>
            <a:pPr marL="914400" lvl="1" indent="-457200">
              <a:buAutoNum type="arabicPeriod" startAt="4"/>
            </a:pPr>
            <a:endParaRPr lang="en-US" altLang="ko-KR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sodium (mmol/L),</a:t>
            </a:r>
            <a:r>
              <a:rPr lang="ko-KR" altLang="en-US" sz="1600" dirty="0"/>
              <a:t> </a:t>
            </a:r>
            <a:r>
              <a:rPr lang="en-US" altLang="ko-KR" sz="1600" dirty="0"/>
              <a:t>chloride (mmol/L) </a:t>
            </a:r>
            <a:r>
              <a:rPr lang="ko-KR" altLang="en-US" sz="1600" dirty="0"/>
              <a:t>의 상관관계를 통해 체내 전해질 균형 여부를 진단할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chloride (mmol/L) </a:t>
            </a:r>
            <a:r>
              <a:rPr lang="ko-KR" altLang="en-US" sz="1600" dirty="0"/>
              <a:t>농도와 </a:t>
            </a:r>
            <a:r>
              <a:rPr lang="en-US" altLang="ko-KR" sz="1600" dirty="0"/>
              <a:t>sodium (mmol/L)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chloride (mmol/L) </a:t>
            </a:r>
            <a:r>
              <a:rPr lang="ko-KR" altLang="en-US" sz="1600" dirty="0"/>
              <a:t>농도와 </a:t>
            </a:r>
            <a:r>
              <a:rPr lang="en-US" altLang="ko-KR" sz="1600" dirty="0"/>
              <a:t>sodium (mmol/L)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500" b="1" dirty="0"/>
          </a:p>
          <a:p>
            <a:pPr marL="514350" indent="-514350">
              <a:buFont typeface="+mj-lt"/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0831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1CC23-7689-731D-6440-063A7555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모델링과 예측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CEB2358-47DF-D1FF-5E9E-254A7EEF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2449"/>
            <a:ext cx="4857750" cy="341042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EFE206-7D35-2DA5-B8B9-5957BEC32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98" y="3082449"/>
            <a:ext cx="5029902" cy="3362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A54EF2-4DC6-EADC-9385-986A240E6F2D}"/>
              </a:ext>
            </a:extLst>
          </p:cNvPr>
          <p:cNvSpPr txBox="1"/>
          <p:nvPr/>
        </p:nvSpPr>
        <p:spPr>
          <a:xfrm>
            <a:off x="838200" y="2063403"/>
            <a:ext cx="413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신장 기능 평가 </a:t>
            </a:r>
            <a:r>
              <a:rPr lang="en-US" altLang="ko-KR" sz="1600" b="1" dirty="0"/>
              <a:t>Cystatin &amp; v Creatinine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0F20-A42D-B4B7-53C4-0FD292045755}"/>
              </a:ext>
            </a:extLst>
          </p:cNvPr>
          <p:cNvSpPr txBox="1"/>
          <p:nvPr/>
        </p:nvSpPr>
        <p:spPr>
          <a:xfrm>
            <a:off x="6096000" y="2063403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빈혈 등 혈액질환 </a:t>
            </a:r>
            <a:r>
              <a:rPr lang="en-US" altLang="ko-KR" sz="1600" b="1" dirty="0"/>
              <a:t>Hemoglobin &amp; Hematocrit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</a:t>
            </a:r>
            <a:r>
              <a:rPr lang="en-US" altLang="ko-KR" sz="1600" b="1" dirty="0"/>
              <a:t> : 0.01)</a:t>
            </a:r>
          </a:p>
        </p:txBody>
      </p:sp>
    </p:spTree>
    <p:extLst>
      <p:ext uri="{BB962C8B-B14F-4D97-AF65-F5344CB8AC3E}">
        <p14:creationId xmlns:p14="http://schemas.microsoft.com/office/powerpoint/2010/main" val="377653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1CC23-7689-731D-6440-063A7555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모델링과 예측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94F73DA-C324-D6C3-F268-B7726B6A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5764"/>
            <a:ext cx="5020376" cy="3429479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D6271F2-3D33-815D-1B69-D4D2DCE1C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3015764"/>
            <a:ext cx="4877481" cy="3410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2A1AE9-F0D8-0C12-05CC-7A91C37EC277}"/>
              </a:ext>
            </a:extLst>
          </p:cNvPr>
          <p:cNvSpPr txBox="1"/>
          <p:nvPr/>
        </p:nvSpPr>
        <p:spPr>
          <a:xfrm>
            <a:off x="6096000" y="2063403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체내 전해질 균형 파악</a:t>
            </a:r>
            <a:r>
              <a:rPr lang="en-US" altLang="ko-KR" sz="1600" b="1" dirty="0"/>
              <a:t> Sodium &amp; Chloride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57A9A-8A63-9873-A212-052ADDAA06E9}"/>
              </a:ext>
            </a:extLst>
          </p:cNvPr>
          <p:cNvSpPr txBox="1"/>
          <p:nvPr/>
        </p:nvSpPr>
        <p:spPr>
          <a:xfrm>
            <a:off x="838200" y="2060838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혈전성</a:t>
            </a:r>
            <a:r>
              <a:rPr lang="ko-KR" altLang="en-US" sz="1600" b="1" dirty="0"/>
              <a:t> 질환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근육 손상 </a:t>
            </a:r>
            <a:r>
              <a:rPr lang="en-US" altLang="ko-KR" sz="1600" b="1" dirty="0"/>
              <a:t>Myoglobin &amp; </a:t>
            </a:r>
            <a:r>
              <a:rPr lang="en-US" altLang="ko-KR" sz="1600" b="1" dirty="0" err="1"/>
              <a:t>D.dimer</a:t>
            </a:r>
            <a:r>
              <a:rPr lang="en-US" altLang="ko-KR" sz="1600" b="1" dirty="0"/>
              <a:t>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0.05)</a:t>
            </a:r>
          </a:p>
        </p:txBody>
      </p:sp>
    </p:spTree>
    <p:extLst>
      <p:ext uri="{BB962C8B-B14F-4D97-AF65-F5344CB8AC3E}">
        <p14:creationId xmlns:p14="http://schemas.microsoft.com/office/powerpoint/2010/main" val="260145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5546B0-2B36-CE9B-A03D-CF0D634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모델링과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A22A4-8E3F-A0EF-4C37-A5F6FFC4DEAE}"/>
              </a:ext>
            </a:extLst>
          </p:cNvPr>
          <p:cNvSpPr txBox="1"/>
          <p:nvPr/>
        </p:nvSpPr>
        <p:spPr>
          <a:xfrm>
            <a:off x="394335" y="1547329"/>
            <a:ext cx="570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신장 기능 평가 </a:t>
            </a:r>
            <a:r>
              <a:rPr lang="en-US" altLang="ko-KR" sz="1600" b="1" dirty="0"/>
              <a:t>Cystatin &amp; Creatinine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0.05)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cystatin 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2(mg/L)(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creatinine.enzymatic.method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값은</a:t>
            </a:r>
            <a:r>
              <a:rPr lang="en-US" altLang="ko-KR" sz="1600" b="1" dirty="0"/>
              <a:t>96.6(</a:t>
            </a:r>
            <a:r>
              <a:rPr lang="en-US" altLang="ko-KR" sz="1600" b="1" dirty="0" err="1"/>
              <a:t>umol</a:t>
            </a:r>
            <a:r>
              <a:rPr lang="en-US" altLang="ko-KR" sz="1600" b="1" dirty="0"/>
              <a:t>/L)(</a:t>
            </a:r>
            <a:r>
              <a:rPr lang="ko-KR" altLang="en-US" sz="1600" b="1" dirty="0"/>
              <a:t>정상 수치</a:t>
            </a:r>
            <a:r>
              <a:rPr lang="en-US" altLang="ko-KR" sz="1600" b="1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A2172B-5C7D-6192-FF5A-950AA992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4693920"/>
            <a:ext cx="4857750" cy="20116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4AA4206-4EC8-6795-BA41-D3B72B24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" y="3074901"/>
            <a:ext cx="5745480" cy="14148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06B468-1930-53DE-F794-736829F949C9}"/>
              </a:ext>
            </a:extLst>
          </p:cNvPr>
          <p:cNvSpPr txBox="1"/>
          <p:nvPr/>
        </p:nvSpPr>
        <p:spPr>
          <a:xfrm>
            <a:off x="6139815" y="1547329"/>
            <a:ext cx="570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빈혈 등 혈액질환 </a:t>
            </a:r>
            <a:r>
              <a:rPr lang="en-US" altLang="ko-KR" sz="1600" b="1" dirty="0"/>
              <a:t>Hemoglobin &amp; Hematocrit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</a:t>
            </a:r>
            <a:r>
              <a:rPr lang="en-US" altLang="ko-KR" sz="1600" b="1" dirty="0"/>
              <a:t> : 0.05)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hemoglobin 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180(g/L)(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</a:t>
            </a:r>
          </a:p>
          <a:p>
            <a:pPr algn="ctr"/>
            <a:r>
              <a:rPr lang="en-US" altLang="ko-KR" sz="1600" b="1" dirty="0"/>
              <a:t>hematocrit </a:t>
            </a:r>
            <a:r>
              <a:rPr lang="ko-KR" altLang="en-US" sz="1600" b="1" dirty="0"/>
              <a:t>값은 </a:t>
            </a:r>
            <a:r>
              <a:rPr lang="en-US" altLang="ko-KR" sz="1600" b="1" dirty="0"/>
              <a:t>0.526(%)(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372B39-6396-3B19-3775-7BC6F1EB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67" y="4693920"/>
            <a:ext cx="4857748" cy="20116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0794416-57E0-CEBB-62D3-3637F834A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15" y="3074901"/>
            <a:ext cx="5657850" cy="14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5546B0-2B36-CE9B-A03D-CF0D634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모델링과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A22A4-8E3F-A0EF-4C37-A5F6FFC4DEAE}"/>
              </a:ext>
            </a:extLst>
          </p:cNvPr>
          <p:cNvSpPr txBox="1"/>
          <p:nvPr/>
        </p:nvSpPr>
        <p:spPr>
          <a:xfrm>
            <a:off x="394335" y="1547329"/>
            <a:ext cx="570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혈전성</a:t>
            </a:r>
            <a:r>
              <a:rPr lang="ko-KR" altLang="en-US" sz="1600" b="1" dirty="0"/>
              <a:t> 질환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근육 손상 </a:t>
            </a:r>
            <a:r>
              <a:rPr lang="en-US" altLang="ko-KR" sz="1600" b="1" dirty="0"/>
              <a:t>Myoglobin &amp; </a:t>
            </a:r>
            <a:r>
              <a:rPr lang="en-US" altLang="ko-KR" sz="1600" b="1" dirty="0" err="1"/>
              <a:t>D.dimer</a:t>
            </a:r>
            <a:r>
              <a:rPr lang="en-US" altLang="ko-KR" sz="1600" b="1" dirty="0"/>
              <a:t>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0.05)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myoglobin </a:t>
            </a:r>
            <a:r>
              <a:rPr lang="ko-KR" altLang="en-US" sz="1600" b="1" dirty="0"/>
              <a:t>이 </a:t>
            </a:r>
            <a:r>
              <a:rPr lang="en-US" altLang="ko-KR" sz="1600" b="1" dirty="0"/>
              <a:t>80(ng/mL)(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</a:t>
            </a:r>
          </a:p>
          <a:p>
            <a:pPr algn="ctr"/>
            <a:r>
              <a:rPr lang="en-US" altLang="ko-KR" sz="1600" b="1" dirty="0" err="1"/>
              <a:t>D.dimer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값은 </a:t>
            </a:r>
            <a:r>
              <a:rPr lang="en-US" altLang="ko-KR" sz="1600" b="1" dirty="0"/>
              <a:t>0.986(mg/L)(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6B468-1930-53DE-F794-736829F949C9}"/>
              </a:ext>
            </a:extLst>
          </p:cNvPr>
          <p:cNvSpPr txBox="1"/>
          <p:nvPr/>
        </p:nvSpPr>
        <p:spPr>
          <a:xfrm>
            <a:off x="6139815" y="1547329"/>
            <a:ext cx="570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체내 전해질 균형 파악</a:t>
            </a:r>
            <a:r>
              <a:rPr lang="en-US" altLang="ko-KR" sz="1600" b="1" dirty="0"/>
              <a:t> Sodium &amp; Chloride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유의수준 </a:t>
            </a:r>
            <a:r>
              <a:rPr lang="en-US" altLang="ko-KR" sz="1600" b="1" dirty="0"/>
              <a:t>: 0.05)</a:t>
            </a:r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600" b="1" dirty="0"/>
              <a:t>sodium 160(mmol/L)(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chloride 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124(mmol/L)(</a:t>
            </a:r>
            <a:r>
              <a:rPr lang="ko-KR" altLang="en-US" sz="1600" b="1" dirty="0"/>
              <a:t>비정상 수치</a:t>
            </a:r>
            <a:r>
              <a:rPr lang="en-US" altLang="ko-KR" sz="16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53D7C-8B5A-510E-1DA1-ED5EA0D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3" y="4693919"/>
            <a:ext cx="4857747" cy="20116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433F9F-E0A6-1BFE-B820-EAFEA7DC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872" y="4693919"/>
            <a:ext cx="4813928" cy="20116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BE389-49FD-79B9-A29F-E80786F15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" y="3074901"/>
            <a:ext cx="5657850" cy="1498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88A8A5-1247-5780-B1CC-A1A76D28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16" y="3074901"/>
            <a:ext cx="5657850" cy="14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211-1726-1BE8-30EA-85AABD7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89878F-1D54-4C21-0E08-D14843E2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14160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2200" b="1" dirty="0"/>
              <a:t>신장 기능 평가 </a:t>
            </a:r>
            <a:r>
              <a:rPr lang="en-US" altLang="ko-KR" sz="2200" b="1" dirty="0"/>
              <a:t>Cystatin &amp; Creatinine (</a:t>
            </a:r>
            <a:r>
              <a:rPr lang="ko-KR" altLang="en-US" sz="2200" b="1" dirty="0"/>
              <a:t>유의수준 </a:t>
            </a:r>
            <a:r>
              <a:rPr lang="en-US" altLang="ko-KR" sz="2200" b="1" dirty="0"/>
              <a:t>: 0.05)</a:t>
            </a:r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cystatin(mg/L), creatinine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 </a:t>
            </a:r>
            <a:r>
              <a:rPr lang="ko-KR" altLang="en-US" sz="1600" dirty="0"/>
              <a:t>의 농도의 상관관계를 통해 신장 기능을 진단할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8229-1B3A-D3BB-8DF3-8E9825A18B7B}"/>
              </a:ext>
            </a:extLst>
          </p:cNvPr>
          <p:cNvSpPr txBox="1"/>
          <p:nvPr/>
        </p:nvSpPr>
        <p:spPr>
          <a:xfrm>
            <a:off x="5791200" y="3351531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크레아티닌과</a:t>
            </a:r>
            <a:r>
              <a:rPr lang="ko-KR" altLang="en-US" dirty="0"/>
              <a:t> </a:t>
            </a:r>
            <a:r>
              <a:rPr lang="ko-KR" altLang="en-US" dirty="0" err="1"/>
              <a:t>시스타닌의</a:t>
            </a:r>
            <a:r>
              <a:rPr lang="ko-KR" altLang="en-US" dirty="0"/>
              <a:t> 상관관계를 </a:t>
            </a:r>
            <a:endParaRPr lang="en-US" altLang="ko-KR" dirty="0"/>
          </a:p>
          <a:p>
            <a:pPr algn="ctr"/>
            <a:r>
              <a:rPr lang="ko-KR" altLang="en-US" dirty="0"/>
              <a:t>선형 회귀 모델로 데이터를 분석한다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시스타닌의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ko-KR" altLang="en-US" dirty="0"/>
              <a:t>대립가설이 성립함을 보여준다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R-squared : 0.2591</a:t>
            </a:r>
            <a:r>
              <a:rPr lang="ko-KR" altLang="en-US" dirty="0"/>
              <a:t>로 낮은 설명력을 보여준다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</a:t>
            </a:r>
            <a:endParaRPr lang="en-US" altLang="ko-KR" dirty="0"/>
          </a:p>
          <a:p>
            <a:pPr algn="ctr"/>
            <a:r>
              <a:rPr lang="ko-KR" altLang="en-US" dirty="0"/>
              <a:t>심부전환자의 신장기능 평가를 위한 </a:t>
            </a:r>
            <a:r>
              <a:rPr lang="en-US" altLang="ko-KR" dirty="0"/>
              <a:t>Creatinine</a:t>
            </a:r>
            <a:r>
              <a:rPr lang="ko-KR" altLang="en-US" dirty="0"/>
              <a:t>과 </a:t>
            </a:r>
            <a:r>
              <a:rPr lang="en-US" altLang="ko-KR" dirty="0"/>
              <a:t>Cystatin</a:t>
            </a:r>
            <a:r>
              <a:rPr lang="ko-KR" altLang="en-US" dirty="0"/>
              <a:t>의 값은 유의미한 상관관계를 갖지만</a:t>
            </a:r>
            <a:r>
              <a:rPr lang="en-US" altLang="ko-KR" dirty="0"/>
              <a:t>, Creatinine </a:t>
            </a:r>
            <a:r>
              <a:rPr lang="ko-KR" altLang="en-US" dirty="0"/>
              <a:t>값이 </a:t>
            </a:r>
            <a:r>
              <a:rPr lang="en-US" altLang="ko-KR" dirty="0"/>
              <a:t>Cystatin</a:t>
            </a:r>
            <a:r>
              <a:rPr lang="ko-KR" altLang="en-US" dirty="0"/>
              <a:t>에 </a:t>
            </a:r>
            <a:r>
              <a:rPr lang="en-US" altLang="ko-KR" dirty="0"/>
              <a:t>25%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5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FCA9E-6594-A41D-955C-88685EBA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9A73C-9159-13B0-E36E-B457A060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데이터 설명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데이터 가공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데이터 정제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데이터 시각화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가설 설정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모델링과 예측</a:t>
            </a: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1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632192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211-1726-1BE8-30EA-85AABD7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89878F-1D54-4C21-0E08-D14843E2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141605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2200" b="1" dirty="0"/>
              <a:t>신장 기능 평가 </a:t>
            </a:r>
            <a:r>
              <a:rPr lang="en-US" altLang="ko-KR" sz="2200" b="1" dirty="0"/>
              <a:t>Cystatin &amp; Creatinine (</a:t>
            </a:r>
            <a:r>
              <a:rPr lang="ko-KR" altLang="en-US" sz="2200" b="1" dirty="0"/>
              <a:t>유의수준 </a:t>
            </a:r>
            <a:r>
              <a:rPr lang="en-US" altLang="ko-KR" sz="2200" b="1" dirty="0"/>
              <a:t>: 0.01)</a:t>
            </a:r>
          </a:p>
          <a:p>
            <a:pPr marL="342900" indent="-342900">
              <a:buAutoNum type="arabicPeriod"/>
            </a:pPr>
            <a:endParaRPr lang="en-US" altLang="ko-KR" sz="1600" b="1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cystatin(mg/L), creatinine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 </a:t>
            </a:r>
            <a:r>
              <a:rPr lang="ko-KR" altLang="en-US" sz="1600" dirty="0"/>
              <a:t>의 농도의 상관관계를 통해 신장 기능을 진단할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크레아티닌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umol</a:t>
            </a:r>
            <a:r>
              <a:rPr lang="en-US" altLang="ko-KR" sz="1600" dirty="0"/>
              <a:t>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농도와 </a:t>
            </a:r>
            <a:r>
              <a:rPr lang="ko-KR" altLang="en-US" sz="1600" i="0" dirty="0" err="1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시스타틴</a:t>
            </a:r>
            <a:r>
              <a:rPr lang="en-US" altLang="ko-KR" sz="1600" dirty="0"/>
              <a:t> (mg/L)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08F96A9-073F-9E2B-B806-2D0FD6EDD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47215"/>
            <a:ext cx="4857750" cy="304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E8229-1B3A-D3BB-8DF3-8E9825A18B7B}"/>
              </a:ext>
            </a:extLst>
          </p:cNvPr>
          <p:cNvSpPr txBox="1"/>
          <p:nvPr/>
        </p:nvSpPr>
        <p:spPr>
          <a:xfrm>
            <a:off x="5791200" y="3351531"/>
            <a:ext cx="6126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Creatinine </a:t>
            </a:r>
            <a:r>
              <a:rPr lang="ko-KR" altLang="en-US" sz="1800" dirty="0"/>
              <a:t>과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en-US" altLang="ko-KR" sz="1800" dirty="0"/>
              <a:t>ystatin </a:t>
            </a:r>
            <a:r>
              <a:rPr lang="ko-KR" altLang="en-US" dirty="0"/>
              <a:t>의 상관관계를 </a:t>
            </a:r>
            <a:endParaRPr lang="en-US" altLang="ko-KR" dirty="0"/>
          </a:p>
          <a:p>
            <a:pPr algn="ctr"/>
            <a:r>
              <a:rPr lang="ko-KR" altLang="en-US" dirty="0"/>
              <a:t>선형 회귀 모델로 데이터를 분석한다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</a:t>
            </a:r>
            <a:r>
              <a:rPr lang="en-US" altLang="ko-KR" sz="1800" dirty="0"/>
              <a:t>ystatin </a:t>
            </a:r>
            <a:r>
              <a:rPr lang="ko-KR" altLang="en-US" sz="1800" dirty="0"/>
              <a:t>의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ko-KR" altLang="en-US" dirty="0"/>
              <a:t>대립가설이 성립함을 보여준다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R-squared : 0.2591 </a:t>
            </a:r>
            <a:r>
              <a:rPr lang="ko-KR" altLang="en-US" dirty="0"/>
              <a:t>로 낮은 설명력을 보여준다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</a:t>
            </a:r>
            <a:endParaRPr lang="en-US" altLang="ko-KR" dirty="0"/>
          </a:p>
          <a:p>
            <a:pPr algn="ctr"/>
            <a:r>
              <a:rPr lang="ko-KR" altLang="en-US" dirty="0"/>
              <a:t>심부전환자의 신장기능 평가를 위한 </a:t>
            </a:r>
            <a:r>
              <a:rPr lang="en-US" altLang="ko-KR" dirty="0"/>
              <a:t>Creatinine </a:t>
            </a:r>
            <a:r>
              <a:rPr lang="ko-KR" altLang="en-US" dirty="0"/>
              <a:t>과 </a:t>
            </a:r>
            <a:r>
              <a:rPr lang="en-US" altLang="ko-KR" dirty="0"/>
              <a:t>Cystatin </a:t>
            </a:r>
            <a:r>
              <a:rPr lang="ko-KR" altLang="en-US" dirty="0"/>
              <a:t>의 값은 유의미한 상관관계를 갖지만</a:t>
            </a:r>
            <a:r>
              <a:rPr lang="en-US" altLang="ko-KR" dirty="0"/>
              <a:t>, Creatinine </a:t>
            </a:r>
            <a:r>
              <a:rPr lang="ko-KR" altLang="en-US" dirty="0"/>
              <a:t>값이 </a:t>
            </a:r>
            <a:r>
              <a:rPr lang="en-US" altLang="ko-KR" dirty="0"/>
              <a:t>Cystatin </a:t>
            </a:r>
            <a:r>
              <a:rPr lang="ko-KR" altLang="en-US" dirty="0"/>
              <a:t>에 </a:t>
            </a:r>
            <a:r>
              <a:rPr lang="en-US" altLang="ko-KR" dirty="0"/>
              <a:t>25%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79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211-1726-1BE8-30EA-85AABD7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89878F-1D54-4C21-0E08-D14843E2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1416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b="1" dirty="0"/>
              <a:t>2.  </a:t>
            </a:r>
            <a:r>
              <a:rPr lang="ko-KR" altLang="en-US" sz="2200" b="1" dirty="0"/>
              <a:t>빈혈 등 혈액질환 </a:t>
            </a:r>
            <a:r>
              <a:rPr lang="en-US" altLang="ko-KR" sz="2200" b="1" dirty="0"/>
              <a:t>Hemoglobin &amp; Hematocrit (</a:t>
            </a:r>
            <a:r>
              <a:rPr lang="ko-KR" altLang="en-US" sz="2200" b="1" dirty="0"/>
              <a:t>유의수준</a:t>
            </a:r>
            <a:r>
              <a:rPr lang="en-US" altLang="ko-KR" sz="2200" b="1" dirty="0"/>
              <a:t> : 0.01)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가설</a:t>
            </a:r>
            <a:r>
              <a:rPr lang="en-US" altLang="ko-KR" sz="1600" dirty="0"/>
              <a:t>: </a:t>
            </a:r>
            <a:r>
              <a:rPr lang="ko-KR" altLang="en-US" sz="1600" dirty="0"/>
              <a:t>심부전 환자의 </a:t>
            </a:r>
            <a:r>
              <a:rPr lang="en-US" altLang="ko-KR" sz="1600" dirty="0"/>
              <a:t>hemoglobin (g/L), hematocrit (%) </a:t>
            </a:r>
            <a:r>
              <a:rPr lang="ko-KR" altLang="en-US" sz="1600" dirty="0"/>
              <a:t>의 상관관계를 통해 빈혈을 진단할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귀무가설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hematocrit (%)</a:t>
            </a:r>
            <a:r>
              <a:rPr lang="ko-KR" altLang="en-US" sz="1600" dirty="0"/>
              <a:t>와 </a:t>
            </a:r>
            <a:r>
              <a:rPr lang="en-US" altLang="ko-KR" sz="1600" dirty="0"/>
              <a:t>hemoglobin(g/L)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600" dirty="0"/>
              <a:t>대립가설</a:t>
            </a:r>
            <a:r>
              <a:rPr lang="en-US" altLang="ko-KR" sz="1600" dirty="0"/>
              <a:t>: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600" dirty="0"/>
              <a:t>hematocrit (%)</a:t>
            </a:r>
            <a:r>
              <a:rPr lang="ko-KR" altLang="en-US" sz="1600" dirty="0"/>
              <a:t>와 </a:t>
            </a:r>
            <a:r>
              <a:rPr lang="en-US" altLang="ko-KR" sz="1600" dirty="0"/>
              <a:t>hemoglobin(g/L) </a:t>
            </a:r>
            <a:r>
              <a:rPr lang="ko-KR" altLang="en-US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6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8229-1B3A-D3BB-8DF3-8E9825A18B7B}"/>
              </a:ext>
            </a:extLst>
          </p:cNvPr>
          <p:cNvSpPr txBox="1"/>
          <p:nvPr/>
        </p:nvSpPr>
        <p:spPr>
          <a:xfrm>
            <a:off x="5715702" y="3351531"/>
            <a:ext cx="62629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Hemoglobin </a:t>
            </a:r>
            <a:r>
              <a:rPr lang="ko-KR" altLang="en-US" sz="1800" dirty="0"/>
              <a:t>과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en-US" altLang="ko-KR" sz="1800" dirty="0"/>
              <a:t>ematocrit </a:t>
            </a:r>
            <a:r>
              <a:rPr lang="ko-KR" altLang="en-US" sz="1800" dirty="0"/>
              <a:t>의</a:t>
            </a:r>
            <a:r>
              <a:rPr lang="ko-KR" altLang="en-US" dirty="0"/>
              <a:t> 상관관계를 </a:t>
            </a:r>
            <a:endParaRPr lang="en-US" altLang="ko-KR" dirty="0"/>
          </a:p>
          <a:p>
            <a:pPr algn="ctr"/>
            <a:r>
              <a:rPr lang="ko-KR" altLang="en-US" dirty="0"/>
              <a:t>선형 회귀 모델로 데이터를 분석한다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Hemoglobin </a:t>
            </a:r>
            <a:r>
              <a:rPr lang="ko-KR" altLang="en-US" dirty="0"/>
              <a:t>의 </a:t>
            </a: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0.01 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ko-KR" altLang="en-US" dirty="0"/>
              <a:t>대립가설이 성립함을 보여준다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R-squared : 9632 </a:t>
            </a:r>
            <a:r>
              <a:rPr lang="ko-KR" altLang="en-US" dirty="0"/>
              <a:t>로 높은 설명력을 보여준다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</a:t>
            </a:r>
            <a:endParaRPr lang="en-US" altLang="ko-KR" dirty="0"/>
          </a:p>
          <a:p>
            <a:pPr algn="ctr"/>
            <a:r>
              <a:rPr lang="ko-KR" altLang="en-US" dirty="0"/>
              <a:t>심부전환자의 빈혈 진단을 위한 </a:t>
            </a:r>
            <a:r>
              <a:rPr lang="en-US" altLang="ko-KR" dirty="0"/>
              <a:t>H</a:t>
            </a:r>
            <a:r>
              <a:rPr lang="en-US" altLang="ko-KR" sz="1800" dirty="0"/>
              <a:t>ematocrit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sz="1800" dirty="0"/>
              <a:t>Hemoglobin</a:t>
            </a:r>
            <a:r>
              <a:rPr lang="en-US" altLang="ko-KR" dirty="0"/>
              <a:t> </a:t>
            </a:r>
            <a:r>
              <a:rPr lang="ko-KR" altLang="en-US" dirty="0"/>
              <a:t>의 값은 유의미한 상관관계를 갖고</a:t>
            </a:r>
            <a:r>
              <a:rPr lang="en-US" altLang="ko-KR" dirty="0"/>
              <a:t>, H</a:t>
            </a:r>
            <a:r>
              <a:rPr lang="en-US" altLang="ko-KR" sz="1800" dirty="0"/>
              <a:t>ematocrit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sz="1800" dirty="0"/>
              <a:t>Hemoglobin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96%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CB9338-57B5-E0F6-5E86-054FDA65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51531"/>
            <a:ext cx="5029902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211-1726-1BE8-30EA-85AABD7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89878F-1D54-4C21-0E08-D14843E2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515600" cy="1416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600" b="1" dirty="0"/>
              <a:t>3.  </a:t>
            </a:r>
            <a:r>
              <a:rPr lang="ko-KR" altLang="en-US" sz="2600" b="1" dirty="0" err="1"/>
              <a:t>혈전성</a:t>
            </a:r>
            <a:r>
              <a:rPr lang="ko-KR" altLang="en-US" sz="2600" b="1" dirty="0"/>
              <a:t> 질환</a:t>
            </a:r>
            <a:r>
              <a:rPr lang="en-US" altLang="ko-KR" sz="2600" b="1" dirty="0"/>
              <a:t>, </a:t>
            </a:r>
            <a:r>
              <a:rPr lang="ko-KR" altLang="en-US" sz="2600" b="1" dirty="0"/>
              <a:t>근육 손상 </a:t>
            </a:r>
            <a:r>
              <a:rPr lang="en-US" altLang="ko-KR" sz="2600" b="1" dirty="0"/>
              <a:t>Myoglobin &amp; </a:t>
            </a:r>
            <a:r>
              <a:rPr lang="en-US" altLang="ko-KR" sz="2600" b="1" dirty="0" err="1"/>
              <a:t>D.dimer</a:t>
            </a:r>
            <a:r>
              <a:rPr lang="en-US" altLang="ko-KR" sz="2600" b="1" dirty="0"/>
              <a:t> (</a:t>
            </a:r>
            <a:r>
              <a:rPr lang="ko-KR" altLang="en-US" sz="2600" b="1" dirty="0"/>
              <a:t>유의수준 </a:t>
            </a:r>
            <a:r>
              <a:rPr lang="en-US" altLang="ko-KR" sz="2600" b="1" dirty="0"/>
              <a:t>: 0.05)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700" b="1" dirty="0"/>
          </a:p>
          <a:p>
            <a:pPr lvl="1"/>
            <a:r>
              <a:rPr lang="ko-KR" altLang="en-US" sz="1800" dirty="0"/>
              <a:t>가설</a:t>
            </a:r>
            <a:r>
              <a:rPr lang="en-US" altLang="ko-KR" sz="1800" dirty="0"/>
              <a:t>: </a:t>
            </a:r>
            <a:r>
              <a:rPr lang="ko-KR" altLang="en-US" sz="1800" dirty="0"/>
              <a:t>심부전 환자의 </a:t>
            </a:r>
            <a:r>
              <a:rPr lang="en-US" altLang="ko-KR" sz="1800" dirty="0"/>
              <a:t>Myoglobin (ng/mL),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D.dimer</a:t>
            </a:r>
            <a:r>
              <a:rPr lang="en-US" altLang="ko-KR" sz="1800" dirty="0"/>
              <a:t> (mg/L) </a:t>
            </a:r>
            <a:r>
              <a:rPr lang="ko-KR" altLang="en-US" sz="1800" dirty="0"/>
              <a:t>의 농도의 상관관계를 통해 </a:t>
            </a:r>
            <a:r>
              <a:rPr lang="ko-KR" altLang="en-US" sz="1800" dirty="0" err="1"/>
              <a:t>혈전성</a:t>
            </a:r>
            <a:r>
              <a:rPr lang="ko-KR" altLang="en-US" sz="1800" dirty="0"/>
              <a:t> 질환을 진단할 수 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귀무가설</a:t>
            </a:r>
            <a:r>
              <a:rPr lang="en-US" altLang="ko-KR" sz="1800" dirty="0"/>
              <a:t>: </a:t>
            </a:r>
            <a:r>
              <a:rPr lang="ko-KR" altLang="en-US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800" dirty="0" err="1"/>
              <a:t>D.dimer</a:t>
            </a:r>
            <a:r>
              <a:rPr lang="en-US" altLang="ko-KR" sz="1800" dirty="0"/>
              <a:t> (mg/L) </a:t>
            </a:r>
            <a:r>
              <a:rPr lang="ko-KR" altLang="en-US" sz="1800" dirty="0"/>
              <a:t>농도와 </a:t>
            </a:r>
            <a:r>
              <a:rPr lang="en-US" altLang="ko-KR" sz="1800" dirty="0"/>
              <a:t>Myoglobin (ng/mL) </a:t>
            </a:r>
            <a:r>
              <a:rPr lang="ko-KR" altLang="en-US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800" dirty="0"/>
              <a:t>대립가설</a:t>
            </a:r>
            <a:r>
              <a:rPr lang="en-US" altLang="ko-KR" sz="1800" dirty="0"/>
              <a:t>: </a:t>
            </a:r>
            <a:r>
              <a:rPr lang="ko-KR" altLang="en-US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800" dirty="0" err="1"/>
              <a:t>D.dimer</a:t>
            </a:r>
            <a:r>
              <a:rPr lang="en-US" altLang="ko-KR" sz="1800" dirty="0"/>
              <a:t> (mg/L) </a:t>
            </a:r>
            <a:r>
              <a:rPr lang="ko-KR" altLang="en-US" sz="1800" dirty="0"/>
              <a:t>농도와 </a:t>
            </a:r>
            <a:r>
              <a:rPr lang="en-US" altLang="ko-KR" sz="1800" dirty="0"/>
              <a:t>Myoglobin (ng/mL) </a:t>
            </a:r>
            <a:r>
              <a:rPr lang="ko-KR" altLang="en-US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8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8229-1B3A-D3BB-8DF3-8E9825A18B7B}"/>
              </a:ext>
            </a:extLst>
          </p:cNvPr>
          <p:cNvSpPr txBox="1"/>
          <p:nvPr/>
        </p:nvSpPr>
        <p:spPr>
          <a:xfrm>
            <a:off x="5715702" y="3120251"/>
            <a:ext cx="6262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Myoglobin </a:t>
            </a:r>
            <a:r>
              <a:rPr lang="ko-KR" altLang="en-US" sz="1800" dirty="0"/>
              <a:t>과</a:t>
            </a:r>
            <a:r>
              <a:rPr lang="ko-KR" altLang="en-US" dirty="0"/>
              <a:t> </a:t>
            </a:r>
            <a:r>
              <a:rPr lang="en-US" altLang="ko-KR" sz="1800" dirty="0" err="1"/>
              <a:t>D.dimer</a:t>
            </a:r>
            <a:r>
              <a:rPr lang="en-US" altLang="ko-KR" sz="1800" dirty="0"/>
              <a:t> </a:t>
            </a:r>
            <a:r>
              <a:rPr lang="ko-KR" altLang="en-US" sz="1800" dirty="0"/>
              <a:t>의</a:t>
            </a:r>
            <a:r>
              <a:rPr lang="ko-KR" altLang="en-US" dirty="0"/>
              <a:t> 상관관계를 </a:t>
            </a:r>
            <a:endParaRPr lang="en-US" altLang="ko-KR" dirty="0"/>
          </a:p>
          <a:p>
            <a:pPr algn="ctr"/>
            <a:r>
              <a:rPr lang="ko-KR" altLang="en-US" dirty="0"/>
              <a:t>선형 회귀 모델로 데이터를 분석한다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1800" dirty="0"/>
              <a:t>Myoglobin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0.05 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ko-KR" altLang="en-US" dirty="0" err="1"/>
              <a:t>귀무가설이</a:t>
            </a:r>
            <a:r>
              <a:rPr lang="ko-KR" altLang="en-US" dirty="0"/>
              <a:t> 성립함을 보여준다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R-squared : -.002 </a:t>
            </a:r>
            <a:r>
              <a:rPr lang="ko-KR" altLang="en-US" dirty="0"/>
              <a:t>로 매우 낮은 설명력을 보여준다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</a:t>
            </a:r>
            <a:endParaRPr lang="en-US" altLang="ko-KR" dirty="0"/>
          </a:p>
          <a:p>
            <a:pPr algn="ctr"/>
            <a:r>
              <a:rPr lang="ko-KR" altLang="en-US" dirty="0"/>
              <a:t>심부전환자의 </a:t>
            </a:r>
            <a:r>
              <a:rPr lang="ko-KR" altLang="en-US" dirty="0" err="1"/>
              <a:t>혈전성</a:t>
            </a:r>
            <a:r>
              <a:rPr lang="ko-KR" altLang="en-US" dirty="0"/>
              <a:t> 질환 진단을 위한 </a:t>
            </a:r>
            <a:r>
              <a:rPr lang="en-US" altLang="ko-KR" sz="1800" dirty="0" err="1"/>
              <a:t>D.dimer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sz="1800" dirty="0"/>
              <a:t>Myoglobin</a:t>
            </a:r>
            <a:r>
              <a:rPr lang="en-US" altLang="ko-KR" dirty="0"/>
              <a:t> </a:t>
            </a:r>
            <a:r>
              <a:rPr lang="ko-KR" altLang="en-US" dirty="0"/>
              <a:t>의 값은 상관관계를 갖지 않는다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 두 특징이 </a:t>
            </a:r>
            <a:r>
              <a:rPr lang="ko-KR" altLang="en-US" dirty="0" err="1"/>
              <a:t>혈전성</a:t>
            </a:r>
            <a:r>
              <a:rPr lang="ko-KR" altLang="en-US" dirty="0"/>
              <a:t> 질환을 진단을 위해 필요한 특징이지만</a:t>
            </a:r>
            <a:endParaRPr lang="en-US" altLang="ko-KR" dirty="0"/>
          </a:p>
          <a:p>
            <a:pPr algn="ctr"/>
            <a:r>
              <a:rPr lang="ko-KR" altLang="en-US" dirty="0"/>
              <a:t>서로 연관성이 없다는 것을 확인했다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57D1AB-E864-FEB7-0ECC-435A4592B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16251"/>
            <a:ext cx="5029902" cy="34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0211-1726-1BE8-30EA-85AABD7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데이터 분석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89878F-1D54-4C21-0E08-D14843E2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600200"/>
            <a:ext cx="11079480" cy="141605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4"/>
            </a:pPr>
            <a:r>
              <a:rPr lang="ko-KR" altLang="en-US" sz="2600" b="1" dirty="0"/>
              <a:t>체내 전해질 균형 파악</a:t>
            </a:r>
            <a:r>
              <a:rPr lang="en-US" altLang="ko-KR" sz="2600" b="1" dirty="0"/>
              <a:t> Sodium &amp; Chloride (</a:t>
            </a:r>
            <a:r>
              <a:rPr lang="ko-KR" altLang="en-US" sz="2600" b="1" dirty="0"/>
              <a:t>유의수준</a:t>
            </a:r>
            <a:r>
              <a:rPr lang="en-US" altLang="ko-KR" sz="2600" b="1" dirty="0"/>
              <a:t> : 0.01)</a:t>
            </a:r>
          </a:p>
          <a:p>
            <a:pPr marL="914400" lvl="1" indent="-457200">
              <a:buAutoNum type="arabicPeriod" startAt="4"/>
            </a:pPr>
            <a:endParaRPr lang="en-US" altLang="ko-KR" dirty="0"/>
          </a:p>
          <a:p>
            <a:pPr lvl="1"/>
            <a:r>
              <a:rPr lang="ko-KR" altLang="en-US" sz="1900" dirty="0"/>
              <a:t>가설</a:t>
            </a:r>
            <a:r>
              <a:rPr lang="en-US" altLang="ko-KR" sz="1900" dirty="0"/>
              <a:t>: </a:t>
            </a:r>
            <a:r>
              <a:rPr lang="ko-KR" altLang="en-US" sz="1900" dirty="0"/>
              <a:t>심부전 환자의 </a:t>
            </a:r>
            <a:r>
              <a:rPr lang="en-US" altLang="ko-KR" sz="1900" dirty="0"/>
              <a:t>sodium (mmol/L),</a:t>
            </a:r>
            <a:r>
              <a:rPr lang="ko-KR" altLang="en-US" sz="1900" dirty="0"/>
              <a:t> </a:t>
            </a:r>
            <a:r>
              <a:rPr lang="en-US" altLang="ko-KR" sz="1900" dirty="0"/>
              <a:t>chloride (mmol/L) </a:t>
            </a:r>
            <a:r>
              <a:rPr lang="ko-KR" altLang="en-US" sz="1900" dirty="0"/>
              <a:t>의 상관관계를 통해 체내 전해질 균형 여부를 진단할 수 있다</a:t>
            </a:r>
            <a:r>
              <a:rPr lang="en-US" altLang="ko-KR" sz="1900" dirty="0"/>
              <a:t>.</a:t>
            </a:r>
          </a:p>
          <a:p>
            <a:pPr lvl="1"/>
            <a:r>
              <a:rPr lang="ko-KR" altLang="en-US" sz="1900" dirty="0" err="1"/>
              <a:t>귀무가설</a:t>
            </a:r>
            <a:r>
              <a:rPr lang="en-US" altLang="ko-KR" sz="1900" dirty="0"/>
              <a:t>: </a:t>
            </a:r>
            <a:r>
              <a:rPr lang="ko-KR" altLang="en-US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900" dirty="0"/>
              <a:t>chloride (mmol/L) </a:t>
            </a:r>
            <a:r>
              <a:rPr lang="ko-KR" altLang="en-US" sz="1900" dirty="0"/>
              <a:t>농도와 </a:t>
            </a:r>
            <a:r>
              <a:rPr lang="en-US" altLang="ko-KR" sz="1900" dirty="0"/>
              <a:t>sodium (mmol/L) </a:t>
            </a:r>
            <a:r>
              <a:rPr lang="ko-KR" altLang="en-US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없다</a:t>
            </a:r>
            <a:r>
              <a:rPr lang="en-US" altLang="ko-KR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  <a:p>
            <a:pPr lvl="1"/>
            <a:r>
              <a:rPr lang="ko-KR" altLang="en-US" sz="1900" dirty="0"/>
              <a:t>대립가설</a:t>
            </a:r>
            <a:r>
              <a:rPr lang="en-US" altLang="ko-KR" sz="1900" dirty="0"/>
              <a:t>: </a:t>
            </a:r>
            <a:r>
              <a:rPr lang="ko-KR" altLang="en-US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심부전 환자의 혈중 </a:t>
            </a:r>
            <a:r>
              <a:rPr lang="en-US" altLang="ko-KR" sz="1900" dirty="0"/>
              <a:t>chloride (mmol/L) </a:t>
            </a:r>
            <a:r>
              <a:rPr lang="ko-KR" altLang="en-US" sz="1900" dirty="0"/>
              <a:t>농도와 </a:t>
            </a:r>
            <a:r>
              <a:rPr lang="en-US" altLang="ko-KR" sz="1900" dirty="0"/>
              <a:t>sodium (mmol/L) </a:t>
            </a:r>
            <a:r>
              <a:rPr lang="ko-KR" altLang="en-US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농도 사이에 상관관계가 존재한다</a:t>
            </a:r>
            <a:r>
              <a:rPr lang="en-US" altLang="ko-KR" sz="190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Pretendard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E8229-1B3A-D3BB-8DF3-8E9825A18B7B}"/>
              </a:ext>
            </a:extLst>
          </p:cNvPr>
          <p:cNvSpPr txBox="1"/>
          <p:nvPr/>
        </p:nvSpPr>
        <p:spPr>
          <a:xfrm>
            <a:off x="5791200" y="3351531"/>
            <a:ext cx="6126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Sodium </a:t>
            </a:r>
            <a:r>
              <a:rPr lang="ko-KR" altLang="en-US" sz="1800" dirty="0"/>
              <a:t>과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en-US" altLang="ko-KR" sz="1800" dirty="0"/>
              <a:t>hloride </a:t>
            </a:r>
            <a:r>
              <a:rPr lang="ko-KR" altLang="en-US" dirty="0"/>
              <a:t>의 상관관계를 </a:t>
            </a:r>
            <a:endParaRPr lang="en-US" altLang="ko-KR" dirty="0"/>
          </a:p>
          <a:p>
            <a:pPr algn="ctr"/>
            <a:r>
              <a:rPr lang="ko-KR" altLang="en-US" dirty="0"/>
              <a:t>선형 회귀 모델로 데이터를 분석한다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</a:t>
            </a:r>
            <a:r>
              <a:rPr lang="en-US" altLang="ko-KR" sz="1800" dirty="0"/>
              <a:t>odium </a:t>
            </a:r>
            <a:r>
              <a:rPr lang="ko-KR" altLang="en-US" sz="1800" dirty="0"/>
              <a:t>의</a:t>
            </a:r>
            <a:r>
              <a:rPr lang="ko-KR" altLang="en-US" dirty="0"/>
              <a:t> </a:t>
            </a: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0.01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ko-KR" altLang="en-US" dirty="0"/>
              <a:t>대립가설이 성립함을 보여준다</a:t>
            </a:r>
            <a:r>
              <a:rPr lang="en-US" altLang="ko-KR" dirty="0"/>
              <a:t>. 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R-squared : 5587 </a:t>
            </a:r>
            <a:r>
              <a:rPr lang="ko-KR" altLang="en-US" dirty="0"/>
              <a:t>로 적당한 설명력을 보여준다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따라서</a:t>
            </a:r>
            <a:endParaRPr lang="en-US" altLang="ko-KR" dirty="0"/>
          </a:p>
          <a:p>
            <a:pPr algn="ctr"/>
            <a:r>
              <a:rPr lang="ko-KR" altLang="en-US" dirty="0"/>
              <a:t>심부전환자의 전해질 균형 파악을 위한 </a:t>
            </a:r>
            <a:r>
              <a:rPr lang="en-US" altLang="ko-KR" dirty="0"/>
              <a:t>C</a:t>
            </a:r>
            <a:r>
              <a:rPr lang="en-US" altLang="ko-KR" sz="1800" dirty="0"/>
              <a:t>hloride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sz="1800" dirty="0"/>
              <a:t>odium</a:t>
            </a:r>
            <a:r>
              <a:rPr lang="en-US" altLang="ko-KR" dirty="0"/>
              <a:t> </a:t>
            </a:r>
            <a:r>
              <a:rPr lang="ko-KR" altLang="en-US" dirty="0"/>
              <a:t>의 값은 유의미한 상관관계를 갖고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C</a:t>
            </a:r>
            <a:r>
              <a:rPr lang="en-US" altLang="ko-KR" sz="1800" dirty="0"/>
              <a:t>hloride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S</a:t>
            </a:r>
            <a:r>
              <a:rPr lang="en-US" altLang="ko-KR" sz="1800" dirty="0"/>
              <a:t>odium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55%</a:t>
            </a:r>
            <a:r>
              <a:rPr lang="ko-KR" altLang="en-US" dirty="0"/>
              <a:t>의 영향을 받는다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EA82C0-FB11-2847-E20F-5AB9415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51530"/>
            <a:ext cx="4953000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8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C6160-CDC2-62FC-D348-AE2D0C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프로젝트의 목표 및  학습보고서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AB130-B8F0-C1FC-C82B-D52EDC1C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56"/>
            <a:ext cx="10515600" cy="253301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심부전 환자의 전자 검진 데이터로 질병 진단을 위한 특성들의 의미를 찾아보고</a:t>
            </a:r>
            <a:r>
              <a:rPr lang="en-US" altLang="ko-KR" dirty="0"/>
              <a:t>, </a:t>
            </a:r>
            <a:r>
              <a:rPr lang="ko-KR" altLang="en-US" dirty="0"/>
              <a:t>환자의 상황을 진단하기 위해 특성들의 연관성을 확인하여 가설을 설정하고</a:t>
            </a:r>
            <a:r>
              <a:rPr lang="en-US" altLang="ko-KR" dirty="0"/>
              <a:t>,</a:t>
            </a:r>
            <a:r>
              <a:rPr lang="ko-KR" altLang="en-US" dirty="0"/>
              <a:t> 유의미한 관계가 있는지 선형성을 확인하여 가설을 검증해보았다</a:t>
            </a:r>
            <a:r>
              <a:rPr lang="en-US" altLang="ko-KR" dirty="0"/>
              <a:t>. </a:t>
            </a:r>
            <a:r>
              <a:rPr lang="ko-KR" altLang="en-US" dirty="0"/>
              <a:t>이를 통해 실생활에서 건강검진 등의 검진 기록 확인 시 조금이나마 자신의 상태에 대해서 해석할 수 있게 되었다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D6048-87E5-4753-DF4F-25CBB4473D8C}"/>
              </a:ext>
            </a:extLst>
          </p:cNvPr>
          <p:cNvSpPr txBox="1"/>
          <p:nvPr/>
        </p:nvSpPr>
        <p:spPr>
          <a:xfrm>
            <a:off x="838200" y="4892040"/>
            <a:ext cx="10287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참조 </a:t>
            </a:r>
            <a:r>
              <a:rPr lang="en-US" altLang="ko-KR" sz="1000" dirty="0"/>
              <a:t>: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Naver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 - </a:t>
            </a:r>
            <a:r>
              <a:rPr lang="ko-KR" altLang="en-US" sz="1000" dirty="0" err="1"/>
              <a:t>Cystatin</a:t>
            </a:r>
            <a:r>
              <a:rPr lang="ko-KR" altLang="en-US" sz="1000" dirty="0"/>
              <a:t> C &amp; </a:t>
            </a:r>
            <a:r>
              <a:rPr lang="ko-KR" altLang="en-US" sz="1000" dirty="0" err="1"/>
              <a:t>Creatinine</a:t>
            </a:r>
            <a:r>
              <a:rPr lang="ko-KR" altLang="en-US" sz="1000" dirty="0"/>
              <a:t>, GFR 신장기능 표지자 - </a:t>
            </a:r>
            <a:r>
              <a:rPr lang="ko-KR" altLang="en-US" sz="1000" dirty="0" err="1"/>
              <a:t>Naver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 (https://blog.naver.com/hyouncho2/221543537085)</a:t>
            </a:r>
          </a:p>
          <a:p>
            <a:r>
              <a:rPr lang="ko-KR" altLang="en-US" sz="1000" dirty="0"/>
              <a:t>The </a:t>
            </a:r>
            <a:r>
              <a:rPr lang="ko-KR" altLang="en-US" sz="1000" dirty="0" err="1"/>
              <a:t>Korean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Journal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Medicine</a:t>
            </a:r>
            <a:r>
              <a:rPr lang="ko-KR" altLang="en-US" sz="1000" dirty="0"/>
              <a:t> - 신장이식 환자에서 혈청 </a:t>
            </a:r>
            <a:r>
              <a:rPr lang="ko-KR" altLang="en-US" sz="1000" dirty="0" err="1"/>
              <a:t>cystatin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C치와</a:t>
            </a:r>
            <a:r>
              <a:rPr lang="ko-KR" altLang="en-US" sz="1000" dirty="0"/>
              <a:t> 사구체여과율의 연관성 (https://www.ekjm.org/upload/067006672.pdf)</a:t>
            </a:r>
          </a:p>
          <a:p>
            <a:r>
              <a:rPr lang="ko-KR" altLang="en-US" sz="1000" dirty="0" err="1"/>
              <a:t>Kidney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Research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Clinical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Practice</a:t>
            </a:r>
            <a:r>
              <a:rPr lang="ko-KR" altLang="en-US" sz="1000" dirty="0"/>
              <a:t> - 사구체 여과율의 지표로서 혈청 </a:t>
            </a:r>
            <a:r>
              <a:rPr lang="ko-KR" altLang="en-US" sz="1000" dirty="0" err="1"/>
              <a:t>크레아티닌과</a:t>
            </a:r>
            <a:r>
              <a:rPr lang="ko-KR" altLang="en-US" sz="1000" dirty="0"/>
              <a:t> 비교한 ... (https://www.krcp-ksn.org/upload/pdf/20062505737.pdf)</a:t>
            </a:r>
          </a:p>
          <a:p>
            <a:r>
              <a:rPr lang="ko-KR" altLang="en-US" sz="1000" dirty="0" err="1"/>
              <a:t>Naver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 - 혈청 </a:t>
            </a:r>
            <a:r>
              <a:rPr lang="ko-KR" altLang="en-US" sz="1000" dirty="0" err="1"/>
              <a:t>시스타틴</a:t>
            </a:r>
            <a:r>
              <a:rPr lang="ko-KR" altLang="en-US" sz="1000" dirty="0"/>
              <a:t> C (</a:t>
            </a:r>
            <a:r>
              <a:rPr lang="ko-KR" altLang="en-US" sz="1000" dirty="0" err="1"/>
              <a:t>cystatin</a:t>
            </a:r>
            <a:r>
              <a:rPr lang="ko-KR" altLang="en-US" sz="1000" dirty="0"/>
              <a:t> C), 신손상의 조기 표지자 - </a:t>
            </a:r>
            <a:r>
              <a:rPr lang="ko-KR" altLang="en-US" sz="1000" dirty="0" err="1"/>
              <a:t>Naver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 (</a:t>
            </a:r>
            <a:r>
              <a:rPr lang="ko-KR" altLang="en-US" sz="1000" dirty="0">
                <a:hlinkClick r:id="rId3"/>
              </a:rPr>
              <a:t>https://blog.naver.com/i-doctor/222296021892?viewType=pc</a:t>
            </a:r>
            <a:r>
              <a:rPr lang="ko-KR" altLang="en-US" sz="1000" dirty="0"/>
              <a:t>)</a:t>
            </a:r>
            <a:endParaRPr lang="en-US" altLang="ko-KR" sz="1000" dirty="0"/>
          </a:p>
          <a:p>
            <a:r>
              <a:rPr lang="en-US" altLang="ko-KR" sz="1000" dirty="0"/>
              <a:t>Naver Blog - [</a:t>
            </a:r>
            <a:r>
              <a:rPr lang="ko-KR" altLang="en-US" sz="1000" dirty="0"/>
              <a:t>혈액검사</a:t>
            </a:r>
            <a:r>
              <a:rPr lang="en-US" altLang="ko-KR" sz="1000" dirty="0"/>
              <a:t>] </a:t>
            </a:r>
            <a:r>
              <a:rPr lang="ko-KR" altLang="en-US" sz="1000" dirty="0"/>
              <a:t>적혈구 관련 수치 이해</a:t>
            </a:r>
            <a:r>
              <a:rPr lang="en-US" altLang="ko-KR" sz="1000" dirty="0"/>
              <a:t>. RBC, Hb, </a:t>
            </a:r>
            <a:r>
              <a:rPr lang="en-US" altLang="ko-KR" sz="1000" dirty="0" err="1"/>
              <a:t>Hct</a:t>
            </a:r>
            <a:r>
              <a:rPr lang="en-US" altLang="ko-KR" sz="1000" dirty="0"/>
              <a:t>, MCV ... (https://blog.naver.com/lheebok/222306541409)</a:t>
            </a:r>
          </a:p>
          <a:p>
            <a:r>
              <a:rPr lang="ko-KR" altLang="en-US" sz="1000" dirty="0"/>
              <a:t>네이버 블로그 </a:t>
            </a:r>
            <a:r>
              <a:rPr lang="en-US" altLang="ko-KR" sz="1000" dirty="0"/>
              <a:t>- </a:t>
            </a:r>
            <a:r>
              <a:rPr lang="ko-KR" altLang="en-US" sz="1000" dirty="0"/>
              <a:t>최적 </a:t>
            </a:r>
            <a:r>
              <a:rPr lang="ko-KR" altLang="en-US" sz="1000" dirty="0" err="1"/>
              <a:t>헤마토크릿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ko-KR" altLang="en-US" sz="1000" dirty="0"/>
              <a:t>네이버 블로그 </a:t>
            </a:r>
            <a:r>
              <a:rPr lang="en-US" altLang="ko-KR" sz="1000" dirty="0"/>
              <a:t>(https://m.blog.naver.com/nopain365/223049340542)</a:t>
            </a:r>
          </a:p>
          <a:p>
            <a:r>
              <a:rPr lang="en-US" altLang="ko-KR" sz="1000" dirty="0"/>
              <a:t>Korean Journal of Family Practice - </a:t>
            </a:r>
            <a:r>
              <a:rPr lang="ko-KR" altLang="en-US" sz="1000" dirty="0"/>
              <a:t>한국 성인에서 헤모글로빈과 혈압의 연관성 </a:t>
            </a:r>
            <a:r>
              <a:rPr lang="en-US" altLang="ko-KR" sz="1000" dirty="0"/>
              <a:t>(https://www.kjfp.or.kr/journal/download_pdf.php?doi=10.21215/kjfp.2016.6.5.520)</a:t>
            </a:r>
          </a:p>
          <a:p>
            <a:r>
              <a:rPr lang="ko-KR" altLang="en-US" sz="1000" dirty="0" err="1"/>
              <a:t>차병원</a:t>
            </a: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헤모글로빈과 </a:t>
            </a:r>
            <a:r>
              <a:rPr lang="ko-KR" altLang="en-US" sz="1000" dirty="0" err="1"/>
              <a:t>헤마토크리트</a:t>
            </a:r>
            <a:r>
              <a:rPr lang="ko-KR" altLang="en-US" sz="1000" dirty="0"/>
              <a:t> </a:t>
            </a:r>
            <a:r>
              <a:rPr lang="en-US" altLang="ko-KR" sz="1000" dirty="0"/>
              <a:t>(https://www.chamc.co.kr/health/e_clinic/content.asp?cc_id=20211&amp;co_id=576&amp;ct_id=202)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066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94B0E-D464-10BE-654C-AF35FAFC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데이터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D99DB-FFD4-FF9C-FEE7-46FDD9F0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데이터 설명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심부전 증상으로 입원한 사람들의 전자 의료 검진 데이터이다</a:t>
            </a:r>
            <a:r>
              <a:rPr lang="en-US" altLang="ko-KR" sz="1800" dirty="0"/>
              <a:t>.</a:t>
            </a:r>
          </a:p>
          <a:p>
            <a:r>
              <a:rPr lang="ko-KR" altLang="en-US" sz="2400" b="1" dirty="0"/>
              <a:t>데이터 선정이유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검진을 통해 </a:t>
            </a:r>
            <a:r>
              <a:rPr lang="ko-KR" altLang="en-US" sz="1800" dirty="0" err="1"/>
              <a:t>수치화된</a:t>
            </a:r>
            <a:r>
              <a:rPr lang="ko-KR" altLang="en-US" sz="1800" dirty="0"/>
              <a:t> 데이터 사이의 연관성을 찾음으로써 </a:t>
            </a:r>
            <a:endParaRPr lang="en-US" altLang="ko-KR" sz="1800" dirty="0"/>
          </a:p>
          <a:p>
            <a:pPr lvl="1"/>
            <a:r>
              <a:rPr lang="ko-KR" altLang="en-US" sz="1800" dirty="0"/>
              <a:t>검진 데이터 특징들의 의미</a:t>
            </a:r>
            <a:r>
              <a:rPr lang="en-US" altLang="ko-KR" sz="1800" dirty="0"/>
              <a:t>, </a:t>
            </a:r>
            <a:r>
              <a:rPr lang="ko-KR" altLang="en-US" sz="1800" dirty="0"/>
              <a:t>연관된 데이터를 통한 진단 과정</a:t>
            </a:r>
            <a:r>
              <a:rPr lang="en-US" altLang="ko-KR" sz="1800" dirty="0"/>
              <a:t>,</a:t>
            </a:r>
            <a:r>
              <a:rPr lang="ko-KR" altLang="en-US" sz="1800" dirty="0"/>
              <a:t> 검진의 필요성</a:t>
            </a:r>
            <a:r>
              <a:rPr lang="en-US" altLang="ko-KR" sz="1800" dirty="0"/>
              <a:t> </a:t>
            </a:r>
            <a:r>
              <a:rPr lang="ko-KR" altLang="en-US" sz="1800" dirty="0"/>
              <a:t>등을 확인한다</a:t>
            </a:r>
            <a:r>
              <a:rPr lang="en-US" altLang="ko-KR" sz="1800" dirty="0"/>
              <a:t>.    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r>
              <a:rPr lang="ko-KR" altLang="en-US" sz="2400" b="1" dirty="0"/>
              <a:t>데이터 추출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입원일자</a:t>
            </a:r>
            <a:r>
              <a:rPr lang="en-US" altLang="ko-KR" sz="1800" dirty="0"/>
              <a:t>, </a:t>
            </a:r>
            <a:r>
              <a:rPr lang="ko-KR" altLang="en-US" sz="1800" dirty="0"/>
              <a:t>사망여부</a:t>
            </a:r>
            <a:r>
              <a:rPr lang="en-US" altLang="ko-KR" sz="1800" dirty="0"/>
              <a:t>, </a:t>
            </a:r>
            <a:r>
              <a:rPr lang="ko-KR" altLang="en-US" sz="1800" dirty="0"/>
              <a:t>기저질환 확인</a:t>
            </a:r>
            <a:r>
              <a:rPr lang="en-US" altLang="ko-KR" sz="1800" dirty="0"/>
              <a:t>, </a:t>
            </a:r>
            <a:r>
              <a:rPr lang="ko-KR" altLang="en-US" sz="1800" dirty="0"/>
              <a:t>입원횟수</a:t>
            </a:r>
            <a:r>
              <a:rPr lang="en-US" altLang="ko-KR" sz="1800" dirty="0"/>
              <a:t>, </a:t>
            </a:r>
            <a:r>
              <a:rPr lang="ko-KR" altLang="en-US" sz="1800" dirty="0"/>
              <a:t>심부전 위치 등</a:t>
            </a:r>
            <a:endParaRPr lang="en-US" altLang="ko-KR" sz="1800" dirty="0"/>
          </a:p>
          <a:p>
            <a:pPr lvl="1"/>
            <a:r>
              <a:rPr lang="ko-KR" altLang="en-US" sz="1800" dirty="0"/>
              <a:t>문자열 및 수치형 검진 데이터와 연관 없는 열들은 미리 제거하였다</a:t>
            </a:r>
            <a:r>
              <a:rPr lang="en-US" altLang="ko-KR" sz="1800" dirty="0"/>
              <a:t>.</a:t>
            </a:r>
          </a:p>
          <a:p>
            <a:r>
              <a:rPr lang="ko-KR" altLang="en-US" sz="2400" b="1" dirty="0"/>
              <a:t>학습 목표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연관성 확인을 통해</a:t>
            </a:r>
            <a:r>
              <a:rPr lang="en-US" altLang="ko-KR" sz="1800" dirty="0"/>
              <a:t>, </a:t>
            </a:r>
            <a:r>
              <a:rPr lang="ko-KR" altLang="en-US" sz="1800" dirty="0"/>
              <a:t>검진 데이터의 정상 범위</a:t>
            </a:r>
            <a:r>
              <a:rPr lang="en-US" altLang="ko-KR" sz="1800" dirty="0"/>
              <a:t>, </a:t>
            </a:r>
            <a:r>
              <a:rPr lang="ko-KR" altLang="en-US" sz="1800" dirty="0"/>
              <a:t>이상 수치</a:t>
            </a:r>
            <a:r>
              <a:rPr lang="en-US" altLang="ko-KR" sz="1800" dirty="0"/>
              <a:t> </a:t>
            </a:r>
            <a:r>
              <a:rPr lang="ko-KR" altLang="en-US" sz="1800" dirty="0"/>
              <a:t>확인을 통해 </a:t>
            </a:r>
            <a:endParaRPr lang="en-US" altLang="ko-KR" sz="1800" dirty="0"/>
          </a:p>
          <a:p>
            <a:pPr lvl="1"/>
            <a:r>
              <a:rPr lang="ko-KR" altLang="en-US" sz="1800" dirty="0"/>
              <a:t>전자 의료 기록을 조금이나마 이해할 수 있는 지식을 얻는다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7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B12301C-9F9A-E963-327B-80F430BF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00"/>
            <a:ext cx="10515600" cy="1464479"/>
          </a:xfrm>
        </p:spPr>
        <p:txBody>
          <a:bodyPr>
            <a:normAutofit fontScale="85000" lnSpcReduction="20000"/>
          </a:bodyPr>
          <a:lstStyle/>
          <a:p>
            <a:endParaRPr lang="en-US" altLang="ko-KR" sz="2800" dirty="0"/>
          </a:p>
          <a:p>
            <a:r>
              <a:rPr lang="ko-KR" altLang="en-US" b="1" dirty="0"/>
              <a:t>데이터 의미</a:t>
            </a:r>
            <a:endParaRPr lang="en-US" altLang="ko-KR" b="1" dirty="0"/>
          </a:p>
          <a:p>
            <a:endParaRPr lang="en-US" altLang="ko-KR" sz="2800" b="1" dirty="0"/>
          </a:p>
          <a:p>
            <a:pPr lvl="1"/>
            <a:r>
              <a:rPr lang="ko-KR" altLang="en-US" sz="2100" dirty="0"/>
              <a:t>검진 데이터 특징과 정상 범주확인</a:t>
            </a:r>
            <a:endParaRPr lang="en-US" altLang="ko-KR" sz="21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6076E5-7D76-35B3-2BA5-D310B628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" y="1608880"/>
            <a:ext cx="11651226" cy="51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8AF23-A9E2-CFAC-B8BF-E917D6A2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144"/>
            <a:ext cx="10515600" cy="841034"/>
          </a:xfrm>
        </p:spPr>
        <p:txBody>
          <a:bodyPr>
            <a:normAutofit lnSpcReduction="10000"/>
          </a:bodyPr>
          <a:lstStyle/>
          <a:p>
            <a:pPr algn="ctr"/>
            <a:r>
              <a:rPr lang="ko-KR" altLang="en-US" sz="2400" dirty="0"/>
              <a:t>데이터 출처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https://physionet.org/content/heart-failure-zigong/1.3</a:t>
            </a:r>
            <a:endParaRPr lang="en-US" altLang="ko-KR" sz="2400" dirty="0"/>
          </a:p>
          <a:p>
            <a:pPr algn="ctr"/>
            <a:r>
              <a:rPr lang="ko-KR" altLang="en-US" sz="2400" dirty="0"/>
              <a:t>데이터 크기 </a:t>
            </a:r>
            <a:r>
              <a:rPr lang="en-US" altLang="ko-KR" sz="2400" dirty="0"/>
              <a:t>: 2009 * 166</a:t>
            </a:r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A35912-B9A6-D6BA-B738-5B846AAF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29" y="578734"/>
            <a:ext cx="11231542" cy="36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0467-8C54-3527-AA9B-CF7B0A3F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225" y="173438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데이터 가공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11D5A-B7DF-8DE8-0F21-500914CF1A08}"/>
              </a:ext>
            </a:extLst>
          </p:cNvPr>
          <p:cNvSpPr txBox="1"/>
          <p:nvPr/>
        </p:nvSpPr>
        <p:spPr>
          <a:xfrm>
            <a:off x="575732" y="1420869"/>
            <a:ext cx="552026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가공 이유와 방법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특성이 많기에 상관관계를 미리 파악하여 가설 설정에 도움이 될 수 있도록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모든 열의 </a:t>
            </a:r>
            <a:r>
              <a:rPr lang="ko-KR" altLang="en-US" sz="1600" dirty="0" err="1"/>
              <a:t>이상값을</a:t>
            </a:r>
            <a:r>
              <a:rPr lang="ko-KR" altLang="en-US" sz="1600" dirty="0"/>
              <a:t> 처리하면 데이터의 개수가 현저히 줄어드는 문제가 있어서 미리 상관관계를 확인하였다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높은 수치의 상관관계가 확인된 특성을 선택하여 데이터 가공을 수행한다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0420957-DD8E-9719-F6E2-F91DD6B83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25" y="1677254"/>
            <a:ext cx="5749618" cy="5007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0D2AF-B601-32A6-E0CB-42DD30A3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66" y="4607169"/>
            <a:ext cx="4893733" cy="18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12DD475D-4615-C233-9225-940C0B1E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04" y="2471743"/>
            <a:ext cx="3910776" cy="39641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7C1F07-087C-C360-B12D-A1A4B3E4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04" y="467163"/>
            <a:ext cx="3910775" cy="18680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94D75F-425A-9EFF-4DA2-F80ED6AD0D9C}"/>
              </a:ext>
            </a:extLst>
          </p:cNvPr>
          <p:cNvSpPr txBox="1"/>
          <p:nvPr/>
        </p:nvSpPr>
        <p:spPr>
          <a:xfrm>
            <a:off x="291297" y="889843"/>
            <a:ext cx="7361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최종 데이터 특성 중 </a:t>
            </a:r>
            <a:r>
              <a:rPr lang="ko-KR" altLang="en-US" sz="2000" b="1" dirty="0" err="1"/>
              <a:t>이상값</a:t>
            </a:r>
            <a:r>
              <a:rPr lang="ko-KR" altLang="en-US" sz="2000" b="1" dirty="0"/>
              <a:t> 처리 필요성 유무 확인</a:t>
            </a:r>
            <a:endParaRPr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연관성을 확인한 후</a:t>
            </a:r>
            <a:r>
              <a:rPr lang="en-US" altLang="ko-KR" sz="1600" dirty="0"/>
              <a:t>, 2</a:t>
            </a:r>
            <a:r>
              <a:rPr lang="ko-KR" altLang="en-US" sz="1600" dirty="0"/>
              <a:t>개의 특성이 같은 질환의 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진단 및 예측을 위한 수치임이 확인되면 </a:t>
            </a:r>
            <a:r>
              <a:rPr lang="ko-KR" altLang="en-US" sz="1600" dirty="0" err="1"/>
              <a:t>이상값을</a:t>
            </a:r>
            <a:r>
              <a:rPr lang="ko-KR" altLang="en-US" sz="1600" dirty="0"/>
              <a:t> 처리한다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b="1" dirty="0"/>
              <a:t>신장 기능 평가</a:t>
            </a:r>
            <a:endParaRPr lang="en-US" altLang="ko-KR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creatinine.enzymatic.method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크레아티닌</a:t>
            </a:r>
            <a:r>
              <a:rPr lang="en-US" altLang="ko-KR" sz="1600" dirty="0"/>
              <a:t>)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&amp; cystatin (</a:t>
            </a:r>
            <a:r>
              <a:rPr lang="ko-KR" altLang="en-US" sz="1600" dirty="0" err="1"/>
              <a:t>시스타닌</a:t>
            </a:r>
            <a:r>
              <a:rPr lang="en-US" altLang="ko-KR" sz="16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b="1" dirty="0"/>
              <a:t>빈혈 등의 혈액 질환</a:t>
            </a:r>
            <a:endParaRPr lang="en-US" altLang="ko-KR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hematocrit (</a:t>
            </a:r>
            <a:r>
              <a:rPr lang="ko-KR" altLang="en-US" sz="1600" dirty="0"/>
              <a:t>적혈구 </a:t>
            </a:r>
            <a:r>
              <a:rPr lang="ko-KR" altLang="en-US" sz="1600" dirty="0" err="1"/>
              <a:t>용적율</a:t>
            </a:r>
            <a:r>
              <a:rPr lang="en-US" altLang="ko-KR" sz="1600" dirty="0"/>
              <a:t>) &amp;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hemoglobin (</a:t>
            </a:r>
            <a:r>
              <a:rPr lang="ko-KR" altLang="en-US" sz="1600" dirty="0"/>
              <a:t>적혈구 산소 운반 단백질</a:t>
            </a:r>
            <a:r>
              <a:rPr lang="en-US" altLang="ko-KR" sz="1600" dirty="0"/>
              <a:t>)</a:t>
            </a:r>
          </a:p>
          <a:p>
            <a:pPr marL="2171700" lvl="4" indent="-342900">
              <a:buFont typeface="+mj-lt"/>
              <a:buAutoNum type="arabicPeriod"/>
            </a:pPr>
            <a:endParaRPr lang="en-US" altLang="ko-KR" sz="16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b="1" dirty="0" err="1"/>
              <a:t>혈전성</a:t>
            </a:r>
            <a:r>
              <a:rPr lang="ko-KR" altLang="en-US" sz="2000" b="1" dirty="0"/>
              <a:t> 질환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근육 손상</a:t>
            </a:r>
            <a:endParaRPr lang="en-US" altLang="ko-KR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D.dimer</a:t>
            </a:r>
            <a:r>
              <a:rPr lang="en-US" altLang="ko-KR" sz="1600" dirty="0"/>
              <a:t> (</a:t>
            </a:r>
            <a:r>
              <a:rPr lang="ko-KR" altLang="en-US" sz="1600" dirty="0"/>
              <a:t>혈액 응고 분해 산물</a:t>
            </a:r>
            <a:r>
              <a:rPr lang="en-US" altLang="ko-KR" sz="1600" dirty="0"/>
              <a:t>) &amp;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myoglobin (</a:t>
            </a:r>
            <a:r>
              <a:rPr lang="ko-KR" altLang="en-US" sz="1600" dirty="0"/>
              <a:t>근육 산소 운반 단백질</a:t>
            </a:r>
            <a:r>
              <a:rPr lang="en-US" altLang="ko-KR" sz="16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600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sz="2000" b="1" dirty="0"/>
              <a:t>체내 전해질 균형 파악</a:t>
            </a:r>
            <a:endParaRPr lang="en-US" altLang="ko-KR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chloride (</a:t>
            </a:r>
            <a:r>
              <a:rPr lang="ko-KR" altLang="en-US" sz="1600" dirty="0" err="1"/>
              <a:t>클로라이드</a:t>
            </a:r>
            <a:r>
              <a:rPr lang="en-US" altLang="ko-KR" sz="1600" dirty="0"/>
              <a:t>) &amp;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sodium (</a:t>
            </a:r>
            <a:r>
              <a:rPr lang="ko-KR" altLang="en-US" sz="1600" dirty="0"/>
              <a:t>나트륨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2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6459-CE0C-B9AE-2CB5-3CBE3A77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데이터 취득과 정제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BE8F04-86DB-578D-213A-92FA67CE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381" y="3615396"/>
            <a:ext cx="3371557" cy="27368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948AD1-221E-D00C-29EB-0FD00065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9" y="1690688"/>
            <a:ext cx="6979918" cy="1738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27718D-3194-790E-3FB4-CEDA9AA7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80" y="3615396"/>
            <a:ext cx="3371558" cy="2736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5FB946-7A07-EE4D-F7AB-D4C9226E5719}"/>
              </a:ext>
            </a:extLst>
          </p:cNvPr>
          <p:cNvSpPr txBox="1"/>
          <p:nvPr/>
        </p:nvSpPr>
        <p:spPr>
          <a:xfrm>
            <a:off x="259080" y="2250638"/>
            <a:ext cx="4480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결측값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이상값</a:t>
            </a:r>
            <a:r>
              <a:rPr lang="ko-KR" altLang="en-US" sz="2000" b="1" dirty="0"/>
              <a:t> 처리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1600" dirty="0"/>
              <a:t>특징들 사이의 상관관계를 더 정확하게 판단하기 위해 </a:t>
            </a:r>
            <a:r>
              <a:rPr lang="ko-KR" altLang="en-US" sz="1600" dirty="0" err="1"/>
              <a:t>결측값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이상값을</a:t>
            </a:r>
            <a:r>
              <a:rPr lang="ko-KR" altLang="en-US" sz="1600" dirty="0"/>
              <a:t> 처리한다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69AA6E-AE86-9CB2-73D0-83F86A217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" y="4010917"/>
            <a:ext cx="4373877" cy="866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85E96E-CAC8-00B0-928A-B30107BB8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19" y="5019418"/>
            <a:ext cx="4373877" cy="14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14717F-620C-7577-F3A9-90022ACD84B6}"/>
              </a:ext>
            </a:extLst>
          </p:cNvPr>
          <p:cNvSpPr txBox="1"/>
          <p:nvPr/>
        </p:nvSpPr>
        <p:spPr>
          <a:xfrm>
            <a:off x="1234440" y="365760"/>
            <a:ext cx="967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이상값</a:t>
            </a:r>
            <a:r>
              <a:rPr lang="ko-KR" altLang="en-US" sz="2000" dirty="0"/>
              <a:t> 처리 전후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C0690-37B3-F368-50D2-6EE78C10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913785"/>
            <a:ext cx="5656828" cy="5712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C115D-22DC-6AC3-79F3-9ECB76D6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913785"/>
            <a:ext cx="5656827" cy="57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2274</Words>
  <Application>Microsoft Office PowerPoint</Application>
  <PresentationFormat>와이드스크린</PresentationFormat>
  <Paragraphs>264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Pretendard</vt:lpstr>
      <vt:lpstr>맑은 고딕</vt:lpstr>
      <vt:lpstr>Arial</vt:lpstr>
      <vt:lpstr>Office 테마</vt:lpstr>
      <vt:lpstr>심부전 환자 검진 기록 </vt:lpstr>
      <vt:lpstr>목차</vt:lpstr>
      <vt:lpstr>1. 데이터 설명</vt:lpstr>
      <vt:lpstr>PowerPoint 프레젠테이션</vt:lpstr>
      <vt:lpstr>PowerPoint 프레젠테이션</vt:lpstr>
      <vt:lpstr>2. 데이터 가공</vt:lpstr>
      <vt:lpstr>PowerPoint 프레젠테이션</vt:lpstr>
      <vt:lpstr>3.데이터 취득과 정제</vt:lpstr>
      <vt:lpstr>PowerPoint 프레젠테이션</vt:lpstr>
      <vt:lpstr>4. 데이터 시각화</vt:lpstr>
      <vt:lpstr>PowerPoint 프레젠테이션</vt:lpstr>
      <vt:lpstr>PowerPoint 프레젠테이션</vt:lpstr>
      <vt:lpstr>PowerPoint 프레젠테이션</vt:lpstr>
      <vt:lpstr>5. 가설 설정</vt:lpstr>
      <vt:lpstr>6. 모델링과 예측</vt:lpstr>
      <vt:lpstr>6. 모델링과 예측</vt:lpstr>
      <vt:lpstr>6. 모델링과 예측</vt:lpstr>
      <vt:lpstr>6. 모델링과 예측</vt:lpstr>
      <vt:lpstr>7. 데이터 분석</vt:lpstr>
      <vt:lpstr>7. 데이터 분석</vt:lpstr>
      <vt:lpstr>7. 데이터 분석</vt:lpstr>
      <vt:lpstr>7. 데이터 분석</vt:lpstr>
      <vt:lpstr>7. 데이터 분석</vt:lpstr>
      <vt:lpstr>8. 프로젝트의 목표 및  학습보고서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이상준</dc:creator>
  <cp:lastModifiedBy>이상준</cp:lastModifiedBy>
  <cp:revision>373</cp:revision>
  <dcterms:created xsi:type="dcterms:W3CDTF">2024-06-12T17:01:24Z</dcterms:created>
  <dcterms:modified xsi:type="dcterms:W3CDTF">2024-06-14T12:25:35Z</dcterms:modified>
</cp:coreProperties>
</file>