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22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580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32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90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50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1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0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1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4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8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4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0456-EB12-4F69-9E4D-4DF8646A07DB}" type="datetimeFigureOut">
              <a:rPr lang="es-CO" smtClean="0"/>
              <a:t>11/11/2020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4212-ACF9-4490-80F6-E70A9A8F6B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9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6" Type="http://schemas.openxmlformats.org/officeDocument/2006/relationships/image" Target="../media/image5.png"/><Relationship Id="rId1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3" Type="http://schemas.openxmlformats.org/officeDocument/2006/relationships/image" Target="../media/image16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5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30.png"/><Relationship Id="rId4" Type="http://schemas.openxmlformats.org/officeDocument/2006/relationships/image" Target="../media/image17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001431" y="664012"/>
                <a:ext cx="736099" cy="899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den>
                      </m:f>
                    </m:oMath>
                  </m:oMathPara>
                </a14:m>
                <a:endParaRPr lang="es-CO" sz="2800" b="0" dirty="0" smtClean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31" y="664012"/>
                <a:ext cx="736099" cy="8990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/>
          <p:cNvCxnSpPr/>
          <p:nvPr/>
        </p:nvCxnSpPr>
        <p:spPr>
          <a:xfrm>
            <a:off x="1737530" y="809897"/>
            <a:ext cx="13975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737530" y="1341120"/>
            <a:ext cx="13975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278777" y="535577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Energía de bit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35086" y="1113558"/>
            <a:ext cx="27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Potencia de la Señal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1001431" y="2214138"/>
                <a:ext cx="2381742" cy="704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𝐸𝐵</m:t>
                        </m:r>
                      </m:num>
                      <m:den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den>
                    </m:f>
                  </m:oMath>
                </a14:m>
                <a:r>
                  <a:rPr lang="es-CO" sz="2800" b="0" dirty="0" smtClean="0"/>
                  <a:t>=(C*Tb)/N/B</a:t>
                </a: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31" y="2214138"/>
                <a:ext cx="2381742" cy="704167"/>
              </a:xfrm>
              <a:prstGeom prst="rect">
                <a:avLst/>
              </a:prstGeom>
              <a:blipFill>
                <a:blip r:embed="rId4"/>
                <a:stretch>
                  <a:fillRect r="-3581" b="-112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9738492" y="4674222"/>
            <a:ext cx="2160120" cy="898964"/>
            <a:chOff x="6513617" y="509451"/>
            <a:chExt cx="2160120" cy="8989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/>
                <p:cNvSpPr/>
                <p:nvPr/>
              </p:nvSpPr>
              <p:spPr>
                <a:xfrm>
                  <a:off x="6513617" y="509451"/>
                  <a:ext cx="538096" cy="8989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s-CO" sz="2800" b="0" dirty="0" smtClean="0"/>
                </a:p>
              </p:txBody>
            </p:sp>
          </mc:Choice>
          <mc:Fallback xmlns="">
            <p:sp>
              <p:nvSpPr>
                <p:cNvPr id="13" name="Rectángulo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617" y="509451"/>
                  <a:ext cx="538096" cy="89896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>
              <a:stCxn id="13" idx="3"/>
            </p:cNvCxnSpPr>
            <p:nvPr/>
          </p:nvCxnSpPr>
          <p:spPr>
            <a:xfrm>
              <a:off x="7051713" y="958933"/>
              <a:ext cx="7601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7911173" y="774267"/>
              <a:ext cx="76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SNR</a:t>
              </a:r>
              <a:endParaRPr lang="es-CO" dirty="0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9778993" y="535577"/>
            <a:ext cx="10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N=KTB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9778993" y="1113558"/>
                <a:ext cx="1754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=1.38∗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993" y="1113558"/>
                <a:ext cx="1754198" cy="276999"/>
              </a:xfrm>
              <a:prstGeom prst="rect">
                <a:avLst/>
              </a:prstGeom>
              <a:blipFill>
                <a:blip r:embed="rId6"/>
                <a:stretch>
                  <a:fillRect l="-2431" t="-4444" r="-1042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9729787" y="1482890"/>
                <a:ext cx="1050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=300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7" y="1482890"/>
                <a:ext cx="1050800" cy="276999"/>
              </a:xfrm>
              <a:prstGeom prst="rect">
                <a:avLst/>
              </a:prstGeom>
              <a:blipFill>
                <a:blip r:embed="rId7"/>
                <a:stretch>
                  <a:fillRect l="-4651" r="-5233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9708402" y="1852222"/>
                <a:ext cx="2144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𝑎𝑛𝑐h𝑜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𝑏𝑎𝑛𝑑𝑎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02" y="1852222"/>
                <a:ext cx="2144370" cy="276999"/>
              </a:xfrm>
              <a:prstGeom prst="rect">
                <a:avLst/>
              </a:prstGeom>
              <a:blipFill>
                <a:blip r:embed="rId8"/>
                <a:stretch>
                  <a:fillRect l="-2279" r="-2564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1174587" y="3272718"/>
                <a:ext cx="11258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87" y="3272718"/>
                <a:ext cx="1125886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1048487" y="4020395"/>
                <a:ext cx="2230290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𝐶𝑇𝑏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𝑉𝑇𝑋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87" y="4020395"/>
                <a:ext cx="2230290" cy="5725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/>
              <p:cNvSpPr/>
              <p:nvPr/>
            </p:nvSpPr>
            <p:spPr>
              <a:xfrm>
                <a:off x="9708402" y="3615683"/>
                <a:ext cx="1787990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𝑇𝑏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𝑉𝑇𝑥</m:t>
                          </m:r>
                        </m:den>
                      </m:f>
                    </m:oMath>
                  </m:oMathPara>
                </a14:m>
                <a:endParaRPr lang="es-CO" sz="2800" b="0" dirty="0" smtClean="0"/>
              </a:p>
            </p:txBody>
          </p:sp>
        </mc:Choice>
        <mc:Fallback xmlns=""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02" y="3615683"/>
                <a:ext cx="1787990" cy="9017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1001431" y="4822061"/>
                <a:ext cx="2558329" cy="659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𝑉𝑇𝑋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31" y="4822061"/>
                <a:ext cx="2558329" cy="659924"/>
              </a:xfrm>
              <a:prstGeom prst="rect">
                <a:avLst/>
              </a:prstGeom>
              <a:blipFill>
                <a:blip r:embed="rId1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9731741" y="2154657"/>
                <a:ext cx="206563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𝑉𝑇𝑥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 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𝐵𝑃𝑆𝐾</m:t>
                      </m:r>
                    </m:oMath>
                  </m:oMathPara>
                </a14:m>
                <a:endParaRPr lang="es-CO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𝑉𝑇𝑥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𝑄𝑃𝑆𝐾</m:t>
                      </m:r>
                    </m:oMath>
                  </m:oMathPara>
                </a14:m>
                <a:endParaRPr lang="es-CO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𝑉𝑇𝑥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→8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𝑃𝑆𝑘</m:t>
                      </m:r>
                    </m:oMath>
                  </m:oMathPara>
                </a14:m>
                <a:endParaRPr lang="es-CO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𝑉𝑇𝑥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→16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𝑃𝑆𝐾</m:t>
                      </m:r>
                    </m:oMath>
                  </m:oMathPara>
                </a14:m>
                <a:endParaRPr lang="es-CO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𝑉𝑇𝑥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→32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𝑃𝑆𝐾</m:t>
                      </m:r>
                    </m:oMath>
                  </m:oMathPara>
                </a14:m>
                <a:endParaRPr lang="es-CO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𝑉𝑇𝑥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→64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𝑃𝑆𝐾</m:t>
                      </m:r>
                    </m:oMath>
                  </m:oMathPara>
                </a14:m>
                <a:endParaRPr lang="es-CO" b="0" dirty="0" smtClean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741" y="2154657"/>
                <a:ext cx="2065630" cy="1661993"/>
              </a:xfrm>
              <a:prstGeom prst="rect">
                <a:avLst/>
              </a:prstGeom>
              <a:blipFill>
                <a:blip r:embed="rId15"/>
                <a:stretch>
                  <a:fillRect l="-2065" r="-2360" b="-36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/>
          <p:cNvSpPr/>
          <p:nvPr/>
        </p:nvSpPr>
        <p:spPr>
          <a:xfrm>
            <a:off x="9457509" y="365760"/>
            <a:ext cx="2534194" cy="649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/>
          <p:cNvSpPr txBox="1"/>
          <p:nvPr/>
        </p:nvSpPr>
        <p:spPr>
          <a:xfrm>
            <a:off x="6048103" y="365760"/>
            <a:ext cx="2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BER--&gt;EB/No y Cantidad/B</a:t>
            </a:r>
            <a:endParaRPr lang="es-CO" dirty="0"/>
          </a:p>
        </p:txBody>
      </p:sp>
      <p:sp>
        <p:nvSpPr>
          <p:cNvPr id="32" name="CuadroTexto 31"/>
          <p:cNvSpPr txBox="1"/>
          <p:nvPr/>
        </p:nvSpPr>
        <p:spPr>
          <a:xfrm>
            <a:off x="9474559" y="5532400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M-&gt; Cantidad de Bits que maneja el sistema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5694218" y="2985654"/>
                <a:ext cx="204575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𝑉𝑇𝑥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𝑀𝑏𝑝𝑠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218" y="2985654"/>
                <a:ext cx="2045753" cy="5167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5457076" y="3789576"/>
                <a:ext cx="2098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𝑑𝐵𝑊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=−12.98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6" y="3789576"/>
                <a:ext cx="2098716" cy="276999"/>
              </a:xfrm>
              <a:prstGeom prst="rect">
                <a:avLst/>
              </a:prstGeom>
              <a:blipFill>
                <a:blip r:embed="rId17"/>
                <a:stretch>
                  <a:fillRect l="-2035" r="-2326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1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82189" y="620485"/>
                <a:ext cx="1290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𝐵𝐸𝑅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189" y="620485"/>
                <a:ext cx="1290673" cy="276999"/>
              </a:xfrm>
              <a:prstGeom prst="rect">
                <a:avLst/>
              </a:prstGeom>
              <a:blipFill>
                <a:blip r:embed="rId2"/>
                <a:stretch>
                  <a:fillRect l="-4245" t="-4444" r="-1415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1182189" y="1205260"/>
            <a:ext cx="293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Q(X)=BER=10^-4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04257" y="2253343"/>
                <a:ext cx="3450496" cy="894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𝐿𝑜</m:t>
                                  </m:r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𝐸𝐵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𝑁𝑜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𝑆𝑒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𝑃𝐼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57" y="2253343"/>
                <a:ext cx="3450496" cy="894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9176291" y="620485"/>
            <a:ext cx="1848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8-DPSK</a:t>
            </a:r>
            <a:endParaRPr lang="es-CO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1404257" y="3371604"/>
                <a:ext cx="385394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𝐿𝑜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𝐸𝐵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</m:den>
                              </m:f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𝑆𝑒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𝑃𝐼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=3.70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57" y="3371604"/>
                <a:ext cx="3853940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5943600" y="158820"/>
            <a:ext cx="239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Informe PCM=40%</a:t>
            </a:r>
          </a:p>
          <a:p>
            <a:r>
              <a:rPr lang="es-CO" dirty="0" smtClean="0"/>
              <a:t>Taller =5%</a:t>
            </a:r>
          </a:p>
          <a:p>
            <a:r>
              <a:rPr lang="es-CO" dirty="0" smtClean="0"/>
              <a:t>55%=Taller N4 y TNN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2224417" y="4525318"/>
                <a:ext cx="138140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=4.98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17" y="4525318"/>
                <a:ext cx="1381404" cy="5186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5839097" y="1205260"/>
            <a:ext cx="321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20Mbps=</a:t>
            </a:r>
            <a:r>
              <a:rPr lang="es-CO" dirty="0" err="1" smtClean="0"/>
              <a:t>VTx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9739469" y="2871204"/>
                <a:ext cx="1053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𝑉𝑇𝑥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469" y="2871204"/>
                <a:ext cx="1053558" cy="276999"/>
              </a:xfrm>
              <a:prstGeom prst="rect">
                <a:avLst/>
              </a:prstGeom>
              <a:blipFill>
                <a:blip r:embed="rId12"/>
                <a:stretch>
                  <a:fillRect l="-5202" r="-4046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9745585" y="3457134"/>
                <a:ext cx="168597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𝑉𝑇𝑥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585" y="3457134"/>
                <a:ext cx="1685974" cy="5203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9751491" y="4176386"/>
                <a:ext cx="2083071" cy="792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𝑉𝑇𝑋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𝑉𝑇𝑥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𝑉𝑡𝑥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91" y="4176386"/>
                <a:ext cx="2083071" cy="7920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9834455" y="5227764"/>
                <a:ext cx="150823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=−0.477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55" y="5227764"/>
                <a:ext cx="1508233" cy="5203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9276233" y="1951978"/>
                <a:ext cx="2558329" cy="659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𝑉𝑇𝑋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233" y="1951978"/>
                <a:ext cx="2558329" cy="659924"/>
              </a:xfrm>
              <a:prstGeom prst="rect">
                <a:avLst/>
              </a:prstGeom>
              <a:blipFill>
                <a:blip r:embed="rId1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1404257" y="5307494"/>
                <a:ext cx="3021725" cy="659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𝐸𝐵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𝑉𝑇𝑋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57" y="5307494"/>
                <a:ext cx="3021725" cy="6599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/>
          <p:cNvSpPr/>
          <p:nvPr/>
        </p:nvSpPr>
        <p:spPr>
          <a:xfrm>
            <a:off x="9293424" y="6007465"/>
            <a:ext cx="2595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/>
              <a:t>C/N=5.4645306416606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9430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8477366" y="443553"/>
                <a:ext cx="204575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𝑉𝑇𝑥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𝑀𝑏𝑝𝑠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366" y="443553"/>
                <a:ext cx="2045753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477366" y="1284073"/>
                <a:ext cx="2226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𝑑𝐵𝑊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=−129.85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366" y="1284073"/>
                <a:ext cx="2226956" cy="276999"/>
              </a:xfrm>
              <a:prstGeom prst="rect">
                <a:avLst/>
              </a:prstGeom>
              <a:blipFill>
                <a:blip r:embed="rId3"/>
                <a:stretch>
                  <a:fillRect l="-2192" r="-2192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219200" y="858396"/>
                <a:ext cx="309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𝑑𝐵𝑊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𝑃𝐼𝑅𝐸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𝐺𝑅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858396"/>
                <a:ext cx="3096873" cy="276999"/>
              </a:xfrm>
              <a:prstGeom prst="rect">
                <a:avLst/>
              </a:prstGeom>
              <a:blipFill>
                <a:blip r:embed="rId4"/>
                <a:stretch>
                  <a:fillRect l="-1181" r="-394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880918" y="858395"/>
                <a:ext cx="1827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𝐺𝑡𝑥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18" y="858395"/>
                <a:ext cx="1827808" cy="276999"/>
              </a:xfrm>
              <a:prstGeom prst="rect">
                <a:avLst/>
              </a:prstGeom>
              <a:blipFill>
                <a:blip r:embed="rId5"/>
                <a:stretch>
                  <a:fillRect l="-2667" r="-2333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698639" y="1284073"/>
                <a:ext cx="33908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𝐿𝑜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𝑃𝐼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∗40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𝐾𝑚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𝑙𝑎𝑛𝑑𝑎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39" y="1284073"/>
                <a:ext cx="3390800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162932" y="2542309"/>
                <a:ext cx="257038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𝐿𝑎𝑛𝑑𝑎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10∗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932" y="2542309"/>
                <a:ext cx="2570384" cy="5557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1113876" y="1528917"/>
                <a:ext cx="33908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𝐿𝑜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𝑃𝐼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∗40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𝐾𝑚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76" y="1528917"/>
                <a:ext cx="3390800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1413164" y="2403809"/>
                <a:ext cx="18146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=144.48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2403809"/>
                <a:ext cx="1814664" cy="276999"/>
              </a:xfrm>
              <a:prstGeom prst="rect">
                <a:avLst/>
              </a:prstGeom>
              <a:blipFill>
                <a:blip r:embed="rId9"/>
                <a:stretch>
                  <a:fillRect l="-2694" r="-3030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1113876" y="3310651"/>
                <a:ext cx="309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𝑑𝐵𝑊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𝑃𝐼𝑅𝐸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𝐺𝑅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76" y="3310651"/>
                <a:ext cx="3096873" cy="276999"/>
              </a:xfrm>
              <a:prstGeom prst="rect">
                <a:avLst/>
              </a:prstGeom>
              <a:blipFill>
                <a:blip r:embed="rId10"/>
                <a:stretch>
                  <a:fillRect l="-1378" r="-394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1113875" y="3967571"/>
                <a:ext cx="3492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𝑑𝐵𝑊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𝑑𝐵𝑚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144.48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75" y="3967571"/>
                <a:ext cx="3492686" cy="276999"/>
              </a:xfrm>
              <a:prstGeom prst="rect">
                <a:avLst/>
              </a:prstGeom>
              <a:blipFill>
                <a:blip r:embed="rId11"/>
                <a:stretch>
                  <a:fillRect l="-1222" r="-349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1314099" y="4696397"/>
                <a:ext cx="2086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𝑑𝐵𝑤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115.48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𝑑𝐵𝑤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099" y="4696397"/>
                <a:ext cx="2086853" cy="276999"/>
              </a:xfrm>
              <a:prstGeom prst="rect">
                <a:avLst/>
              </a:prstGeom>
              <a:blipFill>
                <a:blip r:embed="rId12"/>
                <a:stretch>
                  <a:fillRect l="-2339" r="-877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1219200" y="5403369"/>
                <a:ext cx="54629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115.48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𝑑𝐵𝑤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−129.85</m:t>
                              </m:r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𝑑𝐵𝑤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14.37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403369"/>
                <a:ext cx="5462906" cy="5186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7708726" y="3515079"/>
                <a:ext cx="2558329" cy="659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𝑉𝑇𝑋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26" y="3515079"/>
                <a:ext cx="2558329" cy="6599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7708725" y="4392185"/>
                <a:ext cx="300473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14.37</m:t>
                              </m:r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−6.02</m:t>
                              </m:r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25" y="4392185"/>
                <a:ext cx="3004733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7898802" y="5265055"/>
                <a:ext cx="151669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8.37</m:t>
                              </m:r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802" y="5265055"/>
                <a:ext cx="1516697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6999589" y="6065819"/>
                <a:ext cx="329744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=6.83→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𝐵𝐸𝑅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=1.58∗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589" y="6065819"/>
                <a:ext cx="3297441" cy="5186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/>
          <p:cNvSpPr txBox="1"/>
          <p:nvPr/>
        </p:nvSpPr>
        <p:spPr>
          <a:xfrm>
            <a:off x="3950653" y="62150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1157237" y="6226766"/>
                <a:ext cx="3437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𝐿𝑜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𝐿𝑖𝑛𝑒𝑎𝑙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37" y="6226766"/>
                <a:ext cx="3437415" cy="276999"/>
              </a:xfrm>
              <a:prstGeom prst="rect">
                <a:avLst/>
              </a:prstGeom>
              <a:blipFill>
                <a:blip r:embed="rId18"/>
                <a:stretch>
                  <a:fillRect l="-1241" t="-2174" r="-2128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7" b="49946"/>
          <a:stretch/>
        </p:blipFill>
        <p:spPr>
          <a:xfrm>
            <a:off x="1346025" y="363068"/>
            <a:ext cx="10240729" cy="59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8" b="15700"/>
          <a:stretch/>
        </p:blipFill>
        <p:spPr>
          <a:xfrm>
            <a:off x="482981" y="125635"/>
            <a:ext cx="11391157" cy="64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737</Words>
  <Application>Microsoft Office PowerPoint</Application>
  <PresentationFormat>Panorámica</PresentationFormat>
  <Paragraphs>58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22</cp:revision>
  <dcterms:created xsi:type="dcterms:W3CDTF">2020-09-15T01:10:58Z</dcterms:created>
  <dcterms:modified xsi:type="dcterms:W3CDTF">2020-11-11T19:17:53Z</dcterms:modified>
</cp:coreProperties>
</file>