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072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166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1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46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5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3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25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87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292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8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9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18C0-4D44-4577-8DD2-F73EAA5F869B}" type="datetimeFigureOut">
              <a:rPr lang="es-CO" smtClean="0"/>
              <a:t>17/07/2020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DF30-4C53-49C5-9758-94254A2FAB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592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9315" y="2141265"/>
            <a:ext cx="9144000" cy="2387600"/>
          </a:xfrm>
        </p:spPr>
        <p:txBody>
          <a:bodyPr>
            <a:normAutofit/>
          </a:bodyPr>
          <a:lstStyle/>
          <a:p>
            <a:r>
              <a:rPr lang="es-CO" sz="16600" b="1" dirty="0" smtClean="0"/>
              <a:t>n=KTB</a:t>
            </a:r>
            <a:endParaRPr lang="es-CO" sz="166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3122023" y="561703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Landa=3,1^8/</a:t>
            </a:r>
            <a:r>
              <a:rPr lang="es-CO" dirty="0" err="1" smtClean="0"/>
              <a:t>fc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07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2336074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S/N=10dB</a:t>
            </a:r>
          </a:p>
          <a:p>
            <a:pPr marL="0" indent="0">
              <a:buNone/>
            </a:pPr>
            <a:r>
              <a:rPr lang="es-CO" dirty="0" smtClean="0"/>
              <a:t>B=50Mhz</a:t>
            </a:r>
          </a:p>
          <a:p>
            <a:pPr marL="0" indent="0">
              <a:buNone/>
            </a:pPr>
            <a:r>
              <a:rPr lang="es-CO" dirty="0" smtClean="0"/>
              <a:t>PIRE=10dBw</a:t>
            </a:r>
          </a:p>
          <a:p>
            <a:pPr marL="0" indent="0">
              <a:buNone/>
            </a:pPr>
            <a:r>
              <a:rPr lang="es-CO" dirty="0" err="1" smtClean="0"/>
              <a:t>Gtx</a:t>
            </a:r>
            <a:r>
              <a:rPr lang="es-CO" dirty="0" smtClean="0"/>
              <a:t>=7</a:t>
            </a:r>
          </a:p>
          <a:p>
            <a:pPr marL="0" indent="0">
              <a:buNone/>
            </a:pPr>
            <a:r>
              <a:rPr lang="es-CO" dirty="0" err="1" smtClean="0"/>
              <a:t>GRx</a:t>
            </a:r>
            <a:r>
              <a:rPr lang="es-CO" dirty="0" smtClean="0"/>
              <a:t>=20dB</a:t>
            </a:r>
          </a:p>
          <a:p>
            <a:pPr marL="0" indent="0">
              <a:buNone/>
            </a:pPr>
            <a:r>
              <a:rPr lang="es-CO" dirty="0" err="1" smtClean="0"/>
              <a:t>Fc</a:t>
            </a:r>
            <a:r>
              <a:rPr lang="es-CO" dirty="0" smtClean="0"/>
              <a:t>=6.10Ghz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498771" y="1325880"/>
                <a:ext cx="3471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1,38∗10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∗300∗50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𝑀h𝑧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71" y="1325880"/>
                <a:ext cx="3471976" cy="276999"/>
              </a:xfrm>
              <a:prstGeom prst="rect">
                <a:avLst/>
              </a:prstGeom>
              <a:blipFill>
                <a:blip r:embed="rId2"/>
                <a:stretch>
                  <a:fillRect l="-526" t="-4444" r="-175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7026241" y="1824285"/>
                <a:ext cx="1902893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=207∗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41" y="1824285"/>
                <a:ext cx="1902893" cy="280077"/>
              </a:xfrm>
              <a:prstGeom prst="rect">
                <a:avLst/>
              </a:prstGeom>
              <a:blipFill>
                <a:blip r:embed="rId3"/>
                <a:stretch>
                  <a:fillRect l="-1282" t="-4348" r="-224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6232761" y="2370896"/>
                <a:ext cx="4643845" cy="28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=10∗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207∗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=−126.84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𝑑𝐵𝑤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761" y="2370896"/>
                <a:ext cx="4643845" cy="280077"/>
              </a:xfrm>
              <a:prstGeom prst="rect">
                <a:avLst/>
              </a:prstGeom>
              <a:blipFill>
                <a:blip r:embed="rId4"/>
                <a:stretch>
                  <a:fillRect t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026241" y="2837680"/>
                <a:ext cx="134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41" y="2837680"/>
                <a:ext cx="1344342" cy="276999"/>
              </a:xfrm>
              <a:prstGeom prst="rect">
                <a:avLst/>
              </a:prstGeom>
              <a:blipFill>
                <a:blip r:embed="rId5"/>
                <a:stretch>
                  <a:fillRect l="-4091" t="-2174" r="-363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498771" y="3301386"/>
                <a:ext cx="3155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=−116.84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𝑑𝐵𝑤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71" y="3301386"/>
                <a:ext cx="3155351" cy="276999"/>
              </a:xfrm>
              <a:prstGeom prst="rect">
                <a:avLst/>
              </a:prstGeom>
              <a:blipFill>
                <a:blip r:embed="rId6"/>
                <a:stretch>
                  <a:fillRect l="-1158" r="-1351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7155968" y="3870889"/>
                <a:ext cx="2797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𝑃𝐼𝑅𝐸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𝐺𝑅𝑥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𝐿𝑜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968" y="3870889"/>
                <a:ext cx="2797432" cy="276999"/>
              </a:xfrm>
              <a:prstGeom prst="rect">
                <a:avLst/>
              </a:prstGeom>
              <a:blipFill>
                <a:blip r:embed="rId7"/>
                <a:stretch>
                  <a:fillRect l="-1743" r="-10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955979" y="4391530"/>
                <a:ext cx="4829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𝐿𝑜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=116.84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𝑑𝐵𝑤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𝑑𝐵𝑤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=146.84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79" y="4391530"/>
                <a:ext cx="4829207" cy="276999"/>
              </a:xfrm>
              <a:prstGeom prst="rect">
                <a:avLst/>
              </a:prstGeom>
              <a:blipFill>
                <a:blip r:embed="rId8"/>
                <a:stretch>
                  <a:fillRect l="-884" r="-1010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434546" y="5161322"/>
                <a:ext cx="513480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𝐿𝑜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(4∗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𝑑𝑖𝑠𝑡𝑎𝑛𝑐𝑖𝑎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𝑙𝑎𝑛𝑑𝑎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46" y="5161322"/>
                <a:ext cx="5134804" cy="8180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-1954868" y="0"/>
                <a:ext cx="6597960" cy="1204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𝑃𝐼𝑅𝐸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𝐺𝑡𝑥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𝐺𝑟𝑥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𝐿𝑎𝑛𝑑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</a:rPr>
                                    <m:t>4∗</m:t>
                                  </m:r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4868" y="0"/>
                <a:ext cx="6597960" cy="12048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7570822" y="520037"/>
                <a:ext cx="40514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𝐿𝑜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𝑃𝑖𝑟𝑒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𝐺𝑅𝑥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822" y="520037"/>
                <a:ext cx="4051494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657703" y="5161322"/>
                <a:ext cx="4846520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146.84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𝐿𝑜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(4∗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𝑑𝑖𝑠𝑡𝑎𝑛𝑐𝑖𝑎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𝑙𝑎𝑛𝑑𝑎</m:t>
                          </m:r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3" y="5161322"/>
                <a:ext cx="4846520" cy="8029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6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-191384" y="1229402"/>
                <a:ext cx="11946347" cy="189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7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7200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</m:e>
                        <m:sup>
                          <m:f>
                            <m:fPr>
                              <m:ctrlPr>
                                <a:rPr lang="es-CO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7200" b="0" i="1" smtClean="0">
                                  <a:latin typeface="Cambria Math" panose="02040503050406030204" pitchFamily="18" charset="0"/>
                                </a:rPr>
                                <m:t>146.84</m:t>
                              </m:r>
                            </m:num>
                            <m:den>
                              <m:r>
                                <a:rPr lang="es-CO" sz="72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sup>
                      </m:sSup>
                      <m:r>
                        <a:rPr lang="es-CO" sz="7200" b="0" i="1" smtClean="0">
                          <a:latin typeface="Cambria Math" panose="02040503050406030204" pitchFamily="18" charset="0"/>
                        </a:rPr>
                        <m:t>∗0.05)/(4∗</m:t>
                      </m:r>
                      <m:r>
                        <a:rPr lang="es-CO" sz="7200" b="0" i="1" smtClean="0">
                          <a:latin typeface="Cambria Math" panose="02040503050406030204" pitchFamily="18" charset="0"/>
                        </a:rPr>
                        <m:t>𝑃𝑖</m:t>
                      </m:r>
                      <m:r>
                        <a:rPr lang="es-CO" sz="7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CO" sz="7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sz="7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384" y="1229402"/>
                <a:ext cx="11946347" cy="189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094514" y="4434840"/>
                <a:ext cx="34166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=87.450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𝐾𝑚</m:t>
                      </m:r>
                    </m:oMath>
                  </m:oMathPara>
                </a14:m>
                <a:endParaRPr lang="es-CO" sz="4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514" y="4434840"/>
                <a:ext cx="341664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9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0006" y="597554"/>
            <a:ext cx="2754086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Pire=13dBW</a:t>
            </a:r>
          </a:p>
          <a:p>
            <a:pPr marL="0" indent="0">
              <a:buNone/>
            </a:pPr>
            <a:r>
              <a:rPr lang="es-CO" dirty="0" err="1" smtClean="0"/>
              <a:t>Gtx</a:t>
            </a:r>
            <a:r>
              <a:rPr lang="es-CO" dirty="0" smtClean="0"/>
              <a:t>=</a:t>
            </a:r>
            <a:r>
              <a:rPr lang="es-CO" dirty="0" err="1" smtClean="0"/>
              <a:t>GRx</a:t>
            </a:r>
            <a:r>
              <a:rPr lang="es-CO" dirty="0" smtClean="0"/>
              <a:t>=20</a:t>
            </a:r>
          </a:p>
          <a:p>
            <a:pPr marL="0" indent="0">
              <a:buNone/>
            </a:pPr>
            <a:r>
              <a:rPr lang="es-CO" dirty="0" err="1" smtClean="0"/>
              <a:t>Fc</a:t>
            </a:r>
            <a:r>
              <a:rPr lang="es-CO" dirty="0" smtClean="0"/>
              <a:t>=10Ghz</a:t>
            </a:r>
          </a:p>
          <a:p>
            <a:pPr marL="0" indent="0">
              <a:buNone/>
            </a:pPr>
            <a:r>
              <a:rPr lang="es-CO" dirty="0" err="1" smtClean="0"/>
              <a:t>Bw</a:t>
            </a:r>
            <a:r>
              <a:rPr lang="es-CO" dirty="0" smtClean="0"/>
              <a:t>=5Mhz</a:t>
            </a:r>
          </a:p>
          <a:p>
            <a:pPr marL="0" indent="0">
              <a:buNone/>
            </a:pPr>
            <a:r>
              <a:rPr lang="es-CO" dirty="0" smtClean="0"/>
              <a:t>S/N=10dB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244737" y="999309"/>
                <a:ext cx="3471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1,38∗10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∗300∗5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𝑀h𝑧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37" y="999309"/>
                <a:ext cx="3471976" cy="276999"/>
              </a:xfrm>
              <a:prstGeom prst="rect">
                <a:avLst/>
              </a:prstGeom>
              <a:blipFill>
                <a:blip r:embed="rId2"/>
                <a:stretch>
                  <a:fillRect t="-4444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492932" y="1499054"/>
                <a:ext cx="19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=2.07∗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−14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32" y="1499054"/>
                <a:ext cx="1950983" cy="276999"/>
              </a:xfrm>
              <a:prstGeom prst="rect">
                <a:avLst/>
              </a:prstGeom>
              <a:blipFill>
                <a:blip r:embed="rId3"/>
                <a:stretch>
                  <a:fillRect l="-1250" t="-4444" r="-2500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073902" y="2044325"/>
                <a:ext cx="4643845" cy="28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=10∗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2.07∗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=−136.84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𝑑𝐵𝑤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902" y="2044325"/>
                <a:ext cx="4643845" cy="280077"/>
              </a:xfrm>
              <a:prstGeom prst="rect">
                <a:avLst/>
              </a:prstGeom>
              <a:blipFill>
                <a:blip r:embed="rId4"/>
                <a:stretch>
                  <a:fillRect t="-4348" r="-131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490529" y="2634724"/>
                <a:ext cx="134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529" y="2634724"/>
                <a:ext cx="1344342" cy="276999"/>
              </a:xfrm>
              <a:prstGeom prst="rect">
                <a:avLst/>
              </a:prstGeom>
              <a:blipFill>
                <a:blip r:embed="rId5"/>
                <a:stretch>
                  <a:fillRect l="-4091" t="-2174" r="-363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5728614" y="3043162"/>
                <a:ext cx="3155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=−126.84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𝑑𝐵𝑤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4" y="3043162"/>
                <a:ext cx="3155351" cy="276999"/>
              </a:xfrm>
              <a:prstGeom prst="rect">
                <a:avLst/>
              </a:prstGeom>
              <a:blipFill>
                <a:blip r:embed="rId6"/>
                <a:stretch>
                  <a:fillRect l="-1354" r="-1547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649995" y="4024867"/>
                <a:ext cx="2797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𝑃𝐼𝑅𝐸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𝐺𝑅𝑥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𝐿𝑜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995" y="4024867"/>
                <a:ext cx="2797432" cy="276999"/>
              </a:xfrm>
              <a:prstGeom prst="rect">
                <a:avLst/>
              </a:prstGeom>
              <a:blipFill>
                <a:blip r:embed="rId7"/>
                <a:stretch>
                  <a:fillRect l="-1743" r="-1089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6551728" y="4522746"/>
                <a:ext cx="4857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𝐿𝑜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=126.84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𝑑𝐵𝑤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𝑑𝐵𝑤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=152.84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8" y="4522746"/>
                <a:ext cx="4857612" cy="276999"/>
              </a:xfrm>
              <a:prstGeom prst="rect">
                <a:avLst/>
              </a:prstGeom>
              <a:blipFill>
                <a:blip r:embed="rId8"/>
                <a:stretch>
                  <a:fillRect l="-753" r="-753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551728" y="5084634"/>
                <a:ext cx="513480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𝐿𝑜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(4∗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𝑑𝑖𝑠𝑡𝑎𝑛𝑐𝑖𝑎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𝑙𝑎𝑛𝑑𝑎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8" y="5084634"/>
                <a:ext cx="5134804" cy="8180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6316788" y="193466"/>
                <a:ext cx="40514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𝐿𝑜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𝑃𝑖𝑟𝑒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𝐺𝑅𝑥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88" y="193466"/>
                <a:ext cx="405149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1045029" y="4024867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D=104.7Km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02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666219" y="1178840"/>
                <a:ext cx="744216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𝐿𝑜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4∗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209.4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𝐾𝑚</m:t>
                              </m:r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den>
                          </m:f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=158.861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19" y="1178840"/>
                <a:ext cx="7442166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930012" y="2666330"/>
                <a:ext cx="2797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𝑃𝐼𝑅𝐸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𝐺𝑅𝑥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𝐿𝑜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012" y="2666330"/>
                <a:ext cx="2797432" cy="276999"/>
              </a:xfrm>
              <a:prstGeom prst="rect">
                <a:avLst/>
              </a:prstGeom>
              <a:blipFill>
                <a:blip r:embed="rId3"/>
                <a:stretch>
                  <a:fillRect l="-1743" r="-1089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638711" y="3462669"/>
                <a:ext cx="3680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 smtClean="0"/>
                  <a:t>S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=−158.861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+13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𝑑𝐵𝑤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+13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11" y="3462669"/>
                <a:ext cx="3680431" cy="276999"/>
              </a:xfrm>
              <a:prstGeom prst="rect">
                <a:avLst/>
              </a:prstGeom>
              <a:blipFill>
                <a:blip r:embed="rId4"/>
                <a:stretch>
                  <a:fillRect l="-3974" t="-28889" r="-331" b="-5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7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067594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 err="1" smtClean="0"/>
              <a:t>Fc</a:t>
            </a:r>
            <a:r>
              <a:rPr lang="es-CO" dirty="0" smtClean="0"/>
              <a:t>=3Ghz</a:t>
            </a:r>
          </a:p>
          <a:p>
            <a:pPr marL="0" indent="0">
              <a:buNone/>
            </a:pPr>
            <a:r>
              <a:rPr lang="es-CO" dirty="0" err="1" smtClean="0"/>
              <a:t>Ptx</a:t>
            </a:r>
            <a:r>
              <a:rPr lang="es-CO" dirty="0" smtClean="0"/>
              <a:t>=0dBW</a:t>
            </a:r>
          </a:p>
          <a:p>
            <a:pPr marL="0" indent="0">
              <a:buNone/>
            </a:pPr>
            <a:r>
              <a:rPr lang="es-CO" dirty="0" smtClean="0"/>
              <a:t>S/N=17.76dB</a:t>
            </a:r>
          </a:p>
          <a:p>
            <a:pPr marL="0" indent="0">
              <a:buNone/>
            </a:pPr>
            <a:r>
              <a:rPr lang="es-CO" dirty="0" smtClean="0"/>
              <a:t>d=31.3Km</a:t>
            </a:r>
          </a:p>
          <a:p>
            <a:pPr marL="0" indent="0">
              <a:buNone/>
            </a:pPr>
            <a:r>
              <a:rPr lang="es-CO" dirty="0" err="1" smtClean="0"/>
              <a:t>Gtx</a:t>
            </a:r>
            <a:r>
              <a:rPr lang="es-CO" dirty="0" smtClean="0"/>
              <a:t>=10dB=</a:t>
            </a:r>
            <a:r>
              <a:rPr lang="es-CO" dirty="0" err="1" smtClean="0"/>
              <a:t>Grx</a:t>
            </a: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Bw</a:t>
            </a:r>
            <a:r>
              <a:rPr lang="es-CO" dirty="0" smtClean="0"/>
              <a:t>=4.5Mhz</a:t>
            </a:r>
          </a:p>
          <a:p>
            <a:pPr marL="0" indent="0">
              <a:buNone/>
            </a:pPr>
            <a:r>
              <a:rPr lang="es-CO" dirty="0" smtClean="0"/>
              <a:t>Pire=?</a:t>
            </a:r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680167" y="1825625"/>
            <a:ext cx="3067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err="1" smtClean="0"/>
              <a:t>Fc</a:t>
            </a:r>
            <a:r>
              <a:rPr lang="es-CO" dirty="0" smtClean="0"/>
              <a:t>=3Ghz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err="1" smtClean="0"/>
              <a:t>Ptx</a:t>
            </a:r>
            <a:r>
              <a:rPr lang="es-CO" dirty="0" smtClean="0"/>
              <a:t>=0dBW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S/N=12.215dB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d=48Km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err="1" smtClean="0"/>
              <a:t>Gtx</a:t>
            </a:r>
            <a:r>
              <a:rPr lang="es-CO" dirty="0" smtClean="0"/>
              <a:t>=10dB=</a:t>
            </a:r>
            <a:r>
              <a:rPr lang="es-CO" dirty="0" err="1" smtClean="0"/>
              <a:t>Grx</a:t>
            </a:r>
            <a:endParaRPr lang="es-CO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err="1" smtClean="0"/>
              <a:t>Bw</a:t>
            </a:r>
            <a:r>
              <a:rPr lang="es-CO" dirty="0" smtClean="0"/>
              <a:t>=4.5Mhz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Pire=?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788920" y="803366"/>
                <a:ext cx="2019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𝑃𝑡𝑥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𝑑𝐵𝑊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20" y="803366"/>
                <a:ext cx="2019207" cy="276999"/>
              </a:xfrm>
              <a:prstGeom prst="rect">
                <a:avLst/>
              </a:prstGeom>
              <a:blipFill>
                <a:blip r:embed="rId2"/>
                <a:stretch>
                  <a:fillRect l="-2417" r="-1813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788920" y="1314495"/>
                <a:ext cx="2102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𝐺𝑇𝑥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20" y="1314495"/>
                <a:ext cx="2102948" cy="276999"/>
              </a:xfrm>
              <a:prstGeom prst="rect">
                <a:avLst/>
              </a:prstGeom>
              <a:blipFill>
                <a:blip r:embed="rId3"/>
                <a:stretch>
                  <a:fillRect l="-2326" r="-2035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2609287" y="6038463"/>
                <a:ext cx="254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𝑃𝑖𝑟𝑒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𝑃𝑡𝑥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𝐺𝑡𝑥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287" y="6038463"/>
                <a:ext cx="2540888" cy="276999"/>
              </a:xfrm>
              <a:prstGeom prst="rect">
                <a:avLst/>
              </a:prstGeom>
              <a:blipFill>
                <a:blip r:embed="rId4"/>
                <a:stretch>
                  <a:fillRect l="-1918" r="-1679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2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067594" cy="3569335"/>
          </a:xfrm>
        </p:spPr>
        <p:txBody>
          <a:bodyPr/>
          <a:lstStyle/>
          <a:p>
            <a:pPr marL="0" indent="0">
              <a:buNone/>
            </a:pPr>
            <a:r>
              <a:rPr lang="es-CO" dirty="0" err="1" smtClean="0"/>
              <a:t>Fc</a:t>
            </a:r>
            <a:r>
              <a:rPr lang="es-CO" dirty="0" smtClean="0"/>
              <a:t>=3Ghz</a:t>
            </a:r>
          </a:p>
          <a:p>
            <a:pPr marL="0" indent="0">
              <a:buNone/>
            </a:pPr>
            <a:r>
              <a:rPr lang="es-CO" dirty="0" smtClean="0"/>
              <a:t>S/N=17.76dB</a:t>
            </a:r>
          </a:p>
          <a:p>
            <a:pPr marL="0" indent="0">
              <a:buNone/>
            </a:pPr>
            <a:r>
              <a:rPr lang="es-CO" dirty="0" smtClean="0"/>
              <a:t>d=70Km</a:t>
            </a:r>
          </a:p>
          <a:p>
            <a:pPr marL="0" indent="0">
              <a:buNone/>
            </a:pPr>
            <a:r>
              <a:rPr lang="es-CO" dirty="0" err="1" smtClean="0"/>
              <a:t>Gtx</a:t>
            </a:r>
            <a:r>
              <a:rPr lang="es-CO" dirty="0" smtClean="0"/>
              <a:t>=10dB=</a:t>
            </a:r>
            <a:r>
              <a:rPr lang="es-CO" dirty="0" err="1" smtClean="0"/>
              <a:t>Grx</a:t>
            </a: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Bw</a:t>
            </a:r>
            <a:r>
              <a:rPr lang="es-CO" dirty="0" smtClean="0"/>
              <a:t>=4.5Mhz</a:t>
            </a:r>
          </a:p>
          <a:p>
            <a:pPr marL="0" indent="0">
              <a:buNone/>
            </a:pPr>
            <a:r>
              <a:rPr lang="es-CO" dirty="0" smtClean="0"/>
              <a:t>Pire=?</a:t>
            </a:r>
          </a:p>
          <a:p>
            <a:pPr marL="0" indent="0">
              <a:buNone/>
            </a:pPr>
            <a:r>
              <a:rPr lang="es-CO" dirty="0" err="1" smtClean="0"/>
              <a:t>Ptx</a:t>
            </a:r>
            <a:r>
              <a:rPr lang="es-CO" dirty="0" smtClean="0"/>
              <a:t>=?</a:t>
            </a:r>
            <a:endParaRPr lang="es-C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680167" y="1825625"/>
            <a:ext cx="3067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err="1" smtClean="0"/>
              <a:t>Fc</a:t>
            </a:r>
            <a:r>
              <a:rPr lang="es-CO" dirty="0" smtClean="0"/>
              <a:t>=3Ghz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S/N=12.215dB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d=8Km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err="1" smtClean="0"/>
              <a:t>Gtx</a:t>
            </a:r>
            <a:r>
              <a:rPr lang="es-CO" dirty="0" smtClean="0"/>
              <a:t>=10dB=</a:t>
            </a:r>
            <a:r>
              <a:rPr lang="es-CO" dirty="0" err="1" smtClean="0"/>
              <a:t>Grx</a:t>
            </a:r>
            <a:endParaRPr lang="es-CO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err="1" smtClean="0"/>
              <a:t>Bw</a:t>
            </a:r>
            <a:r>
              <a:rPr lang="es-CO" dirty="0" smtClean="0"/>
              <a:t>=4.5Mhz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Pire=?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err="1" smtClean="0"/>
              <a:t>Ptx</a:t>
            </a:r>
            <a:r>
              <a:rPr lang="es-CO" dirty="0" smtClean="0"/>
              <a:t>=?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13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428</Words>
  <Application>Microsoft Office PowerPoint</Application>
  <PresentationFormat>Panorámica</PresentationFormat>
  <Paragraphs>70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n=KTB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n=KTB</dc:title>
  <dc:creator>pc</dc:creator>
  <cp:lastModifiedBy>ASUS</cp:lastModifiedBy>
  <cp:revision>14</cp:revision>
  <dcterms:created xsi:type="dcterms:W3CDTF">2020-07-17T01:21:20Z</dcterms:created>
  <dcterms:modified xsi:type="dcterms:W3CDTF">2020-07-17T06:48:11Z</dcterms:modified>
</cp:coreProperties>
</file>