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81" r:id="rId4"/>
    <p:sldId id="263" r:id="rId5"/>
    <p:sldId id="270" r:id="rId6"/>
    <p:sldId id="272" r:id="rId7"/>
    <p:sldId id="265" r:id="rId8"/>
    <p:sldId id="267" r:id="rId9"/>
    <p:sldId id="268" r:id="rId10"/>
    <p:sldId id="273" r:id="rId11"/>
    <p:sldId id="276" r:id="rId12"/>
    <p:sldId id="280" r:id="rId13"/>
    <p:sldId id="277" r:id="rId14"/>
    <p:sldId id="278" r:id="rId15"/>
    <p:sldId id="279" r:id="rId16"/>
    <p:sldId id="283" r:id="rId17"/>
    <p:sldId id="284" r:id="rId18"/>
    <p:sldId id="289" r:id="rId19"/>
    <p:sldId id="285" r:id="rId20"/>
    <p:sldId id="286" r:id="rId21"/>
    <p:sldId id="287" r:id="rId22"/>
    <p:sldId id="288" r:id="rId23"/>
    <p:sldId id="282" r:id="rId24"/>
  </p:sldIdLst>
  <p:sldSz cx="10075863" cy="7785100"/>
  <p:notesSz cx="6858000" cy="9144000"/>
  <p:defaultTextStyle>
    <a:defPPr>
      <a:defRPr lang="es-CO"/>
    </a:defPPr>
    <a:lvl1pPr marL="0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1pPr>
    <a:lvl2pPr marL="510281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2pPr>
    <a:lvl3pPr marL="1020562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3pPr>
    <a:lvl4pPr marL="1530843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4pPr>
    <a:lvl5pPr marL="2041124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5pPr>
    <a:lvl6pPr marL="2551405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6pPr>
    <a:lvl7pPr marL="3061686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7pPr>
    <a:lvl8pPr marL="3571966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8pPr>
    <a:lvl9pPr marL="4082247" algn="l" defTabSz="1020562" rtl="0" eaLnBrk="1" latinLnBrk="0" hangingPunct="1">
      <a:defRPr sz="20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90" y="1274090"/>
            <a:ext cx="8564484" cy="2710368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483" y="4088980"/>
            <a:ext cx="7556897" cy="1879596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789" indent="0" algn="ctr">
              <a:buNone/>
              <a:defRPr sz="2204"/>
            </a:lvl2pPr>
            <a:lvl3pPr marL="1007577" indent="0" algn="ctr">
              <a:buNone/>
              <a:defRPr sz="1983"/>
            </a:lvl3pPr>
            <a:lvl4pPr marL="1511366" indent="0" algn="ctr">
              <a:buNone/>
              <a:defRPr sz="1763"/>
            </a:lvl4pPr>
            <a:lvl5pPr marL="2015155" indent="0" algn="ctr">
              <a:buNone/>
              <a:defRPr sz="1763"/>
            </a:lvl5pPr>
            <a:lvl6pPr marL="2518943" indent="0" algn="ctr">
              <a:buNone/>
              <a:defRPr sz="1763"/>
            </a:lvl6pPr>
            <a:lvl7pPr marL="3022732" indent="0" algn="ctr">
              <a:buNone/>
              <a:defRPr sz="1763"/>
            </a:lvl7pPr>
            <a:lvl8pPr marL="3526521" indent="0" algn="ctr">
              <a:buNone/>
              <a:defRPr sz="1763"/>
            </a:lvl8pPr>
            <a:lvl9pPr marL="4030309" indent="0" algn="ctr">
              <a:buNone/>
              <a:defRPr sz="176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11/07/2020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45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11/07/2020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6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0540" y="414485"/>
            <a:ext cx="2172608" cy="65975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716" y="414485"/>
            <a:ext cx="6391876" cy="65975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11/07/2020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11/07/2020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9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468" y="1940871"/>
            <a:ext cx="8690432" cy="3238385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8" y="5209892"/>
            <a:ext cx="8690432" cy="1702990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789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11/07/2020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609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715" y="2072423"/>
            <a:ext cx="4282242" cy="493957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0906" y="2072423"/>
            <a:ext cx="4282242" cy="493957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11/07/2020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74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28" y="414486"/>
            <a:ext cx="8690432" cy="150475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29" y="1908431"/>
            <a:ext cx="4262562" cy="935293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" y="2843724"/>
            <a:ext cx="4262562" cy="418269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0906" y="1908431"/>
            <a:ext cx="4283554" cy="935293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0906" y="2843724"/>
            <a:ext cx="4283554" cy="418269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11/07/2020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86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11/07/2020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49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11/07/2020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590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28" y="519007"/>
            <a:ext cx="3249728" cy="181652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554" y="1120912"/>
            <a:ext cx="5100906" cy="5532467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28" y="2335530"/>
            <a:ext cx="3249728" cy="4326858"/>
          </a:xfrm>
        </p:spPr>
        <p:txBody>
          <a:bodyPr/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11/07/2020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40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28" y="519007"/>
            <a:ext cx="3249728" cy="181652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3554" y="1120912"/>
            <a:ext cx="5100906" cy="5532467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89" indent="0">
              <a:buNone/>
              <a:defRPr sz="3085"/>
            </a:lvl2pPr>
            <a:lvl3pPr marL="1007577" indent="0">
              <a:buNone/>
              <a:defRPr sz="2645"/>
            </a:lvl3pPr>
            <a:lvl4pPr marL="1511366" indent="0">
              <a:buNone/>
              <a:defRPr sz="2204"/>
            </a:lvl4pPr>
            <a:lvl5pPr marL="2015155" indent="0">
              <a:buNone/>
              <a:defRPr sz="2204"/>
            </a:lvl5pPr>
            <a:lvl6pPr marL="2518943" indent="0">
              <a:buNone/>
              <a:defRPr sz="2204"/>
            </a:lvl6pPr>
            <a:lvl7pPr marL="3022732" indent="0">
              <a:buNone/>
              <a:defRPr sz="2204"/>
            </a:lvl7pPr>
            <a:lvl8pPr marL="3526521" indent="0">
              <a:buNone/>
              <a:defRPr sz="2204"/>
            </a:lvl8pPr>
            <a:lvl9pPr marL="4030309" indent="0">
              <a:buNone/>
              <a:defRPr sz="220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28" y="2335530"/>
            <a:ext cx="3249728" cy="4326858"/>
          </a:xfrm>
        </p:spPr>
        <p:txBody>
          <a:bodyPr/>
          <a:lstStyle>
            <a:lvl1pPr marL="0" indent="0">
              <a:buNone/>
              <a:defRPr sz="1763"/>
            </a:lvl1pPr>
            <a:lvl2pPr marL="503789" indent="0">
              <a:buNone/>
              <a:defRPr sz="1543"/>
            </a:lvl2pPr>
            <a:lvl3pPr marL="1007577" indent="0">
              <a:buNone/>
              <a:defRPr sz="1322"/>
            </a:lvl3pPr>
            <a:lvl4pPr marL="1511366" indent="0">
              <a:buNone/>
              <a:defRPr sz="1102"/>
            </a:lvl4pPr>
            <a:lvl5pPr marL="2015155" indent="0">
              <a:buNone/>
              <a:defRPr sz="1102"/>
            </a:lvl5pPr>
            <a:lvl6pPr marL="2518943" indent="0">
              <a:buNone/>
              <a:defRPr sz="1102"/>
            </a:lvl6pPr>
            <a:lvl7pPr marL="3022732" indent="0">
              <a:buNone/>
              <a:defRPr sz="1102"/>
            </a:lvl7pPr>
            <a:lvl8pPr marL="3526521" indent="0">
              <a:buNone/>
              <a:defRPr sz="1102"/>
            </a:lvl8pPr>
            <a:lvl9pPr marL="4030309" indent="0">
              <a:buNone/>
              <a:defRPr sz="110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175-85AE-4D55-A155-67BEBF2DC1F5}" type="datetimeFigureOut">
              <a:rPr lang="es-CO" smtClean="0"/>
              <a:t>11/07/2020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45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716" y="414486"/>
            <a:ext cx="8690432" cy="150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716" y="2072423"/>
            <a:ext cx="8690432" cy="493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716" y="7215636"/>
            <a:ext cx="2267069" cy="414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4175-85AE-4D55-A155-67BEBF2DC1F5}" type="datetimeFigureOut">
              <a:rPr lang="es-CO" smtClean="0"/>
              <a:t>11/07/2020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7630" y="7215636"/>
            <a:ext cx="3400604" cy="414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6078" y="7215636"/>
            <a:ext cx="2267069" cy="414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1E0E-0E58-4DBC-A978-6899CF69FA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6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577" rtl="0" eaLnBrk="1" latinLnBrk="0" hangingPunct="1">
        <a:lnSpc>
          <a:spcPct val="90000"/>
        </a:lnSpc>
        <a:spcBef>
          <a:spcPct val="0"/>
        </a:spcBef>
        <a:buNone/>
        <a:defRPr sz="4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894" indent="-251894" algn="l" defTabSz="1007577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5683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472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260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049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838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626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415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2204" indent="-251894" algn="l" defTabSz="100757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1" y="3579075"/>
            <a:ext cx="1798090" cy="179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miniPRO: Lo más explosivo del nuevo hoverboard de Segway es el precio: 999  dóla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1" y="2948682"/>
            <a:ext cx="10167478" cy="485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369" y="982750"/>
            <a:ext cx="8564484" cy="2011820"/>
          </a:xfrm>
        </p:spPr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MODELADO MATEMATICO SEGWAY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06285" y="4298243"/>
            <a:ext cx="4033580" cy="1691590"/>
          </a:xfrm>
        </p:spPr>
        <p:txBody>
          <a:bodyPr>
            <a:normAutofit/>
          </a:bodyPr>
          <a:lstStyle/>
          <a:p>
            <a:pPr algn="just"/>
            <a:r>
              <a:rPr lang="es-ES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JONH NIÑO </a:t>
            </a:r>
          </a:p>
          <a:p>
            <a:pPr algn="just"/>
            <a:r>
              <a:rPr lang="es-ES" sz="3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JOSE MARTINEZ </a:t>
            </a:r>
            <a:endParaRPr lang="es-CO" sz="3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73" y="5556029"/>
            <a:ext cx="2243522" cy="22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15119"/>
            <a:ext cx="4602822" cy="3554859"/>
          </a:xfrm>
        </p:spPr>
        <p:txBody>
          <a:bodyPr>
            <a:normAutofit/>
          </a:bodyPr>
          <a:lstStyle/>
          <a:p>
            <a:pPr algn="just"/>
            <a:r>
              <a:rPr lang="es-ES" sz="4000" b="1" dirty="0" smtClean="0"/>
              <a:t>Para hallar la inercia se asume que la estructura del robot es un cubo de masa uniforme</a:t>
            </a:r>
            <a:endParaRPr lang="es-CO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945463" y="2306547"/>
                <a:ext cx="4767209" cy="4572001"/>
              </a:xfrm>
            </p:spPr>
            <p:txBody>
              <a:bodyPr>
                <a:normAutofit fontScale="92500"/>
              </a:bodyPr>
              <a:lstStyle/>
              <a:p>
                <a:endParaRPr lang="es-CO" dirty="0" smtClean="0"/>
              </a:p>
              <a:p>
                <a:r>
                  <a:rPr lang="es-CO" dirty="0"/>
                  <a:t> </a:t>
                </a:r>
              </a:p>
              <a:p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</a:rPr>
                      <m:t>𝐽𝑝</m:t>
                    </m:r>
                    <m:r>
                      <a:rPr lang="es-CO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O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s-CO" i="1">
                        <a:latin typeface="Cambria Math" panose="02040503050406030204" pitchFamily="18" charset="0"/>
                      </a:rPr>
                      <m:t>𝑀𝑝</m:t>
                    </m:r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O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CO" i="1">
                        <a:latin typeface="Cambria Math" panose="02040503050406030204" pitchFamily="18" charset="0"/>
                      </a:rPr>
                      <m:t>𝑀𝑝</m:t>
                    </m:r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 smtClean="0"/>
                  <a:t>  </a:t>
                </a:r>
                <a:r>
                  <a:rPr lang="es-CO" sz="2800" dirty="0" smtClean="0"/>
                  <a:t>[16]</a:t>
                </a:r>
                <a:endParaRPr lang="es-CO" dirty="0" smtClean="0"/>
              </a:p>
              <a:p>
                <a:endParaRPr lang="es-CO" dirty="0"/>
              </a:p>
              <a:p>
                <a:r>
                  <a:rPr lang="es-CO" dirty="0" smtClean="0"/>
                  <a:t>Donde</a:t>
                </a:r>
              </a:p>
              <a:p>
                <a:endParaRPr lang="es-CO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𝐴𝑙𝑡𝑢𝑟𝑎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𝑒𝑠𝑡𝑟𝑢𝑐𝑡𝑢𝑟𝑎</m:t>
                      </m:r>
                    </m:oMath>
                  </m:oMathPara>
                </a14:m>
                <a:endParaRPr lang="es-CO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𝐴𝑛𝑐h𝑢𝑟𝑎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𝑒𝑠𝑡𝑟𝑢𝑐𝑡𝑢𝑟𝑎</m:t>
                      </m:r>
                    </m:oMath>
                  </m:oMathPara>
                </a14:m>
                <a:endParaRPr lang="es-CO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𝑀𝑝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𝑀𝑎𝑠𝑎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𝑒𝑠𝑡𝑟𝑢𝑐𝑡𝑢𝑟𝑎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45463" y="2306547"/>
                <a:ext cx="4767209" cy="457200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 txBox="1">
            <a:spLocks/>
          </p:cNvSpPr>
          <p:nvPr/>
        </p:nvSpPr>
        <p:spPr>
          <a:xfrm>
            <a:off x="0" y="1171254"/>
            <a:ext cx="10075863" cy="7911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0075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1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solidFill>
                  <a:srgbClr val="FF0000"/>
                </a:solidFill>
              </a:rPr>
              <a:t>INERCIA DEL PENDULO</a:t>
            </a:r>
            <a:endParaRPr lang="es-CO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43484" y="2383604"/>
            <a:ext cx="4767209" cy="4253502"/>
          </a:xfrm>
        </p:spPr>
        <p:txBody>
          <a:bodyPr>
            <a:normAutofit/>
          </a:bodyPr>
          <a:lstStyle/>
          <a:p>
            <a:endParaRPr lang="es-CO" dirty="0" smtClean="0"/>
          </a:p>
          <a:p>
            <a:r>
              <a:rPr lang="es-CO" dirty="0"/>
              <a:t> 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05483" y="1089061"/>
            <a:ext cx="9217432" cy="780836"/>
          </a:xfrm>
        </p:spPr>
        <p:txBody>
          <a:bodyPr>
            <a:normAutofit/>
          </a:bodyPr>
          <a:lstStyle/>
          <a:p>
            <a:r>
              <a:rPr lang="es-ES" sz="4000" dirty="0" smtClean="0">
                <a:solidFill>
                  <a:srgbClr val="FF0000"/>
                </a:solidFill>
              </a:rPr>
              <a:t>PARAMETROS FISICOS RUEDAS</a:t>
            </a:r>
            <a:endParaRPr lang="es-CO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508736"/>
                  </p:ext>
                </p:extLst>
              </p:nvPr>
            </p:nvGraphicFramePr>
            <p:xfrm>
              <a:off x="231975" y="1990540"/>
              <a:ext cx="9423018" cy="46610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76741"/>
                    <a:gridCol w="4666205"/>
                    <a:gridCol w="1980072"/>
                  </a:tblGrid>
                  <a:tr h="411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Parámetros 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Descripción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Unidades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Inercia de la rueda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𝐾𝑔</m:t>
                                </m:r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Masa de la rueda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𝐾𝑔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Radio de la rueda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Angulo de la rueda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7185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Velocidad angular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Dirección X de la ruedas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Dirección Y de la ruedas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Fuerza normal del suelo sobre las ruedas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6248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Fuerza de fricción entre el suelo y las ruedas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508736"/>
                  </p:ext>
                </p:extLst>
              </p:nvPr>
            </p:nvGraphicFramePr>
            <p:xfrm>
              <a:off x="231975" y="1990540"/>
              <a:ext cx="9423018" cy="46465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76741"/>
                    <a:gridCol w="4666205"/>
                    <a:gridCol w="1980072"/>
                  </a:tblGrid>
                  <a:tr h="4112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Parámetros 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Descripción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Unidades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19" t="-117910" r="-239912" b="-976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Inercia de la rueda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6000" t="-117910" r="-1231" b="-976119"/>
                          </a:stretch>
                        </a:blipFill>
                      </a:tcPr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19" t="-214706" r="-239912" b="-8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Masa de la rueda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6000" t="-214706" r="-1231" b="-861765"/>
                          </a:stretch>
                        </a:blipFill>
                      </a:tcPr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19" t="-319403" r="-239912" b="-774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Radio de la rueda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6000" t="-319403" r="-1231" b="-774627"/>
                          </a:stretch>
                        </a:blipFill>
                      </a:tcPr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19" t="-413235" r="-239912" b="-66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Angulo de la rueda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6000" t="-413235" r="-1231" b="-663235"/>
                          </a:stretch>
                        </a:blipFill>
                      </a:tcPr>
                    </a:tc>
                  </a:tr>
                  <a:tr h="718588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19" t="-295763" r="-239912" b="-282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Velocidad angular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6000" t="-295763" r="-1231" b="-282203"/>
                          </a:stretch>
                        </a:blipFill>
                      </a:tcPr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19" t="-697015" r="-239912" b="-3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Dirección X de la ruedas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6000" t="-697015" r="-1231" b="-397015"/>
                          </a:stretch>
                        </a:blipFill>
                      </a:tcPr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19" t="-785294" r="-239912" b="-2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Dirección Y de la ruedas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6000" t="-785294" r="-1231" b="-291176"/>
                          </a:stretch>
                        </a:blipFill>
                      </a:tcPr>
                    </a:tc>
                  </a:tr>
                  <a:tr h="411273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19" t="-898507" r="-239912" b="-1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Fuerza normal del suelo sobre las ruedas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6000" t="-898507" r="-1231" b="-195522"/>
                          </a:stretch>
                        </a:blipFill>
                      </a:tcPr>
                    </a:tc>
                  </a:tr>
                  <a:tr h="637794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19" t="-637143" r="-239912" b="-2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Fuerza de fricción entre el suelo y las ruedas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6000" t="-637143" r="-1231" b="-247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ángulo 6"/>
          <p:cNvSpPr/>
          <p:nvPr/>
        </p:nvSpPr>
        <p:spPr>
          <a:xfrm>
            <a:off x="205483" y="6750703"/>
            <a:ext cx="8589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Tabla</a:t>
            </a:r>
            <a:r>
              <a:rPr lang="en-US" sz="2000" b="1" dirty="0" smtClean="0"/>
              <a:t> 2. </a:t>
            </a:r>
            <a:r>
              <a:rPr lang="es-CO" sz="2000" b="1" dirty="0" smtClean="0"/>
              <a:t>Parámetros</a:t>
            </a:r>
            <a:r>
              <a:rPr lang="en-US" sz="2000" b="1" dirty="0" smtClean="0"/>
              <a:t> </a:t>
            </a:r>
            <a:r>
              <a:rPr lang="es-CO" sz="2000" b="1" dirty="0" smtClean="0"/>
              <a:t>Físicos</a:t>
            </a:r>
            <a:r>
              <a:rPr lang="en-US" sz="2000" b="1" dirty="0" smtClean="0"/>
              <a:t> de </a:t>
            </a:r>
            <a:r>
              <a:rPr lang="es-CO" sz="2000" b="1" dirty="0" smtClean="0"/>
              <a:t>las</a:t>
            </a:r>
            <a:r>
              <a:rPr lang="en-US" sz="2000" b="1" dirty="0" smtClean="0"/>
              <a:t> Ruedas.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1548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943484" y="2383603"/>
                <a:ext cx="4767209" cy="472611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s-ES" dirty="0" smtClean="0"/>
                  <a:t>La ecuación [</a:t>
                </a:r>
                <a:r>
                  <a:rPr lang="es-ES" dirty="0" smtClean="0"/>
                  <a:t>18], </a:t>
                </a:r>
                <a:r>
                  <a:rPr lang="es-ES" dirty="0" smtClean="0"/>
                  <a:t>ese el momento en sentido horario referente al centro de la rueda.</a:t>
                </a:r>
                <a:endParaRPr lang="es-CO" dirty="0" smtClean="0"/>
              </a:p>
              <a:p>
                <a:r>
                  <a:rPr lang="es-CO" dirty="0"/>
                  <a:t> </a:t>
                </a:r>
              </a:p>
              <a:p>
                <a:pPr/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nary>
                  </m:oMath>
                </a14:m>
                <a:r>
                  <a:rPr lang="es-CO" dirty="0" smtClean="0"/>
                  <a:t>     </a:t>
                </a:r>
                <a:r>
                  <a:rPr lang="es-CO" sz="2400" dirty="0" smtClean="0"/>
                  <a:t>[17]</a:t>
                </a:r>
                <a:endParaRPr lang="es-CO" dirty="0" smtClean="0"/>
              </a:p>
              <a:p>
                <a:endParaRPr lang="es-CO" dirty="0"/>
              </a:p>
              <a:p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𝑇𝑚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𝐹𝑟</m:t>
                    </m:r>
                  </m:oMath>
                </a14:m>
                <a:r>
                  <a:rPr lang="es-CO" dirty="0" smtClean="0"/>
                  <a:t>    </a:t>
                </a:r>
                <a:r>
                  <a:rPr lang="es-CO" dirty="0" smtClean="0"/>
                  <a:t>[</a:t>
                </a:r>
                <a:r>
                  <a:rPr lang="es-CO" dirty="0" smtClean="0"/>
                  <a:t>18]</a:t>
                </a:r>
                <a:endParaRPr lang="es-CO" dirty="0"/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43484" y="2383603"/>
                <a:ext cx="4767209" cy="4726113"/>
              </a:xfrm>
              <a:blipFill rotWithShape="0">
                <a:blip r:embed="rId3"/>
                <a:stretch>
                  <a:fillRect l="-2430" t="-1935" r="-38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84935" y="1263721"/>
            <a:ext cx="9217432" cy="780836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rgbClr val="FF0000"/>
                </a:solidFill>
              </a:rPr>
              <a:t>MODELADO FISICO DE LAS RUEDAS</a:t>
            </a:r>
            <a:endParaRPr lang="es-CO" sz="4000" b="1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35" y="2568539"/>
            <a:ext cx="4212405" cy="322608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84935" y="5929220"/>
            <a:ext cx="503555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FIG.7. </a:t>
            </a:r>
            <a:r>
              <a:rPr lang="en-US" sz="2000" b="1" dirty="0"/>
              <a:t>Diagrama </a:t>
            </a:r>
            <a:r>
              <a:rPr lang="es-ES" sz="2000" b="1" dirty="0"/>
              <a:t>cuerpo libre fuerzas que actúan </a:t>
            </a:r>
            <a:r>
              <a:rPr lang="es-ES" sz="2000" b="1" dirty="0" smtClean="0"/>
              <a:t>sobre la Rueda.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4213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410046" y="3780888"/>
                <a:ext cx="4767209" cy="3256909"/>
              </a:xfrm>
            </p:spPr>
            <p:txBody>
              <a:bodyPr>
                <a:normAutofit/>
              </a:bodyPr>
              <a:lstStyle/>
              <a:p>
                <a:endParaRPr lang="es-CO" dirty="0" smtClean="0"/>
              </a:p>
              <a:p>
                <a:r>
                  <a:rPr lang="es-CO" dirty="0"/>
                  <a:t> </a:t>
                </a: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𝑋𝑤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s-CO" sz="2800" dirty="0"/>
                  <a:t> </a:t>
                </a:r>
                <a:r>
                  <a:rPr lang="es-CO" sz="2800" dirty="0" smtClean="0"/>
                  <a:t>  [19]</a:t>
                </a:r>
                <a:endParaRPr lang="es-CO" sz="2800" dirty="0"/>
              </a:p>
              <a:p>
                <a:endParaRPr lang="es-ES" sz="2800" dirty="0"/>
              </a:p>
              <a:p>
                <a:endParaRPr lang="es-ES" sz="2800" dirty="0"/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𝑌𝑤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sz="2800" dirty="0"/>
                  <a:t> </a:t>
                </a:r>
                <a:r>
                  <a:rPr lang="es-CO" sz="2800" dirty="0" smtClean="0"/>
                  <a:t>   [20]</a:t>
                </a:r>
                <a:endParaRPr lang="es-CO" sz="2800" dirty="0"/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10046" y="3780888"/>
                <a:ext cx="4767209" cy="3256909"/>
              </a:xfrm>
              <a:blipFill rotWithShape="0">
                <a:blip r:embed="rId3"/>
                <a:stretch>
                  <a:fillRect b="-1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84934" y="1571946"/>
            <a:ext cx="9217432" cy="780836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rgbClr val="FF0000"/>
                </a:solidFill>
              </a:rPr>
              <a:t>TRANSLADAR SISTEMA DE COORDENADAS X-Y A COORDENADAS ROTACIONALES</a:t>
            </a:r>
            <a:endParaRPr lang="es-CO" sz="4000" b="1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513708" y="2607923"/>
            <a:ext cx="8733034" cy="1049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1007577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78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577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66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155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8943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2732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6521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030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 smtClean="0"/>
          </a:p>
          <a:p>
            <a:r>
              <a:rPr lang="es-CO" dirty="0"/>
              <a:t> P</a:t>
            </a:r>
            <a:r>
              <a:rPr lang="es-CO" dirty="0" smtClean="0"/>
              <a:t>ara trasladar de el sistema de coordenadas X e Y al sistema de coordenadas rotacionales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81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943484" y="2383604"/>
                <a:ext cx="4767209" cy="4253502"/>
              </a:xfrm>
            </p:spPr>
            <p:txBody>
              <a:bodyPr>
                <a:normAutofit/>
              </a:bodyPr>
              <a:lstStyle/>
              <a:p>
                <a:endParaRPr lang="es-CO" dirty="0" smtClean="0"/>
              </a:p>
              <a:p>
                <a:r>
                  <a:rPr lang="es-CO" dirty="0"/>
                  <a:t> </a:t>
                </a:r>
              </a:p>
              <a:p>
                <a:r>
                  <a:rPr lang="es-CO" dirty="0"/>
                  <a:t>Fuerzas que actúan en la dirección Y</a:t>
                </a:r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𝑁𝑌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𝑀𝑤𝑔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𝑀𝑤</m:t>
                      </m:r>
                      <m:acc>
                        <m:accPr>
                          <m:chr m:val="̈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𝑌𝑤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s-CO" sz="2400" dirty="0"/>
                        <m:t>[</m:t>
                      </m:r>
                      <m:r>
                        <m:rPr>
                          <m:nor/>
                        </m:rPr>
                        <a:rPr lang="es-ES" sz="2400" b="0" i="0" dirty="0" smtClean="0"/>
                        <m:t>23</m:t>
                      </m:r>
                      <m:r>
                        <m:rPr>
                          <m:nor/>
                        </m:rPr>
                        <a:rPr lang="es-CO" sz="2400" dirty="0"/>
                        <m:t>]</m:t>
                      </m:r>
                    </m:oMath>
                  </m:oMathPara>
                </a14:m>
                <a:endParaRPr lang="es-ES" sz="2400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𝑁𝑦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𝑀𝑤𝑔</m:t>
                      </m:r>
                      <m:r>
                        <m:rPr>
                          <m:nor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CO" sz="2400" dirty="0"/>
                        <m:t>[</m:t>
                      </m:r>
                      <m:r>
                        <m:rPr>
                          <m:nor/>
                        </m:rPr>
                        <a:rPr lang="es-ES" sz="2400" b="0" i="0" dirty="0" smtClean="0"/>
                        <m:t>24</m:t>
                      </m:r>
                      <m:r>
                        <m:rPr>
                          <m:nor/>
                        </m:rPr>
                        <a:rPr lang="es-CO" sz="2400" dirty="0"/>
                        <m:t>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43484" y="2383604"/>
                <a:ext cx="4767209" cy="425350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84935" y="1602768"/>
            <a:ext cx="9217432" cy="780836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rgbClr val="FF0000"/>
                </a:solidFill>
              </a:rPr>
              <a:t>FUERZAS QUE ACTUAN SOBRE  LAS COORDENADAS X E Y</a:t>
            </a:r>
            <a:endParaRPr lang="es-CO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ítulo 2"/>
              <p:cNvSpPr txBox="1">
                <a:spLocks/>
              </p:cNvSpPr>
              <p:nvPr/>
            </p:nvSpPr>
            <p:spPr>
              <a:xfrm>
                <a:off x="575255" y="2383604"/>
                <a:ext cx="4767209" cy="42535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1007577" rtl="0" eaLnBrk="1" latinLnBrk="0" hangingPunct="1">
                  <a:lnSpc>
                    <a:spcPct val="90000"/>
                  </a:lnSpc>
                  <a:spcBef>
                    <a:spcPts val="1102"/>
                  </a:spcBef>
                  <a:buFont typeface="Arial" panose="020B0604020202020204" pitchFamily="34" charset="0"/>
                  <a:buNone/>
                  <a:defRPr sz="264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3789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22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7577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98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11366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15155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8943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22732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26521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30309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CO" dirty="0" smtClean="0"/>
              </a:p>
              <a:p>
                <a:r>
                  <a:rPr lang="es-CO" dirty="0"/>
                  <a:t> </a:t>
                </a:r>
              </a:p>
              <a:p>
                <a:r>
                  <a:rPr lang="es-CO" dirty="0"/>
                  <a:t>Fuerzas que actúan en la dirección X</a:t>
                </a:r>
              </a:p>
              <a:p>
                <a:endParaRPr lang="es-CO" dirty="0"/>
              </a:p>
              <a:p>
                <a:pPr/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𝑁𝑥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𝑀𝑤</m:t>
                    </m:r>
                    <m:acc>
                      <m:accPr>
                        <m:chr m:val="̈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𝑋𝑤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dirty="0" smtClean="0"/>
                  <a:t>   </a:t>
                </a:r>
                <a:r>
                  <a:rPr lang="es-CO" sz="2400" dirty="0" smtClean="0"/>
                  <a:t>[21]</a:t>
                </a:r>
                <a:endParaRPr lang="es-CO" dirty="0"/>
              </a:p>
              <a:p>
                <a:endParaRPr lang="es-CO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𝑁𝑥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𝑀𝑤</m:t>
                      </m:r>
                      <m:acc>
                        <m:accPr>
                          <m:chr m:val="̈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</m:acc>
                      <m:r>
                        <m:rPr>
                          <m:nor/>
                        </m:rPr>
                        <a:rPr lang="es-CO" sz="2400" dirty="0"/>
                        <m:t>[</m:t>
                      </m:r>
                      <m:r>
                        <m:rPr>
                          <m:nor/>
                        </m:rPr>
                        <a:rPr lang="es-ES" sz="2400" b="0" i="0" dirty="0" smtClean="0"/>
                        <m:t>22</m:t>
                      </m:r>
                      <m:r>
                        <m:rPr>
                          <m:nor/>
                        </m:rPr>
                        <a:rPr lang="es-CO" sz="2400" dirty="0"/>
                        <m:t>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Subtítul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55" y="2383604"/>
                <a:ext cx="4767209" cy="4253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05483" y="2558265"/>
            <a:ext cx="9217432" cy="780836"/>
          </a:xfrm>
        </p:spPr>
        <p:txBody>
          <a:bodyPr>
            <a:normAutofit fontScale="90000"/>
          </a:bodyPr>
          <a:lstStyle/>
          <a:p>
            <a:r>
              <a:rPr lang="es-CO" sz="3200" dirty="0"/>
              <a:t>La Inercia se puede encontrar utilizando la formula de un circulo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ítulo 2"/>
              <p:cNvSpPr txBox="1">
                <a:spLocks/>
              </p:cNvSpPr>
              <p:nvPr/>
            </p:nvSpPr>
            <p:spPr>
              <a:xfrm>
                <a:off x="575255" y="2383604"/>
                <a:ext cx="9500608" cy="42535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1007577" rtl="0" eaLnBrk="1" latinLnBrk="0" hangingPunct="1">
                  <a:lnSpc>
                    <a:spcPct val="90000"/>
                  </a:lnSpc>
                  <a:spcBef>
                    <a:spcPts val="1102"/>
                  </a:spcBef>
                  <a:buFont typeface="Arial" panose="020B0604020202020204" pitchFamily="34" charset="0"/>
                  <a:buNone/>
                  <a:defRPr sz="264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3789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22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7577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98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11366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15155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8943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22732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26521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30309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CO" dirty="0" smtClean="0"/>
              </a:p>
              <a:p>
                <a:endParaRPr lang="es-CO" dirty="0" smtClean="0"/>
              </a:p>
              <a:p>
                <a:r>
                  <a:rPr lang="es-CO" dirty="0"/>
                  <a:t> </a:t>
                </a:r>
              </a:p>
              <a:p>
                <a:pPr/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𝐽𝑤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𝑟𝑠𝑒𝑛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s-CO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s-CO" dirty="0" smtClean="0"/>
                  <a:t>          </a:t>
                </a:r>
                <a:r>
                  <a:rPr lang="es-CO" sz="2400" dirty="0" smtClean="0"/>
                  <a:t>[25]</a:t>
                </a:r>
                <a:endParaRPr lang="es-CO" dirty="0" smtClean="0"/>
              </a:p>
              <a:p>
                <a:pPr algn="l"/>
                <a:endParaRPr lang="es-CO" dirty="0"/>
              </a:p>
              <a:p>
                <a:pPr algn="l"/>
                <a:endParaRPr lang="es-CO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𝑟𝑎𝑑𝑖𝑜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𝑅𝑢𝑒𝑑𝑎</m:t>
                      </m:r>
                    </m:oMath>
                  </m:oMathPara>
                </a14:m>
                <a:endParaRPr lang="es-CO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𝐴𝑛𝑔𝑢𝑙𝑜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𝑐𝑢𝑎𝑙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𝑝𝑢𝑛𝑡𝑜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𝑝𝑎𝑟𝑡𝑖𝑑𝑎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 algn="l"/>
                <a:endParaRPr lang="es-CO" dirty="0"/>
              </a:p>
            </p:txBody>
          </p:sp>
        </mc:Choice>
        <mc:Fallback>
          <p:sp>
            <p:nvSpPr>
              <p:cNvPr id="6" name="Subtítul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55" y="2383604"/>
                <a:ext cx="9500608" cy="42535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0" y="1603777"/>
            <a:ext cx="9924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FF0000"/>
                </a:solidFill>
              </a:rPr>
              <a:t>INERCIA DE LA RUEDA</a:t>
            </a:r>
            <a:endParaRPr lang="es-CO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ítulo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60439" y="4356242"/>
                <a:ext cx="9391567" cy="275247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Realizando un análisis de mallas se obtiene la primera ecuación simplificada.</a:t>
                </a:r>
              </a:p>
              <a:p>
                <a:pPr algn="just"/>
                <a:endParaRPr lang="es-ES" sz="20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𝑅𝑖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Luego se obtiene una segunda ecuación de la sección mecánica. </a:t>
                </a:r>
              </a:p>
              <a:p>
                <a:endParaRPr lang="es-ES" sz="20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𝑑𝑤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𝐵𝑤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Sub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60439" y="4356242"/>
                <a:ext cx="9391567" cy="2752479"/>
              </a:xfrm>
              <a:blipFill rotWithShape="0">
                <a:blip r:embed="rId3"/>
                <a:stretch>
                  <a:fillRect l="-714" t="-24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68" y="2113600"/>
            <a:ext cx="4853321" cy="1574822"/>
          </a:xfrm>
          <a:prstGeom prst="rect">
            <a:avLst/>
          </a:prstGeom>
        </p:spPr>
      </p:pic>
      <p:sp>
        <p:nvSpPr>
          <p:cNvPr id="4" name="Subtítulo 1"/>
          <p:cNvSpPr txBox="1">
            <a:spLocks/>
          </p:cNvSpPr>
          <p:nvPr/>
        </p:nvSpPr>
        <p:spPr>
          <a:xfrm>
            <a:off x="0" y="1335640"/>
            <a:ext cx="9647434" cy="77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577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78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577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66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155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8943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2732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6521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030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C00000"/>
                </a:solidFill>
              </a:rPr>
              <a:t>MODELADO GENERAL MOTOR ELECTRICO DC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80836" y="3648356"/>
            <a:ext cx="84350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FIG.8. </a:t>
            </a:r>
            <a:r>
              <a:rPr lang="es-ES" sz="2000" b="1" dirty="0" smtClean="0"/>
              <a:t>Diagrama del modelo matemático del motor de corriente directa.</a:t>
            </a:r>
            <a:r>
              <a:rPr lang="es-ES" sz="2000" dirty="0" smtClean="0"/>
              <a:t>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1608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ítulo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94968" y="4387065"/>
                <a:ext cx="9391567" cy="302060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asume que existe una relación proporcional, entre el voltajes de inducido en la armadura y la velocidad angular del eje del motor.</a:t>
                </a:r>
              </a:p>
              <a:p>
                <a:pPr algn="just"/>
                <a:endParaRPr lang="es-E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establece que el torque –mecánico es proporcional, a la corriente </a:t>
                </a:r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eléctrica</a:t>
                </a:r>
              </a:p>
              <a:p>
                <a:pPr algn="just"/>
                <a:endPara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" name="Sub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94968" y="4387065"/>
                <a:ext cx="9391567" cy="3020602"/>
              </a:xfrm>
              <a:blipFill rotWithShape="0">
                <a:blip r:embed="rId3"/>
                <a:stretch>
                  <a:fillRect l="-649" t="-2222" r="-6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16" y="1191802"/>
            <a:ext cx="4532592" cy="239714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44436" y="3587895"/>
            <a:ext cx="9092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FIG.9. </a:t>
            </a:r>
            <a:r>
              <a:rPr lang="es-ES" sz="2000" b="1" dirty="0"/>
              <a:t>Diagrama del modelo matemático del motor de corriente directa. 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0684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26031" y="1037689"/>
            <a:ext cx="9217432" cy="780836"/>
          </a:xfrm>
        </p:spPr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FF0000"/>
                </a:solidFill>
              </a:rPr>
              <a:t>PARAMETROS CIRCUITO ELECTRICO MOTOR DC</a:t>
            </a:r>
            <a:endParaRPr lang="es-CO" sz="3200" b="1" dirty="0">
              <a:solidFill>
                <a:srgbClr val="FF0000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575255" y="2383604"/>
            <a:ext cx="9500608" cy="425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7577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78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577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66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155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8943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2732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6521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030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 smtClean="0"/>
          </a:p>
          <a:p>
            <a:endParaRPr lang="es-CO" dirty="0" smtClean="0"/>
          </a:p>
          <a:p>
            <a:r>
              <a:rPr lang="es-CO" dirty="0"/>
              <a:t> 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571658"/>
                  </p:ext>
                </p:extLst>
              </p:nvPr>
            </p:nvGraphicFramePr>
            <p:xfrm>
              <a:off x="226031" y="1941815"/>
              <a:ext cx="9328934" cy="47158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49016"/>
                    <a:gridCol w="4619617"/>
                    <a:gridCol w="1960301"/>
                  </a:tblGrid>
                  <a:tr h="6087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Parámetros 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Descripción 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Unidades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6087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Resistencia eléctrica nominal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𝐾𝑔</m:t>
                                </m:r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6087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Constante par motor DC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𝐾𝑔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6087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Constante EMF motor DC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6087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Par motor 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106356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Voltaje entrada del motor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6087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Relacion de Transmision (Gear ratio)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571658"/>
                  </p:ext>
                </p:extLst>
              </p:nvPr>
            </p:nvGraphicFramePr>
            <p:xfrm>
              <a:off x="226031" y="1941815"/>
              <a:ext cx="9328934" cy="47158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49016"/>
                    <a:gridCol w="4619617"/>
                    <a:gridCol w="1960301"/>
                  </a:tblGrid>
                  <a:tr h="6087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Parámetros 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Descripción 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Unidades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60871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22" t="-111000" r="-240355" b="-57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Resistencia eléctrica nominal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5776" t="-111000" r="-1242" b="-577000"/>
                          </a:stretch>
                        </a:blipFill>
                      </a:tcPr>
                    </a:tc>
                  </a:tr>
                  <a:tr h="60871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22" t="-211000" r="-240355" b="-47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Constante par motor DC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5776" t="-211000" r="-1242" b="-477000"/>
                          </a:stretch>
                        </a:blipFill>
                      </a:tcPr>
                    </a:tc>
                  </a:tr>
                  <a:tr h="60871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22" t="-311000" r="-240355" b="-37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Constante EMF motor DC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5776" t="-311000" r="-1242" b="-377000"/>
                          </a:stretch>
                        </a:blipFill>
                      </a:tcPr>
                    </a:tc>
                  </a:tr>
                  <a:tr h="60871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22" t="-411000" r="-240355" b="-27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Par motor 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5776" t="-411000" r="-1242" b="-277000"/>
                          </a:stretch>
                        </a:blipFill>
                      </a:tcPr>
                    </a:tc>
                  </a:tr>
                  <a:tr h="10635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22" t="-292000" r="-240355" b="-58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Voltaje entrada del motor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5776" t="-292000" r="-1242" b="-58286"/>
                          </a:stretch>
                        </a:blipFill>
                      </a:tcPr>
                    </a:tc>
                  </a:tr>
                  <a:tr h="60871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22" t="-686000" r="-24035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Relacion de Transmision (Gear ratio)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5776" t="-686000" r="-1242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ángulo 2"/>
          <p:cNvSpPr/>
          <p:nvPr/>
        </p:nvSpPr>
        <p:spPr>
          <a:xfrm>
            <a:off x="154112" y="6637106"/>
            <a:ext cx="9289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Tabla 3. </a:t>
            </a:r>
            <a:r>
              <a:rPr lang="es-ES" sz="2400" b="1" dirty="0" smtClean="0"/>
              <a:t>Parámetros circuito eléctrico motor DC. 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32075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91" y="2332235"/>
            <a:ext cx="3603203" cy="17363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ítulo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2012" y="4633644"/>
                <a:ext cx="9615160" cy="29065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Ahora para el modelo del motor se parte de la siguiente ecuación. </a:t>
                </a:r>
              </a:p>
              <a:p>
                <a:endParaRPr lang="es-ES" sz="20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acc>
                      <m:accPr>
                        <m:chr m:val="̇"/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acc>
                    <m:r>
                      <a:rPr lang="es-E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𝑑𝑖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s-E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s-CO" sz="2000" dirty="0" smtClean="0"/>
                  <a:t>[26</a:t>
                </a:r>
                <a:r>
                  <a:rPr lang="es-CO" sz="2000" dirty="0"/>
                  <a:t>]</a:t>
                </a:r>
                <a:endParaRPr lang="es-E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valor de la inductancia se desprecia ya que el tiempo de la constante eléctrica es mucho mas pequeña que el de la mecánica, por tanto se tiene. </a:t>
                </a:r>
              </a:p>
              <a:p>
                <a:endParaRPr lang="es-ES" sz="20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s-E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acc>
                      <m:accPr>
                        <m:chr m:val="̇"/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[27]</a:t>
                </a:r>
                <a:endPara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Sub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2012" y="4633644"/>
                <a:ext cx="9615160" cy="2906591"/>
              </a:xfrm>
              <a:blipFill rotWithShape="0">
                <a:blip r:embed="rId4"/>
                <a:stretch>
                  <a:fillRect l="-634" t="-2096" r="-634" b="-18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ítulo 1"/>
          <p:cNvSpPr txBox="1">
            <a:spLocks/>
          </p:cNvSpPr>
          <p:nvPr/>
        </p:nvSpPr>
        <p:spPr>
          <a:xfrm>
            <a:off x="565078" y="1410874"/>
            <a:ext cx="9391567" cy="756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577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78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577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66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155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8943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2732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6521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030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C00000"/>
                </a:solidFill>
              </a:rPr>
              <a:t>MODELADO MATEMATICO DEL MOTOR ELECTRICO DC EN EL SEGWAY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2012" y="3889439"/>
            <a:ext cx="9420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FIG.10. </a:t>
            </a:r>
            <a:r>
              <a:rPr lang="es-ES" sz="2400" b="1" dirty="0"/>
              <a:t>Diagrama del modelo matemático del motor de corriente directa. 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2491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47964"/>
            <a:ext cx="10075863" cy="811658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DEFINICION</a:t>
            </a:r>
            <a:endParaRPr lang="es-CO" sz="4000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76126" y="2147299"/>
            <a:ext cx="4154353" cy="6411075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2052" name="Picture 4" descr="Munich: 2.5 horas en Segway Tour - Múnich, Alemania | GetYour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107"/>
            <a:ext cx="5476126" cy="459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0" y="6714499"/>
            <a:ext cx="5716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FIG.1. </a:t>
            </a:r>
            <a:r>
              <a:rPr lang="es-CO" sz="2400" b="1" dirty="0" smtClean="0"/>
              <a:t>Modelo de </a:t>
            </a:r>
            <a:r>
              <a:rPr lang="es-CO" sz="2400" b="1" dirty="0" err="1" smtClean="0"/>
              <a:t>Segway</a:t>
            </a:r>
            <a:r>
              <a:rPr lang="es-CO" sz="2400" b="1" dirty="0" smtClean="0"/>
              <a:t> real-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6603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718" y="1223288"/>
            <a:ext cx="3603203" cy="23007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ítulo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15763" y="4421057"/>
                <a:ext cx="9615160" cy="321514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obtiene la ecuación correspondiente que describe el par del eje. </a:t>
                </a:r>
              </a:p>
              <a:p>
                <a:endParaRPr lang="es-ES" sz="20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[</a:t>
                </a:r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28]</a:t>
                </a:r>
                <a:endPara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Como el par del eje necesita superar la inercia del motor, se desprecia el amortiguamiento viscoso y la fricción del motor, ahora las constantes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estiman como. </a:t>
                </a:r>
              </a:p>
              <a:p>
                <a:pPr algn="just"/>
                <a:endParaRPr lang="es-ES" sz="20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[29]</a:t>
                </a:r>
                <a:endPara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Sub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15763" y="4421057"/>
                <a:ext cx="9615160" cy="3215148"/>
              </a:xfrm>
              <a:blipFill rotWithShape="0">
                <a:blip r:embed="rId4"/>
                <a:stretch>
                  <a:fillRect l="-698" t="-1894" r="-6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2584901" y="3510881"/>
            <a:ext cx="5716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FIG.11. </a:t>
            </a:r>
            <a:r>
              <a:rPr lang="es-ES" sz="2400" b="1" dirty="0" smtClean="0"/>
              <a:t>Circuito eléctrico para el motor DC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30673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702" y="1110272"/>
            <a:ext cx="3603203" cy="23007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ítulo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2013" y="4325420"/>
                <a:ext cx="9615160" cy="345968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continuación para poder encontrar la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usa la ecuación de fuerza electromotriz y se tiene que. 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E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s-CO" sz="2000" dirty="0" smtClean="0"/>
                  <a:t>[30]</a:t>
                </a:r>
                <a:endParaRPr lang="es-E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Como se conoce la 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elocidad por la especificaciones del motor se tiene. </a:t>
                </a:r>
              </a:p>
              <a:p>
                <a:pPr algn="just"/>
                <a:endPara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.60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E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s-CO" sz="2000" dirty="0" smtClean="0"/>
                  <a:t>[31]</a:t>
                </a:r>
                <a:endParaRPr lang="es-E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Obteniendo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s-E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s-E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s-E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s-E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[32]</a:t>
                </a:r>
                <a:endParaRPr lang="es-E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Sub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2013" y="4325420"/>
                <a:ext cx="9615160" cy="3459680"/>
              </a:xfrm>
              <a:blipFill rotWithShape="0">
                <a:blip r:embed="rId4"/>
                <a:stretch>
                  <a:fillRect l="-634" t="-2822" r="-6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2584901" y="3510881"/>
            <a:ext cx="5716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FIG.12. </a:t>
            </a:r>
            <a:r>
              <a:rPr lang="es-ES" sz="2400" b="1" dirty="0" smtClean="0"/>
              <a:t>Circuito eléctrico para el motor DC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545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25" y="1202739"/>
            <a:ext cx="3603203" cy="23007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ítulo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2287" y="4119605"/>
                <a:ext cx="9615160" cy="356911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voltajes controlados a través de PWM, la corriente es eliminada de la ecuación del par, utilizando la ecuación [1]</a:t>
                </a:r>
              </a:p>
              <a:p>
                <a:pPr algn="just"/>
                <a:endPara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es-E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[33]</a:t>
                </a:r>
                <a:endParaRPr lang="es-E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 ultimo se tiene la ecuación del par cada motor. </a:t>
                </a:r>
              </a:p>
              <a:p>
                <a:pPr algn="just"/>
                <a:endParaRPr lang="es-E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es-ES" sz="2000" b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[34]</a:t>
                </a:r>
                <a:endParaRPr lang="es-E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Sub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2287" y="4119605"/>
                <a:ext cx="9615160" cy="3569110"/>
              </a:xfrm>
              <a:blipFill rotWithShape="0">
                <a:blip r:embed="rId4"/>
                <a:stretch>
                  <a:fillRect l="-634" t="-1880" r="-6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2584901" y="3510881"/>
            <a:ext cx="5716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FIG.13. </a:t>
            </a:r>
            <a:r>
              <a:rPr lang="es-ES" sz="2400" b="1" dirty="0" smtClean="0"/>
              <a:t>Circuito eléctrico para el motor DC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2720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05483" y="1602768"/>
            <a:ext cx="9217432" cy="78083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REFERENCIAS</a:t>
            </a:r>
            <a:endParaRPr lang="es-CO" sz="32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575255" y="2383604"/>
            <a:ext cx="9500608" cy="425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7577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78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577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66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155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8943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2732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6521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030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 smtClean="0"/>
          </a:p>
          <a:p>
            <a:endParaRPr lang="es-CO" dirty="0" smtClean="0"/>
          </a:p>
          <a:p>
            <a:r>
              <a:rPr lang="es-CO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324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58332"/>
            <a:ext cx="10075863" cy="1263628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VISTA LATERAL PENDULO INVERTIDO EN 2 RUEDAS</a:t>
            </a:r>
            <a:endParaRPr lang="es-CO" sz="4000" b="1" dirty="0">
              <a:solidFill>
                <a:srgbClr val="FF0000"/>
              </a:solidFill>
            </a:endParaRPr>
          </a:p>
        </p:txBody>
      </p:sp>
      <p:pic>
        <p:nvPicPr>
          <p:cNvPr id="4" name="Imagen 3" descr="C:\Users\Usuario\Desktop\Imagen segwa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947" y="2219592"/>
            <a:ext cx="9483047" cy="4591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1"/>
          <p:cNvSpPr txBox="1">
            <a:spLocks noGrp="1"/>
          </p:cNvSpPr>
          <p:nvPr>
            <p:ph type="subTitle" idx="1"/>
          </p:nvPr>
        </p:nvSpPr>
        <p:spPr>
          <a:xfrm>
            <a:off x="136927" y="6610888"/>
            <a:ext cx="6359703" cy="72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7577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78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577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66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155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8943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2732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6521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030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FIG.2. Vista lateral pendulo invertido en 2 ruedas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8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0692" y="1058332"/>
            <a:ext cx="9349483" cy="904031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FUERZAS QUE ACTUAN SOBRE EL PENDULO</a:t>
            </a:r>
            <a:endParaRPr lang="es-CO" sz="4000" b="1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06" y="2227456"/>
            <a:ext cx="7366569" cy="4234989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303" y="6544638"/>
            <a:ext cx="5599416" cy="87330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FIG.3. Diagrama </a:t>
            </a:r>
            <a:r>
              <a:rPr lang="es-ES" sz="2000" b="1" dirty="0" smtClean="0"/>
              <a:t>esquemático </a:t>
            </a:r>
            <a:r>
              <a:rPr lang="en-US" sz="2000" b="1" dirty="0" smtClean="0"/>
              <a:t>pendulo invertido.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2479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609" y="904220"/>
            <a:ext cx="8564484" cy="904031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PARAMETROS FISCOS DEL PENDULO</a:t>
            </a:r>
            <a:endParaRPr lang="es-CO" sz="4000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209" y="6760396"/>
            <a:ext cx="6784539" cy="493160"/>
          </a:xfrm>
        </p:spPr>
        <p:txBody>
          <a:bodyPr>
            <a:normAutofit fontScale="92500"/>
          </a:bodyPr>
          <a:lstStyle/>
          <a:p>
            <a:r>
              <a:rPr lang="es-ES" b="1" dirty="0" smtClean="0"/>
              <a:t>Tabla 1. Parámetros físicos del péndulo invertido.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890750"/>
                  </p:ext>
                </p:extLst>
              </p:nvPr>
            </p:nvGraphicFramePr>
            <p:xfrm>
              <a:off x="400692" y="1808251"/>
              <a:ext cx="9513871" cy="48456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79135"/>
                    <a:gridCol w="5691583"/>
                    <a:gridCol w="2243153"/>
                  </a:tblGrid>
                  <a:tr h="6187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PARAMETROS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DESCRIPCION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UNIDADES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7551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Aceleración de la gravedad 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CO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s-CO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19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Inercia del péndulo (Estructura del robot)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𝐾𝑔</m:t>
                                </m:r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4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Masa del péndulo (Estructura del robot)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𝐾𝑔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38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Distancia centro de rueda al centro del péndulo 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38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Angulo del Péndulo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6007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Velocidad angular péndulo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4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Dirección X del péndulo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4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Dirección Y del péndulo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38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Fuerza entre el péndulo y rueda de dirección X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8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O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Fuerza entre el péndulo y rueda de dirección Y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20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890750"/>
                  </p:ext>
                </p:extLst>
              </p:nvPr>
            </p:nvGraphicFramePr>
            <p:xfrm>
              <a:off x="400692" y="1808251"/>
              <a:ext cx="9513871" cy="48311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79135"/>
                    <a:gridCol w="5691583"/>
                    <a:gridCol w="2243153"/>
                  </a:tblGrid>
                  <a:tr h="6377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PARAMETROS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DESCRIPCION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UNIDADES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755188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86" t="-93548" r="-504633" b="-470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 dirty="0">
                              <a:effectLst/>
                            </a:rPr>
                            <a:t>Aceleración de la gravedad </a:t>
                          </a:r>
                          <a:endParaRPr lang="es-CO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24728" t="-93548" r="-1087" b="-470161"/>
                          </a:stretch>
                        </a:blipFill>
                      </a:tcPr>
                    </a:tc>
                  </a:tr>
                  <a:tr h="381905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86" t="-380952" r="-504633" b="-8253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Inercia del péndulo (Estructura del robot)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24728" t="-380952" r="-1087" b="-825397"/>
                          </a:stretch>
                        </a:blipFill>
                      </a:tcPr>
                    </a:tc>
                  </a:tr>
                  <a:tr h="35121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86" t="-531579" r="-504633" b="-8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Masa del péndulo (Estructura del robot)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24728" t="-531579" r="-1087" b="-812281"/>
                          </a:stretch>
                        </a:blipFill>
                      </a:tcPr>
                    </a:tc>
                  </a:tr>
                  <a:tr h="343827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86" t="-631579" r="-504633" b="-7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Distancia centro de rueda al centro del péndulo 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24728" t="-631579" r="-1087" b="-712281"/>
                          </a:stretch>
                        </a:blipFill>
                      </a:tcPr>
                    </a:tc>
                  </a:tr>
                  <a:tr h="343827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86" t="-744643" r="-504633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Angulo del Péndulo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24728" t="-744643" r="-1087" b="-625000"/>
                          </a:stretch>
                        </a:blipFill>
                      </a:tcPr>
                    </a:tc>
                  </a:tr>
                  <a:tr h="61937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86" t="-463725" r="-504633" b="-2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Velocidad angular péndulo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24728" t="-463725" r="-1087" b="-243137"/>
                          </a:stretch>
                        </a:blipFill>
                      </a:tcPr>
                    </a:tc>
                  </a:tr>
                  <a:tr h="35121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86" t="-991379" r="-50463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Dirección X del péndulo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24728" t="-991379" r="-1087" b="-327586"/>
                          </a:stretch>
                        </a:blipFill>
                      </a:tcPr>
                    </a:tc>
                  </a:tr>
                  <a:tr h="35121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86" t="-1091379" r="-50463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Dirección Y del péndulo 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24728" t="-1091379" r="-1087" b="-227586"/>
                          </a:stretch>
                        </a:blipFill>
                      </a:tcPr>
                    </a:tc>
                  </a:tr>
                  <a:tr h="343827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86" t="-1233929" r="-504633" b="-1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Fuerza entre el péndulo y rueda de dirección X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24728" t="-1233929" r="-1087" b="-135714"/>
                          </a:stretch>
                        </a:blipFill>
                      </a:tcPr>
                    </a:tc>
                  </a:tr>
                  <a:tr h="351727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86" t="-1287931" r="-504633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2000">
                              <a:effectLst/>
                            </a:rPr>
                            <a:t>Fuerza entre el péndulo y rueda de dirección Y</a:t>
                          </a:r>
                          <a:endParaRPr lang="es-CO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24728" t="-1287931" r="-1087" b="-3103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21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86" y="2607550"/>
            <a:ext cx="3409950" cy="43719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015" y="986413"/>
            <a:ext cx="10075863" cy="904031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FUERZAS QUE ACTUAN SOBRE EL PENDULO</a:t>
            </a:r>
            <a:endParaRPr lang="es-CO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33564" y="2342503"/>
                <a:ext cx="3503488" cy="4756936"/>
              </a:xfrm>
            </p:spPr>
            <p:txBody>
              <a:bodyPr/>
              <a:lstStyle/>
              <a:p>
                <a:r>
                  <a:rPr lang="es-CO" dirty="0" smtClean="0"/>
                  <a:t> </a:t>
                </a:r>
              </a:p>
              <a:p>
                <a:pPr/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𝑋𝑝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𝑙𝑠𝑒𝑛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CO" dirty="0" smtClean="0"/>
                  <a:t>    [1]</a:t>
                </a:r>
                <a:endParaRPr lang="es-CO" dirty="0" smtClean="0"/>
              </a:p>
              <a:p>
                <a:endParaRPr lang="es-ES" dirty="0" smtClean="0"/>
              </a:p>
              <a:p>
                <a:endParaRPr lang="es-CO" dirty="0"/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𝑋𝑝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𝑙</m:t>
                    </m:r>
                    <m:acc>
                      <m:accPr>
                        <m:chr m:val="̇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s-ES" dirty="0" smtClean="0"/>
                  <a:t> </a:t>
                </a:r>
                <a:r>
                  <a:rPr lang="es-CO" dirty="0" smtClean="0"/>
                  <a:t>[2]</a:t>
                </a:r>
                <a:endParaRPr lang="es-ES" dirty="0" smtClean="0"/>
              </a:p>
              <a:p>
                <a:endParaRPr lang="es-ES" dirty="0" smtClean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𝑋𝑝</m:t>
                          </m:r>
                        </m:e>
                      </m:acc>
                      <m:r>
                        <a:rPr lang="es-CO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s-CO" sz="20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𝑙</m:t>
                      </m:r>
                      <m:sSup>
                        <m:sSup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2000" i="1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sz="2000" dirty="0"/>
              </a:p>
              <a:p>
                <a:r>
                  <a:rPr lang="es-CO" dirty="0" smtClean="0"/>
                  <a:t>[3]</a:t>
                </a:r>
                <a:endParaRPr lang="es-CO" dirty="0"/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33564" y="2342503"/>
                <a:ext cx="3503488" cy="4756936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ítulo 2"/>
              <p:cNvSpPr txBox="1">
                <a:spLocks/>
              </p:cNvSpPr>
              <p:nvPr/>
            </p:nvSpPr>
            <p:spPr>
              <a:xfrm>
                <a:off x="6388812" y="2321957"/>
                <a:ext cx="3503488" cy="47569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1007577" rtl="0" eaLnBrk="1" latinLnBrk="0" hangingPunct="1">
                  <a:lnSpc>
                    <a:spcPct val="90000"/>
                  </a:lnSpc>
                  <a:spcBef>
                    <a:spcPts val="1102"/>
                  </a:spcBef>
                  <a:buFont typeface="Arial" panose="020B0604020202020204" pitchFamily="34" charset="0"/>
                  <a:buNone/>
                  <a:defRPr sz="264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3789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22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7577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98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11366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15155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8943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22732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26521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30309" indent="0" algn="ctr" defTabSz="1007577" rtl="0" eaLnBrk="1" latinLnBrk="0" hangingPunct="1">
                  <a:lnSpc>
                    <a:spcPct val="90000"/>
                  </a:lnSpc>
                  <a:spcBef>
                    <a:spcPts val="551"/>
                  </a:spcBef>
                  <a:buFont typeface="Arial" panose="020B0604020202020204" pitchFamily="34" charset="0"/>
                  <a:buNone/>
                  <a:defRPr sz="17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O" dirty="0" smtClean="0"/>
                  <a:t> </a:t>
                </a:r>
              </a:p>
              <a:p>
                <a:r>
                  <a:rPr lang="es-CO" dirty="0" smtClean="0"/>
                  <a:t>Y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𝑙𝑐𝑜𝑠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CO" dirty="0" smtClean="0"/>
                  <a:t>     [4]</a:t>
                </a:r>
                <a:endParaRPr lang="es-CO" dirty="0" smtClean="0"/>
              </a:p>
              <a:p>
                <a:endParaRPr lang="es-ES" dirty="0"/>
              </a:p>
              <a:p>
                <a:endParaRPr lang="es-CO" dirty="0"/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𝑙</m:t>
                    </m:r>
                    <m:acc>
                      <m:accPr>
                        <m:chr m:val="̇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CO" dirty="0" smtClean="0"/>
                  <a:t>    [5]</a:t>
                </a:r>
                <a:endParaRPr lang="es-ES" dirty="0" smtClean="0"/>
              </a:p>
              <a:p>
                <a:endParaRPr lang="es-ES" dirty="0" smtClean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s-CO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𝑙</m:t>
                      </m:r>
                      <m:sSup>
                        <m:sSup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sz="2000" dirty="0"/>
              </a:p>
              <a:p>
                <a:r>
                  <a:rPr lang="es-CO" dirty="0" smtClean="0"/>
                  <a:t>[6]</a:t>
                </a:r>
                <a:endParaRPr lang="es-CO" dirty="0"/>
              </a:p>
            </p:txBody>
          </p:sp>
        </mc:Choice>
        <mc:Fallback>
          <p:sp>
            <p:nvSpPr>
              <p:cNvPr id="6" name="Subtítul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812" y="2321957"/>
                <a:ext cx="3503488" cy="475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369924" y="2420422"/>
                <a:ext cx="1839074" cy="401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1" i="1">
                          <a:latin typeface="Cambria Math" panose="02040503050406030204" pitchFamily="18" charset="0"/>
                        </a:rPr>
                        <m:t>𝒍𝒔𝒆𝒏</m:t>
                      </m:r>
                      <m:r>
                        <a:rPr lang="es-CO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24" y="2420422"/>
                <a:ext cx="1839074" cy="401520"/>
              </a:xfrm>
              <a:prstGeom prst="rect">
                <a:avLst/>
              </a:prstGeom>
              <a:blipFill rotWithShape="0"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5575174" y="4089115"/>
                <a:ext cx="1156458" cy="401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>
                          <a:latin typeface="Cambria Math" panose="02040503050406030204" pitchFamily="18" charset="0"/>
                        </a:rPr>
                        <m:t>𝒍𝒄𝒐𝒔</m:t>
                      </m:r>
                      <m:r>
                        <a:rPr lang="es-CO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174" y="4089115"/>
                <a:ext cx="1156458" cy="40152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4974363" y="4890500"/>
                <a:ext cx="5839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63" y="4890500"/>
                <a:ext cx="583942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3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89061"/>
            <a:ext cx="10075863" cy="873302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SISTEMA ROTACIONAL</a:t>
            </a:r>
            <a:endParaRPr lang="es-CO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342376" y="2455524"/>
                <a:ext cx="5733486" cy="517817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s-ES" dirty="0" smtClean="0"/>
                  <a:t>La ecuación [1], ese el momento en el sentido anti horario alrededor del centro de masa.</a:t>
                </a:r>
                <a:endParaRPr lang="es-CO" i="1" dirty="0" smtClean="0"/>
              </a:p>
              <a:p>
                <a:pPr/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nary>
                  </m:oMath>
                </a14:m>
                <a:r>
                  <a:rPr lang="es-CO" dirty="0"/>
                  <a:t>     </a:t>
                </a:r>
                <a:r>
                  <a:rPr lang="es-CO" dirty="0" smtClean="0"/>
                  <a:t>[7]</a:t>
                </a:r>
                <a:endParaRPr lang="es-CO" dirty="0"/>
              </a:p>
              <a:p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𝐽𝑝</m:t>
                    </m:r>
                    <m:acc>
                      <m:accPr>
                        <m:chr m:val="̈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̈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s-C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𝑇𝑚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𝑚𝑝𝑔𝑙𝑠𝑒𝑛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𝑚𝑝</m:t>
                        </m:r>
                        <m:acc>
                          <m:accPr>
                            <m:chr m:val="̈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𝑥𝑤</m:t>
                            </m:r>
                          </m:e>
                        </m:acc>
                        <m:r>
                          <a:rPr lang="es-CO" i="1">
                            <a:latin typeface="Cambria Math" panose="02040503050406030204" pitchFamily="18" charset="0"/>
                          </a:rPr>
                          <m:t>𝑙𝑐𝑜𝑠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" dirty="0" smtClean="0"/>
                  <a:t>[8]</a:t>
                </a:r>
                <a:endParaRPr lang="es-CO" dirty="0"/>
              </a:p>
              <a:p>
                <a:pPr algn="l"/>
                <a:r>
                  <a:rPr lang="es-ES" dirty="0" smtClean="0"/>
                  <a:t>Donde</a:t>
                </a:r>
                <a:r>
                  <a:rPr lang="es-ES" dirty="0" smtClean="0"/>
                  <a:t>:</a:t>
                </a:r>
              </a:p>
              <a:p>
                <a:pPr algn="l"/>
                <a:endParaRPr lang="es-ES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𝑇𝑚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𝑃𝑎𝑟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𝑚𝑜𝑡𝑜𝑟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i="1" dirty="0" smtClean="0"/>
              </a:p>
              <a:p>
                <a:pPr algn="l"/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𝑚𝑝</m:t>
                    </m:r>
                    <m:acc>
                      <m:accPr>
                        <m:chr m:val="̈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𝑥𝑤</m:t>
                        </m:r>
                      </m:e>
                    </m:acc>
                  </m:oMath>
                </a14:m>
                <a:r>
                  <a:rPr lang="es-ES" i="1" dirty="0" smtClean="0"/>
                  <a:t>:Fuerza (Kg*m/s^2 )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𝐽𝑝</m:t>
                    </m:r>
                    <m:acc>
                      <m:accPr>
                        <m:chr m:val="̈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" dirty="0" smtClean="0"/>
                  <a:t>: </a:t>
                </a:r>
                <a:r>
                  <a:rPr lang="es-ES" i="1" dirty="0" smtClean="0"/>
                  <a:t>Inercia*</a:t>
                </a:r>
                <a:r>
                  <a:rPr lang="es-ES" i="1" dirty="0" err="1" smtClean="0"/>
                  <a:t>Aceleraccion</a:t>
                </a:r>
                <a:r>
                  <a:rPr lang="es-ES" i="1" dirty="0" smtClean="0"/>
                  <a:t> </a:t>
                </a:r>
                <a:r>
                  <a:rPr lang="es-ES" i="1" dirty="0" smtClean="0"/>
                  <a:t>(rad/s^2)</a:t>
                </a:r>
              </a:p>
              <a:p>
                <a:pPr algn="l"/>
                <a:endParaRPr lang="es-ES" dirty="0" smtClean="0"/>
              </a:p>
              <a:p>
                <a:pPr algn="l"/>
                <a:endParaRPr lang="es-ES" dirty="0" smtClean="0"/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342376" y="2455524"/>
                <a:ext cx="5733486" cy="5178175"/>
              </a:xfrm>
              <a:blipFill rotWithShape="0">
                <a:blip r:embed="rId3"/>
                <a:stretch>
                  <a:fillRect l="-1913" t="-1885" b="-2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5" y="2306550"/>
            <a:ext cx="3924728" cy="320553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0" y="5681611"/>
            <a:ext cx="4342376" cy="873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7577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78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577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366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155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8943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2732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6521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0309" indent="0" algn="ctr" defTabSz="100757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FIG.4. Diagrama </a:t>
            </a:r>
            <a:r>
              <a:rPr lang="es-ES" sz="2000" b="1" dirty="0" smtClean="0"/>
              <a:t>cuerpo libre del eje del rotor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2965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99335"/>
            <a:ext cx="10075863" cy="863028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FUERZAS EN DIRECCION X </a:t>
            </a:r>
            <a:endParaRPr lang="es-CO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880225" y="2120846"/>
                <a:ext cx="4767209" cy="5301466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s-ES" dirty="0" smtClean="0"/>
                  <a:t>Fuerza que actúa sobre el eje X</a:t>
                </a:r>
              </a:p>
              <a:p>
                <a:pPr algn="l"/>
                <a:endParaRPr lang="es-CO" dirty="0" smtClean="0"/>
              </a:p>
              <a:p>
                <a:pPr/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s-CO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nary>
                  </m:oMath>
                </a14:m>
                <a:r>
                  <a:rPr lang="es-CO" dirty="0"/>
                  <a:t> </a:t>
                </a:r>
                <a:r>
                  <a:rPr lang="es-CO" dirty="0" smtClean="0"/>
                  <a:t>    [9]</a:t>
                </a:r>
                <a:endParaRPr lang="es-CO" dirty="0"/>
              </a:p>
              <a:p>
                <a:r>
                  <a:rPr lang="es-CO" dirty="0"/>
                  <a:t> </a:t>
                </a:r>
                <a:endParaRPr lang="es-E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𝑀𝑝</m:t>
                      </m:r>
                      <m:acc>
                        <m:accPr>
                          <m:chr m:val="̈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𝑋𝑤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𝑁𝑥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𝑀𝑝</m:t>
                      </m:r>
                      <m:acc>
                        <m:accPr>
                          <m:chr m:val="̈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𝑋𝑤</m:t>
                          </m:r>
                        </m:e>
                      </m:acc>
                      <m:r>
                        <m:rPr>
                          <m:nor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s-CO" dirty="0"/>
                        <m:t>[1</m:t>
                      </m:r>
                      <m:r>
                        <m:rPr>
                          <m:nor/>
                        </m:rPr>
                        <a:rPr lang="es-ES" b="0" i="0" dirty="0" smtClean="0"/>
                        <m:t>0</m:t>
                      </m:r>
                      <m:r>
                        <m:rPr>
                          <m:nor/>
                        </m:rPr>
                        <a:rPr lang="es-CO" dirty="0"/>
                        <m:t>]</m:t>
                      </m:r>
                    </m:oMath>
                  </m:oMathPara>
                </a14:m>
                <a:endParaRPr lang="es-CO" dirty="0"/>
              </a:p>
              <a:p>
                <a:pPr algn="l"/>
                <a:r>
                  <a:rPr lang="es-ES" dirty="0" smtClean="0"/>
                  <a:t>Donde:</a:t>
                </a:r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𝑁𝑥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𝑀𝑝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𝑋𝑤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s-CO" dirty="0"/>
                        <m:t>[1</m:t>
                      </m:r>
                      <m:r>
                        <m:rPr>
                          <m:nor/>
                        </m:rPr>
                        <a:rPr lang="es-ES" b="0" i="0" dirty="0" smtClean="0"/>
                        <m:t>1</m:t>
                      </m:r>
                      <m:r>
                        <m:rPr>
                          <m:nor/>
                        </m:rPr>
                        <a:rPr lang="es-CO" dirty="0"/>
                        <m:t>]</m:t>
                      </m:r>
                    </m:oMath>
                  </m:oMathPara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Reemplaznado</m:t>
                      </m:r>
                      <m:r>
                        <m:rPr>
                          <m:nor/>
                        </m:rPr>
                        <a:rPr lang="es-CO" sz="2800" dirty="0"/>
                        <m:t>[3] </m:t>
                      </m:r>
                      <m:r>
                        <m:rPr>
                          <m:nor/>
                        </m:rPr>
                        <a:rPr lang="es-CO" sz="2800" dirty="0"/>
                        <m:t>en</m:t>
                      </m:r>
                      <m:r>
                        <m:rPr>
                          <m:nor/>
                        </m:rPr>
                        <a:rPr lang="es-CO" sz="2800" dirty="0"/>
                        <m:t> [1</m:t>
                      </m:r>
                      <m:r>
                        <m:rPr>
                          <m:nor/>
                        </m:rPr>
                        <a:rPr lang="es-ES" sz="2800" b="0" i="0" dirty="0" smtClean="0"/>
                        <m:t>1</m:t>
                      </m:r>
                      <m:r>
                        <m:rPr>
                          <m:nor/>
                        </m:rPr>
                        <a:rPr lang="es-CO" sz="2800" dirty="0"/>
                        <m:t>]</m:t>
                      </m:r>
                    </m:oMath>
                  </m:oMathPara>
                </a14:m>
                <a:endParaRPr lang="es-E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:endParaRPr lang="es-ES" b="0" dirty="0" smtClean="0"/>
              </a:p>
              <a:p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𝑁𝑥</m:t>
                    </m:r>
                    <m:r>
                      <a:rPr lang="es-CO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000" i="1">
                        <a:latin typeface="Cambria Math" panose="02040503050406030204" pitchFamily="18" charset="0"/>
                      </a:rPr>
                      <m:t>𝑀𝑝</m:t>
                    </m:r>
                    <m:acc>
                      <m:accPr>
                        <m:chr m:val="̈"/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𝑋𝑤</m:t>
                        </m:r>
                      </m:e>
                    </m:acc>
                    <m:r>
                      <a:rPr lang="es-CO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sz="2000" i="1">
                        <a:latin typeface="Cambria Math" panose="02040503050406030204" pitchFamily="18" charset="0"/>
                      </a:rPr>
                      <m:t>𝑙</m:t>
                    </m:r>
                    <m:acc>
                      <m:accPr>
                        <m:chr m:val="̈"/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CO" sz="20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CO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sz="2000" i="1">
                        <a:latin typeface="Cambria Math" panose="02040503050406030204" pitchFamily="18" charset="0"/>
                      </a:rPr>
                      <m:t>𝑙</m:t>
                    </m:r>
                    <m:sSup>
                      <m:sSup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000" i="1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CO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CO" sz="2000" dirty="0" smtClean="0"/>
                  <a:t>)</a:t>
                </a:r>
              </a:p>
              <a:p>
                <a:r>
                  <a:rPr lang="es-ES" sz="2000" dirty="0" smtClean="0"/>
                  <a:t>[12</a:t>
                </a:r>
                <a:r>
                  <a:rPr lang="es-ES" sz="2000" dirty="0" smtClean="0"/>
                  <a:t>]</a:t>
                </a:r>
                <a:endParaRPr lang="es-CO" sz="2000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880225" y="2120846"/>
                <a:ext cx="4767209" cy="5301466"/>
              </a:xfrm>
              <a:blipFill rotWithShape="0">
                <a:blip r:embed="rId3"/>
                <a:stretch>
                  <a:fillRect l="-2430" t="-24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2" y="2466262"/>
            <a:ext cx="4212404" cy="274512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5489645"/>
            <a:ext cx="50355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FIG.5. </a:t>
            </a:r>
            <a:r>
              <a:rPr lang="en-US" sz="2000" b="1" dirty="0"/>
              <a:t>Diagrama </a:t>
            </a:r>
            <a:r>
              <a:rPr lang="es-ES" sz="2000" b="1" dirty="0"/>
              <a:t>cuerpo libre </a:t>
            </a:r>
            <a:r>
              <a:rPr lang="es-ES" sz="2000" b="1" dirty="0" smtClean="0"/>
              <a:t>fuerzas que actúan en el eje X</a:t>
            </a:r>
            <a:r>
              <a:rPr lang="es-ES" sz="2400" b="1" dirty="0" smtClean="0"/>
              <a:t>.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9346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71254"/>
            <a:ext cx="10075863" cy="791109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FUERZAS EN DIRECCION Y </a:t>
            </a:r>
            <a:endParaRPr lang="es-CO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818580" y="2208944"/>
                <a:ext cx="4767209" cy="529119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800" dirty="0"/>
                  <a:t>Fuerza que actúa sobre el eje Y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𝑚𝑎</m:t>
                      </m:r>
                      <m:r>
                        <a:rPr lang="es-CO" sz="32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s-CO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CO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nary>
                      <m:r>
                        <m:rPr>
                          <m:nor/>
                        </m:rPr>
                        <a:rPr lang="es-ES" sz="32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s-CO" sz="2800" dirty="0"/>
                        <m:t>[1</m:t>
                      </m:r>
                      <m:r>
                        <m:rPr>
                          <m:nor/>
                        </m:rPr>
                        <a:rPr lang="es-ES" sz="2800" b="0" i="0" dirty="0" smtClean="0"/>
                        <m:t>3</m:t>
                      </m:r>
                      <m:r>
                        <m:rPr>
                          <m:nor/>
                        </m:rPr>
                        <a:rPr lang="es-CO" sz="2800" dirty="0"/>
                        <m:t>]</m:t>
                      </m:r>
                    </m:oMath>
                  </m:oMathPara>
                </a14:m>
                <a:endParaRPr lang="es-ES" sz="2800" b="0" i="0" dirty="0" smtClean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C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𝑀𝑝</m:t>
                    </m:r>
                    <m:acc>
                      <m:accPr>
                        <m:chr m:val="̈"/>
                        <m:ctrlPr>
                          <a:rPr lang="es-C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𝑌𝑝</m:t>
                        </m:r>
                      </m:e>
                    </m:acc>
                    <m:r>
                      <a:rPr lang="es-C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𝑁𝑦</m:t>
                    </m:r>
                    <m:r>
                      <a:rPr lang="es-C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C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𝑀𝑔</m:t>
                    </m:r>
                  </m:oMath>
                </a14:m>
                <a:r>
                  <a:rPr lang="es-CO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s-CO" sz="2400" dirty="0" smtClean="0"/>
                  <a:t>[14]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CO" sz="2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Reemplazando </a:t>
                </a:r>
                <a:r>
                  <a:rPr lang="es-CO" sz="2400" dirty="0" smtClean="0"/>
                  <a:t>[6] en </a:t>
                </a:r>
                <a:r>
                  <a:rPr lang="es-CO" sz="2400" dirty="0"/>
                  <a:t>[</a:t>
                </a:r>
                <a:r>
                  <a:rPr lang="es-CO" sz="2400" dirty="0" smtClean="0"/>
                  <a:t>14]</a:t>
                </a:r>
                <a:endParaRPr lang="es-ES" sz="2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s-C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𝑁𝑌</m:t>
                      </m:r>
                      <m:r>
                        <a:rPr lang="es-CO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𝑚𝑝</m:t>
                      </m:r>
                      <m:d>
                        <m:dPr>
                          <m:ctrlPr>
                            <a:rPr lang="es-CO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O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CO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𝑙𝑠𝑒𝑛</m:t>
                          </m:r>
                          <m:r>
                            <a:rPr lang="es-CO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s-CO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CO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sSup>
                            <m:sSupPr>
                              <m:ctrlPr>
                                <a:rPr lang="es-CO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CO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es-CO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s-CO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O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𝑚𝑝𝑔</m:t>
                      </m:r>
                    </m:oMath>
                  </m:oMathPara>
                </a14:m>
                <a:endParaRPr lang="es-CO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ES" dirty="0" smtClean="0"/>
                  <a:t>[15]</a:t>
                </a:r>
                <a:endParaRPr lang="es-CO" dirty="0"/>
              </a:p>
            </p:txBody>
          </p:sp>
        </mc:Choice>
        <mc:Fallback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818580" y="2208944"/>
                <a:ext cx="4767209" cy="5291191"/>
              </a:xfrm>
              <a:blipFill rotWithShape="0">
                <a:blip r:embed="rId3"/>
                <a:stretch>
                  <a:fillRect l="-1918" t="-1267" r="-1407" b="-32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467" y="2730338"/>
            <a:ext cx="4376791" cy="285176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5748907"/>
            <a:ext cx="48904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FIG.6. </a:t>
            </a:r>
            <a:r>
              <a:rPr lang="en-US" sz="2000" b="1" dirty="0"/>
              <a:t>Diagrama </a:t>
            </a:r>
            <a:r>
              <a:rPr lang="es-ES" sz="2000" b="1" dirty="0"/>
              <a:t>cuerpo libre fuerzas que actúan en el eje </a:t>
            </a:r>
            <a:r>
              <a:rPr lang="es-ES" sz="2000" b="1" dirty="0" smtClean="0"/>
              <a:t>Y.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0936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614</Words>
  <Application>Microsoft Office PowerPoint</Application>
  <PresentationFormat>Personalizado</PresentationFormat>
  <Paragraphs>263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Comic Sans MS</vt:lpstr>
      <vt:lpstr>Times New Roman</vt:lpstr>
      <vt:lpstr>Tema de Office</vt:lpstr>
      <vt:lpstr>MODELADO MATEMATICO SEGWAY</vt:lpstr>
      <vt:lpstr>DEFINICION</vt:lpstr>
      <vt:lpstr>VISTA LATERAL PENDULO INVERTIDO EN 2 RUEDAS</vt:lpstr>
      <vt:lpstr>FUERZAS QUE ACTUAN SOBRE EL PENDULO</vt:lpstr>
      <vt:lpstr>PARAMETROS FISCOS DEL PENDULO</vt:lpstr>
      <vt:lpstr>FUERZAS QUE ACTUAN SOBRE EL PENDULO</vt:lpstr>
      <vt:lpstr>SISTEMA ROTACIONAL</vt:lpstr>
      <vt:lpstr>FUERZAS EN DIRECCION X </vt:lpstr>
      <vt:lpstr>FUERZAS EN DIRECCION Y </vt:lpstr>
      <vt:lpstr>Para hallar la inercia se asume que la estructura del robot es un cubo de masa uniforme</vt:lpstr>
      <vt:lpstr>PARAMETROS FISICOS RUEDAS</vt:lpstr>
      <vt:lpstr>MODELADO FISICO DE LAS RUEDAS</vt:lpstr>
      <vt:lpstr>TRANSLADAR SISTEMA DE COORDENADAS X-Y A COORDENADAS ROTACIONALES</vt:lpstr>
      <vt:lpstr>FUERZAS QUE ACTUAN SOBRE  LAS COORDENADAS X E Y</vt:lpstr>
      <vt:lpstr>La Inercia se puede encontrar utilizando la formula de un circulo</vt:lpstr>
      <vt:lpstr>Presentación de PowerPoint</vt:lpstr>
      <vt:lpstr>Presentación de PowerPoint</vt:lpstr>
      <vt:lpstr>PARAMETROS CIRCUITO ELECTRICO MOTOR DC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EDUMEDIOSGIOS</dc:creator>
  <cp:lastModifiedBy>Usuario</cp:lastModifiedBy>
  <cp:revision>49</cp:revision>
  <dcterms:created xsi:type="dcterms:W3CDTF">2017-04-18T13:31:45Z</dcterms:created>
  <dcterms:modified xsi:type="dcterms:W3CDTF">2020-07-11T21:38:21Z</dcterms:modified>
</cp:coreProperties>
</file>