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64" r:id="rId3"/>
    <p:sldId id="258" r:id="rId4"/>
    <p:sldId id="259" r:id="rId5"/>
    <p:sldId id="260" r:id="rId6"/>
    <p:sldId id="261" r:id="rId7"/>
    <p:sldId id="262" r:id="rId8"/>
    <p:sldId id="263" r:id="rId9"/>
    <p:sldId id="265" r:id="rId10"/>
    <p:sldId id="266" r:id="rId11"/>
    <p:sldId id="269" r:id="rId12"/>
    <p:sldId id="267" r:id="rId13"/>
    <p:sldId id="270" r:id="rId14"/>
    <p:sldId id="268"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960" autoAdjust="0"/>
  </p:normalViewPr>
  <p:slideViewPr>
    <p:cSldViewPr>
      <p:cViewPr>
        <p:scale>
          <a:sx n="100" d="100"/>
          <a:sy n="100" d="100"/>
        </p:scale>
        <p:origin x="-946" y="-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2718D-24D3-4E60-BDA2-D31E27649484}" type="datetimeFigureOut">
              <a:rPr lang="en-US" smtClean="0"/>
              <a:t>8/9/2022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5C15D7-EC68-4042-84E1-1A7C8626FA94}" type="slidenum">
              <a:rPr lang="en-US" smtClean="0"/>
              <a:t>‹#›</a:t>
            </a:fld>
            <a:endParaRPr lang="en-US"/>
          </a:p>
        </p:txBody>
      </p:sp>
    </p:spTree>
    <p:extLst>
      <p:ext uri="{BB962C8B-B14F-4D97-AF65-F5344CB8AC3E}">
        <p14:creationId xmlns:p14="http://schemas.microsoft.com/office/powerpoint/2010/main" val="1481540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vi-VN" sz="1200" b="1" kern="1200" dirty="0" smtClean="0">
                <a:solidFill>
                  <a:schemeClr val="tx1"/>
                </a:solidFill>
                <a:effectLst/>
                <a:latin typeface="+mn-lt"/>
                <a:ea typeface="+mn-ea"/>
                <a:cs typeface="+mn-cs"/>
              </a:rPr>
              <a:t>Người chưa có kinh nghiệm</a:t>
            </a:r>
            <a:endParaRPr lang="en-US" sz="1200" b="1"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vi-VN" sz="1200" kern="1200" dirty="0" smtClean="0">
                <a:solidFill>
                  <a:schemeClr val="tx1"/>
                </a:solidFill>
                <a:effectLst/>
                <a:latin typeface="+mn-lt"/>
                <a:ea typeface="+mn-ea"/>
                <a:cs typeface="+mn-cs"/>
              </a:rPr>
              <a:t>Đối với người chưa có kinh nghiệm như học sinh các học kỳ với khoảng thời gian 3 tháng từ lâu đã được áp dụng trong học tập tại hầu hết các trường học. Nhưng 3 tháng là khoảng thời gian dài và có nhược điểm của nó. Chúng ta thường thấy học sinh tụt hậu vào cuối học kỳ và phải chạy nước rút cho kỳ thi.</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vi-VN" sz="1200" kern="1200" dirty="0" smtClean="0">
                <a:solidFill>
                  <a:schemeClr val="tx1"/>
                </a:solidFill>
                <a:effectLst/>
                <a:latin typeface="+mn-lt"/>
                <a:ea typeface="+mn-ea"/>
                <a:cs typeface="+mn-cs"/>
              </a:rPr>
              <a:t>Còn các sinh viên mới ra trường được tiếp cận với thực tế rằng khối lượng công việc rất lớn và chúng có mức độ ưu tiên khác nhau. Không có khả năng quản lý công việc sẽ khiến sinh viên mất điểm trong mắt công ty và luôn gặp vấn đề trong công việc</a:t>
            </a:r>
            <a:endParaRPr lang="en-US" sz="1200" kern="1200" dirty="0" smtClean="0">
              <a:solidFill>
                <a:schemeClr val="tx1"/>
              </a:solidFill>
              <a:effectLst/>
              <a:latin typeface="+mn-lt"/>
              <a:ea typeface="+mn-ea"/>
              <a:cs typeface="+mn-cs"/>
            </a:endParaRPr>
          </a:p>
          <a:p>
            <a:pPr lvl="0"/>
            <a:r>
              <a:rPr lang="vi-VN" sz="1200" b="1" kern="1200" dirty="0" smtClean="0">
                <a:solidFill>
                  <a:schemeClr val="tx1"/>
                </a:solidFill>
                <a:effectLst/>
                <a:latin typeface="+mn-lt"/>
                <a:ea typeface="+mn-ea"/>
                <a:cs typeface="+mn-cs"/>
              </a:rPr>
              <a:t>Người có kinh nghiệm lâu năm.</a:t>
            </a:r>
            <a:endParaRPr lang="en-US" sz="1200" b="1" kern="1200" dirty="0" smtClean="0">
              <a:solidFill>
                <a:schemeClr val="tx1"/>
              </a:solidFill>
              <a:effectLst/>
              <a:latin typeface="+mn-lt"/>
              <a:ea typeface="+mn-ea"/>
              <a:cs typeface="+mn-cs"/>
            </a:endParaRPr>
          </a:p>
          <a:p>
            <a:r>
              <a:rPr lang="vi-VN" sz="1200" kern="1200" dirty="0" smtClean="0">
                <a:solidFill>
                  <a:schemeClr val="tx1"/>
                </a:solidFill>
                <a:effectLst/>
                <a:latin typeface="+mn-lt"/>
                <a:ea typeface="+mn-ea"/>
                <a:cs typeface="+mn-cs"/>
              </a:rPr>
              <a:t>Hay Người có kinh nghiệm lâu năm sẽ dùng kinh nghiệm của mình để điều phối công việc hợp lý hơn cho các thành viên và tránh được thiếu xót.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C5C15D7-EC68-4042-84E1-1A7C8626FA94}" type="slidenum">
              <a:rPr lang="en-US" smtClean="0"/>
              <a:t>3</a:t>
            </a:fld>
            <a:endParaRPr lang="en-US"/>
          </a:p>
        </p:txBody>
      </p:sp>
    </p:spTree>
    <p:extLst>
      <p:ext uri="{BB962C8B-B14F-4D97-AF65-F5344CB8AC3E}">
        <p14:creationId xmlns:p14="http://schemas.microsoft.com/office/powerpoint/2010/main" val="53274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smtClean="0"/>
              <a:t>Optimize code: </a:t>
            </a:r>
            <a:r>
              <a:rPr lang="en-US" sz="1200" dirty="0" err="1" smtClean="0"/>
              <a:t>Hiệu</a:t>
            </a:r>
            <a:r>
              <a:rPr lang="en-US" sz="1200" baseline="0" dirty="0" smtClean="0"/>
              <a:t> </a:t>
            </a:r>
            <a:r>
              <a:rPr lang="en-US" sz="1200" baseline="0" dirty="0" err="1" smtClean="0"/>
              <a:t>suất</a:t>
            </a:r>
            <a:r>
              <a:rPr lang="en-US" sz="1200" baseline="0" dirty="0" smtClean="0"/>
              <a:t> </a:t>
            </a:r>
            <a:r>
              <a:rPr lang="en-US" sz="1200" baseline="0" dirty="0" err="1" smtClean="0"/>
              <a:t>tốt</a:t>
            </a:r>
            <a:r>
              <a:rPr lang="en-US" sz="1200" baseline="0" dirty="0" smtClean="0"/>
              <a:t> </a:t>
            </a:r>
            <a:r>
              <a:rPr lang="en-US" sz="1200" baseline="0" dirty="0" err="1" smtClean="0"/>
              <a:t>hơn</a:t>
            </a:r>
            <a:r>
              <a:rPr lang="en-US" sz="1200" baseline="0" dirty="0" smtClean="0"/>
              <a:t>, </a:t>
            </a:r>
            <a:r>
              <a:rPr lang="en-US" sz="1200" baseline="0" dirty="0" err="1" smtClean="0"/>
              <a:t>tránh</a:t>
            </a:r>
            <a:r>
              <a:rPr lang="en-US" sz="1200" baseline="0" dirty="0" smtClean="0"/>
              <a:t> </a:t>
            </a:r>
            <a:r>
              <a:rPr lang="en-US" sz="1200" baseline="0" dirty="0" err="1" smtClean="0"/>
              <a:t>hiệu</a:t>
            </a:r>
            <a:r>
              <a:rPr lang="en-US" sz="1200" baseline="0" dirty="0" smtClean="0"/>
              <a:t> </a:t>
            </a:r>
            <a:r>
              <a:rPr lang="en-US" sz="1200" baseline="0" dirty="0" err="1" smtClean="0"/>
              <a:t>ứng</a:t>
            </a:r>
            <a:r>
              <a:rPr lang="en-US" sz="1200" baseline="0" dirty="0" smtClean="0"/>
              <a:t> </a:t>
            </a:r>
            <a:r>
              <a:rPr lang="en-US" sz="1200" baseline="0" dirty="0" err="1" smtClean="0"/>
              <a:t>không</a:t>
            </a:r>
            <a:r>
              <a:rPr lang="en-US" sz="1200" baseline="0" dirty="0" smtClean="0"/>
              <a:t> </a:t>
            </a:r>
            <a:r>
              <a:rPr lang="en-US" sz="1200" baseline="0" dirty="0" err="1" smtClean="0"/>
              <a:t>mong</a:t>
            </a:r>
            <a:r>
              <a:rPr lang="en-US" sz="1200" baseline="0" dirty="0" smtClean="0"/>
              <a:t> </a:t>
            </a:r>
            <a:r>
              <a:rPr lang="en-US" sz="1200" baseline="0" dirty="0" err="1" smtClean="0"/>
              <a:t>muốn</a:t>
            </a:r>
            <a:r>
              <a:rPr lang="en-US" sz="1200" baseline="0" dirty="0" smtClean="0"/>
              <a:t>.</a:t>
            </a:r>
            <a:endParaRPr lang="en-US" sz="1200" dirty="0" smtClean="0"/>
          </a:p>
          <a:p>
            <a:pPr marL="171450" indent="-171450">
              <a:buFont typeface="Arial" panose="020B0604020202020204" pitchFamily="34" charset="0"/>
              <a:buChar char="•"/>
            </a:pPr>
            <a:r>
              <a:rPr lang="en-US" sz="1200" dirty="0" err="1" smtClean="0"/>
              <a:t>Évaluer</a:t>
            </a:r>
            <a:r>
              <a:rPr lang="en-US" sz="1200" dirty="0" smtClean="0"/>
              <a:t>: </a:t>
            </a:r>
            <a:r>
              <a:rPr lang="en-US" sz="1200" dirty="0" err="1" smtClean="0"/>
              <a:t>Nhận</a:t>
            </a:r>
            <a:r>
              <a:rPr lang="en-US" sz="1200" baseline="0" dirty="0" smtClean="0"/>
              <a:t> </a:t>
            </a:r>
            <a:r>
              <a:rPr lang="en-US" sz="1200" baseline="0" dirty="0" err="1" smtClean="0"/>
              <a:t>được</a:t>
            </a:r>
            <a:r>
              <a:rPr lang="en-US" sz="1200" baseline="0" dirty="0" smtClean="0"/>
              <a:t> </a:t>
            </a:r>
            <a:r>
              <a:rPr lang="en-US" sz="1200" baseline="0" dirty="0" err="1" smtClean="0"/>
              <a:t>các</a:t>
            </a:r>
            <a:r>
              <a:rPr lang="en-US" sz="1200" baseline="0" dirty="0" smtClean="0"/>
              <a:t> </a:t>
            </a:r>
            <a:r>
              <a:rPr lang="en-US" sz="1200" baseline="0" dirty="0" err="1" smtClean="0"/>
              <a:t>đánh</a:t>
            </a:r>
            <a:r>
              <a:rPr lang="en-US" sz="1200" baseline="0" dirty="0" smtClean="0"/>
              <a:t> </a:t>
            </a:r>
            <a:r>
              <a:rPr lang="en-US" sz="1200" baseline="0" dirty="0" err="1" smtClean="0"/>
              <a:t>giá</a:t>
            </a:r>
            <a:r>
              <a:rPr lang="en-US" sz="1200" baseline="0" dirty="0" smtClean="0"/>
              <a:t> </a:t>
            </a:r>
            <a:r>
              <a:rPr lang="en-US" sz="1200" baseline="0" dirty="0" err="1" smtClean="0"/>
              <a:t>và</a:t>
            </a:r>
            <a:r>
              <a:rPr lang="en-US" sz="1200" baseline="0" dirty="0" smtClean="0"/>
              <a:t> </a:t>
            </a:r>
            <a:r>
              <a:rPr lang="en-US" sz="1200" baseline="0" dirty="0" err="1" smtClean="0"/>
              <a:t>tiếp</a:t>
            </a:r>
            <a:r>
              <a:rPr lang="en-US" sz="1200" baseline="0" dirty="0" smtClean="0"/>
              <a:t> </a:t>
            </a:r>
            <a:r>
              <a:rPr lang="en-US" sz="1200" baseline="0" dirty="0" err="1" smtClean="0"/>
              <a:t>tục</a:t>
            </a:r>
            <a:r>
              <a:rPr lang="en-US" sz="1200" baseline="0" dirty="0" smtClean="0"/>
              <a:t> </a:t>
            </a:r>
            <a:r>
              <a:rPr lang="en-US" sz="1200" baseline="0" dirty="0" err="1" smtClean="0"/>
              <a:t>cải</a:t>
            </a:r>
            <a:r>
              <a:rPr lang="en-US" sz="1200" baseline="0" dirty="0" smtClean="0"/>
              <a:t> </a:t>
            </a:r>
            <a:r>
              <a:rPr lang="en-US" sz="1200" baseline="0" dirty="0" err="1" smtClean="0"/>
              <a:t>thiện</a:t>
            </a:r>
            <a:r>
              <a:rPr lang="en-US" sz="1200" baseline="0" dirty="0" smtClean="0"/>
              <a:t>.</a:t>
            </a:r>
            <a:endParaRPr lang="en-US" sz="1200" dirty="0" smtClean="0"/>
          </a:p>
          <a:p>
            <a:pPr marL="171450" indent="-171450">
              <a:buFont typeface="Arial" panose="020B0604020202020204" pitchFamily="34" charset="0"/>
              <a:buChar char="•"/>
            </a:pPr>
            <a:r>
              <a:rPr lang="en-US" sz="1200" dirty="0" smtClean="0"/>
              <a:t>Dynamic </a:t>
            </a:r>
            <a:r>
              <a:rPr lang="en-US" sz="1200" dirty="0" err="1" smtClean="0"/>
              <a:t>Funtions</a:t>
            </a:r>
            <a:r>
              <a:rPr lang="en-US" sz="1200" dirty="0" smtClean="0"/>
              <a:t>: </a:t>
            </a:r>
            <a:r>
              <a:rPr lang="en-US" sz="1200" dirty="0" err="1" smtClean="0"/>
              <a:t>cho</a:t>
            </a:r>
            <a:r>
              <a:rPr lang="en-US" sz="1200" baseline="0" dirty="0" smtClean="0"/>
              <a:t> </a:t>
            </a:r>
            <a:r>
              <a:rPr lang="en-US" sz="1200" baseline="0" dirty="0" err="1" smtClean="0"/>
              <a:t>phép</a:t>
            </a:r>
            <a:r>
              <a:rPr lang="en-US" sz="1200" baseline="0" dirty="0" smtClean="0"/>
              <a:t> </a:t>
            </a:r>
            <a:r>
              <a:rPr lang="en-US" sz="1200" baseline="0" dirty="0" err="1" smtClean="0"/>
              <a:t>người</a:t>
            </a:r>
            <a:r>
              <a:rPr lang="en-US" sz="1200" baseline="0" dirty="0" smtClean="0"/>
              <a:t> </a:t>
            </a:r>
            <a:r>
              <a:rPr lang="en-US" sz="1200" baseline="0" dirty="0" err="1" smtClean="0"/>
              <a:t>dùng</a:t>
            </a:r>
            <a:r>
              <a:rPr lang="en-US" sz="1200" baseline="0" dirty="0" smtClean="0"/>
              <a:t> </a:t>
            </a:r>
            <a:r>
              <a:rPr lang="en-US" sz="1200" baseline="0" dirty="0" err="1" smtClean="0"/>
              <a:t>dễ</a:t>
            </a:r>
            <a:r>
              <a:rPr lang="en-US" sz="1200" baseline="0" dirty="0" smtClean="0"/>
              <a:t> </a:t>
            </a:r>
            <a:r>
              <a:rPr lang="en-US" sz="1200" baseline="0" dirty="0" err="1" smtClean="0"/>
              <a:t>dàng</a:t>
            </a:r>
            <a:r>
              <a:rPr lang="en-US" sz="1200" baseline="0" dirty="0" smtClean="0"/>
              <a:t> </a:t>
            </a:r>
            <a:r>
              <a:rPr lang="en-US" sz="1200" baseline="0" dirty="0" err="1" smtClean="0"/>
              <a:t>cá</a:t>
            </a:r>
            <a:r>
              <a:rPr lang="en-US" sz="1200" baseline="0" dirty="0" smtClean="0"/>
              <a:t> </a:t>
            </a:r>
            <a:r>
              <a:rPr lang="en-US" sz="1200" baseline="0" dirty="0" err="1" smtClean="0"/>
              <a:t>nhân</a:t>
            </a:r>
            <a:r>
              <a:rPr lang="en-US" sz="1200" baseline="0" dirty="0" smtClean="0"/>
              <a:t> </a:t>
            </a:r>
            <a:r>
              <a:rPr lang="en-US" sz="1200" baseline="0" dirty="0" err="1" smtClean="0"/>
              <a:t>hóa</a:t>
            </a:r>
            <a:r>
              <a:rPr lang="en-US" sz="1200" baseline="0" dirty="0" smtClean="0"/>
              <a:t>.</a:t>
            </a:r>
            <a:endParaRPr lang="en-US" sz="1200" dirty="0" smtClean="0"/>
          </a:p>
          <a:p>
            <a:pPr marL="171450" indent="-171450">
              <a:buFont typeface="Arial" panose="020B0604020202020204" pitchFamily="34" charset="0"/>
              <a:buChar char="•"/>
            </a:pPr>
            <a:r>
              <a:rPr lang="en-US" sz="1200" dirty="0" err="1" smtClean="0"/>
              <a:t>Intergrate</a:t>
            </a:r>
            <a:r>
              <a:rPr lang="en-US" sz="1200" dirty="0" smtClean="0"/>
              <a:t> 3</a:t>
            </a:r>
            <a:r>
              <a:rPr lang="en-US" sz="1200" baseline="30000" dirty="0" smtClean="0"/>
              <a:t>rd</a:t>
            </a:r>
            <a:r>
              <a:rPr lang="en-US" sz="1200" dirty="0" smtClean="0"/>
              <a:t> party: </a:t>
            </a:r>
            <a:r>
              <a:rPr lang="en-US" sz="1200" dirty="0" err="1" smtClean="0"/>
              <a:t>tích</a:t>
            </a:r>
            <a:r>
              <a:rPr lang="en-US" sz="1200" baseline="0" dirty="0" smtClean="0"/>
              <a:t> </a:t>
            </a:r>
            <a:r>
              <a:rPr lang="en-US" sz="1200" baseline="0" dirty="0" err="1" smtClean="0"/>
              <a:t>hợp</a:t>
            </a:r>
            <a:r>
              <a:rPr lang="en-US" sz="1200" baseline="0" dirty="0" smtClean="0"/>
              <a:t> </a:t>
            </a:r>
            <a:r>
              <a:rPr lang="en-US" sz="1200" baseline="0" dirty="0" err="1" smtClean="0"/>
              <a:t>thêm</a:t>
            </a:r>
            <a:r>
              <a:rPr lang="en-US" sz="1200" baseline="0" dirty="0" smtClean="0"/>
              <a:t> </a:t>
            </a:r>
            <a:r>
              <a:rPr lang="en-US" sz="1200" baseline="0" dirty="0" err="1" smtClean="0"/>
              <a:t>các</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bên</a:t>
            </a:r>
            <a:r>
              <a:rPr lang="en-US" sz="1200" baseline="0" dirty="0" smtClean="0"/>
              <a:t> </a:t>
            </a:r>
            <a:r>
              <a:rPr lang="en-US" sz="1200" baseline="0" dirty="0" err="1" smtClean="0"/>
              <a:t>ngoài</a:t>
            </a:r>
            <a:r>
              <a:rPr lang="en-US" sz="1200" baseline="0" dirty="0" smtClean="0"/>
              <a:t>.</a:t>
            </a:r>
            <a:endParaRPr lang="en-US" sz="1200" dirty="0" smtClean="0"/>
          </a:p>
          <a:p>
            <a:pPr marL="171450" indent="-171450">
              <a:buFont typeface="Arial" panose="020B0604020202020204" pitchFamily="34" charset="0"/>
              <a:buChar char="•"/>
            </a:pPr>
            <a:r>
              <a:rPr lang="en-US" sz="1200" dirty="0" smtClean="0"/>
              <a:t>Multi platform: </a:t>
            </a:r>
            <a:r>
              <a:rPr lang="en-US" sz="1200" dirty="0" err="1" smtClean="0"/>
              <a:t>hướng</a:t>
            </a:r>
            <a:r>
              <a:rPr lang="en-US" sz="1200" baseline="0" dirty="0" smtClean="0"/>
              <a:t> </a:t>
            </a:r>
            <a:r>
              <a:rPr lang="en-US" sz="1200" baseline="0" dirty="0" err="1" smtClean="0"/>
              <a:t>tới</a:t>
            </a:r>
            <a:r>
              <a:rPr lang="en-US" sz="1200" baseline="0" dirty="0" smtClean="0"/>
              <a:t> </a:t>
            </a:r>
            <a:r>
              <a:rPr lang="en-US" sz="1200" baseline="0" dirty="0" err="1" smtClean="0"/>
              <a:t>nhiều</a:t>
            </a:r>
            <a:r>
              <a:rPr lang="en-US" sz="1200" baseline="0" dirty="0" smtClean="0"/>
              <a:t> </a:t>
            </a:r>
            <a:r>
              <a:rPr lang="en-US" sz="1200" baseline="0" dirty="0" err="1" smtClean="0"/>
              <a:t>người</a:t>
            </a:r>
            <a:r>
              <a:rPr lang="en-US" sz="1200" baseline="0" dirty="0" smtClean="0"/>
              <a:t> </a:t>
            </a:r>
            <a:r>
              <a:rPr lang="en-US" sz="1200" baseline="0" dirty="0" err="1" smtClean="0"/>
              <a:t>dùng</a:t>
            </a:r>
            <a:r>
              <a:rPr lang="en-US" sz="1200" baseline="0" dirty="0" smtClean="0"/>
              <a:t> </a:t>
            </a:r>
            <a:r>
              <a:rPr lang="en-US" sz="1200" baseline="0" dirty="0" err="1" smtClean="0"/>
              <a:t>hơn</a:t>
            </a:r>
            <a:r>
              <a:rPr lang="en-US" sz="1200" baseline="0" dirty="0" smtClean="0"/>
              <a:t> </a:t>
            </a:r>
            <a:r>
              <a:rPr lang="en-US" sz="1200" baseline="0" dirty="0" err="1" smtClean="0"/>
              <a:t>với</a:t>
            </a:r>
            <a:r>
              <a:rPr lang="en-US" sz="1200" baseline="0" dirty="0" smtClean="0"/>
              <a:t> </a:t>
            </a:r>
            <a:r>
              <a:rPr lang="en-US" sz="1200" baseline="0" dirty="0" err="1" smtClean="0"/>
              <a:t>các</a:t>
            </a:r>
            <a:r>
              <a:rPr lang="en-US" sz="1200" baseline="0" dirty="0" smtClean="0"/>
              <a:t> </a:t>
            </a:r>
            <a:r>
              <a:rPr lang="en-US" sz="1200" baseline="0" dirty="0" err="1" smtClean="0"/>
              <a:t>thiết</a:t>
            </a:r>
            <a:r>
              <a:rPr lang="en-US" sz="1200" baseline="0" dirty="0" smtClean="0"/>
              <a:t> </a:t>
            </a:r>
            <a:r>
              <a:rPr lang="en-US" sz="1200" baseline="0" dirty="0" err="1" smtClean="0"/>
              <a:t>bị</a:t>
            </a:r>
            <a:r>
              <a:rPr lang="en-US" sz="1200" baseline="0" dirty="0" smtClean="0"/>
              <a:t> </a:t>
            </a:r>
            <a:r>
              <a:rPr lang="en-US" sz="1200" baseline="0" dirty="0" err="1" smtClean="0"/>
              <a:t>khác</a:t>
            </a:r>
            <a:r>
              <a:rPr lang="en-US" sz="1200" baseline="0" dirty="0" smtClean="0"/>
              <a:t> </a:t>
            </a:r>
            <a:r>
              <a:rPr lang="en-US" sz="1200" baseline="0" dirty="0" err="1" smtClean="0"/>
              <a:t>nhau</a:t>
            </a:r>
            <a:r>
              <a:rPr lang="en-US" sz="1200" baseline="0" dirty="0" smtClean="0"/>
              <a:t>.</a:t>
            </a:r>
            <a:endParaRPr lang="en-US" sz="1200" dirty="0" smtClean="0"/>
          </a:p>
          <a:p>
            <a:pPr marL="171450" indent="-171450">
              <a:buFont typeface="Arial" panose="020B0604020202020204" pitchFamily="34" charset="0"/>
              <a:buChar char="•"/>
            </a:pPr>
            <a:r>
              <a:rPr lang="en-US" sz="1200" dirty="0" smtClean="0"/>
              <a:t>Apply </a:t>
            </a:r>
            <a:r>
              <a:rPr lang="en-US" sz="1200" dirty="0" err="1" smtClean="0"/>
              <a:t>realtime</a:t>
            </a:r>
            <a:r>
              <a:rPr lang="en-US" sz="1200" dirty="0" smtClean="0"/>
              <a:t>: </a:t>
            </a:r>
            <a:r>
              <a:rPr lang="en-US" sz="1200" dirty="0" err="1" smtClean="0"/>
              <a:t>có</a:t>
            </a:r>
            <a:r>
              <a:rPr lang="en-US" sz="1200" baseline="0" dirty="0" smtClean="0"/>
              <a:t> </a:t>
            </a:r>
            <a:r>
              <a:rPr lang="en-US" sz="1200" baseline="0" dirty="0" err="1" smtClean="0"/>
              <a:t>thể</a:t>
            </a:r>
            <a:r>
              <a:rPr lang="en-US" sz="1200" baseline="0" dirty="0" smtClean="0"/>
              <a:t> </a:t>
            </a:r>
            <a:r>
              <a:rPr lang="en-US" sz="1200" baseline="0" dirty="0" err="1" smtClean="0"/>
              <a:t>nhận</a:t>
            </a:r>
            <a:r>
              <a:rPr lang="en-US" sz="1200" baseline="0" dirty="0" smtClean="0"/>
              <a:t> </a:t>
            </a:r>
            <a:r>
              <a:rPr lang="en-US" sz="1200" baseline="0" dirty="0" err="1" smtClean="0"/>
              <a:t>được</a:t>
            </a:r>
            <a:r>
              <a:rPr lang="en-US" sz="1200" baseline="0" dirty="0" smtClean="0"/>
              <a:t> </a:t>
            </a:r>
            <a:r>
              <a:rPr lang="en-US" sz="1200" baseline="0" dirty="0" err="1" smtClean="0"/>
              <a:t>các</a:t>
            </a:r>
            <a:r>
              <a:rPr lang="en-US" sz="1200" baseline="0" dirty="0" smtClean="0"/>
              <a:t> </a:t>
            </a:r>
            <a:r>
              <a:rPr lang="en-US" sz="1200" baseline="0" dirty="0" err="1" smtClean="0"/>
              <a:t>thay</a:t>
            </a:r>
            <a:r>
              <a:rPr lang="en-US" sz="1200" baseline="0" dirty="0" smtClean="0"/>
              <a:t> </a:t>
            </a:r>
            <a:r>
              <a:rPr lang="en-US" sz="1200" baseline="0" dirty="0" err="1" smtClean="0"/>
              <a:t>đổi</a:t>
            </a:r>
            <a:r>
              <a:rPr lang="en-US" sz="1200" baseline="0" dirty="0" smtClean="0"/>
              <a:t> </a:t>
            </a:r>
            <a:r>
              <a:rPr lang="en-US" sz="1200" baseline="0" dirty="0" err="1" smtClean="0"/>
              <a:t>sát</a:t>
            </a:r>
            <a:r>
              <a:rPr lang="en-US" sz="1200" baseline="0" dirty="0" smtClean="0"/>
              <a:t> </a:t>
            </a:r>
            <a:r>
              <a:rPr lang="en-US" sz="1200" baseline="0" dirty="0" err="1" smtClean="0"/>
              <a:t>với</a:t>
            </a:r>
            <a:r>
              <a:rPr lang="en-US" sz="1200" baseline="0" dirty="0" smtClean="0"/>
              <a:t> </a:t>
            </a:r>
            <a:r>
              <a:rPr lang="en-US" sz="1200" baseline="0" dirty="0" err="1" smtClean="0"/>
              <a:t>thời</a:t>
            </a:r>
            <a:r>
              <a:rPr lang="en-US" sz="1200" baseline="0" dirty="0" smtClean="0"/>
              <a:t> </a:t>
            </a:r>
            <a:r>
              <a:rPr lang="en-US" sz="1200" baseline="0" dirty="0" err="1" smtClean="0"/>
              <a:t>gian</a:t>
            </a:r>
            <a:r>
              <a:rPr lang="en-US" sz="1200" baseline="0" dirty="0" smtClean="0"/>
              <a:t> </a:t>
            </a:r>
            <a:r>
              <a:rPr lang="en-US" sz="1200" baseline="0" dirty="0" err="1" smtClean="0"/>
              <a:t>thực</a:t>
            </a:r>
            <a:r>
              <a:rPr lang="en-US" sz="1200" baseline="0" dirty="0" smtClean="0"/>
              <a:t>.</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CC5C15D7-EC68-4042-84E1-1A7C8626FA94}" type="slidenum">
              <a:rPr lang="en-US" smtClean="0"/>
              <a:t>14</a:t>
            </a:fld>
            <a:endParaRPr lang="en-US"/>
          </a:p>
        </p:txBody>
      </p:sp>
    </p:spTree>
    <p:extLst>
      <p:ext uri="{BB962C8B-B14F-4D97-AF65-F5344CB8AC3E}">
        <p14:creationId xmlns:p14="http://schemas.microsoft.com/office/powerpoint/2010/main" val="2437718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Những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bản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học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171450" indent="-171450">
              <a:buFont typeface="Arial" panose="020B0604020202020204" pitchFamily="34" charset="0"/>
              <a:buChar char="•"/>
            </a:pP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c</a:t>
            </a:r>
            <a:r>
              <a:rPr lang="vi-VN" sz="1200" kern="1200" dirty="0" smtClean="0">
                <a:solidFill>
                  <a:schemeClr val="tx1"/>
                </a:solidFill>
                <a:latin typeface="+mn-lt"/>
                <a:ea typeface="+mn-ea"/>
                <a:cs typeface="+mn-cs"/>
              </a:rPr>
              <a:t>ứ</a:t>
            </a:r>
            <a:r>
              <a:rPr lang="en-US" sz="1200" kern="1200" dirty="0" smtClean="0">
                <a:solidFill>
                  <a:schemeClr val="tx1"/>
                </a:solidFill>
                <a:latin typeface="+mn-lt"/>
                <a:ea typeface="+mn-ea"/>
                <a:cs typeface="+mn-cs"/>
              </a:rPr>
              <a:t>u </a:t>
            </a:r>
            <a:r>
              <a:rPr lang="en-US" sz="1200" kern="1200" dirty="0" err="1" smtClean="0">
                <a:solidFill>
                  <a:schemeClr val="tx1"/>
                </a:solidFill>
                <a:latin typeface="+mn-lt"/>
                <a:ea typeface="+mn-ea"/>
                <a:cs typeface="+mn-cs"/>
              </a:rPr>
              <a:t>th</a:t>
            </a:r>
            <a:r>
              <a:rPr lang="vi-VN" sz="1200" kern="1200" dirty="0" smtClean="0">
                <a:solidFill>
                  <a:schemeClr val="tx1"/>
                </a:solidFill>
                <a:latin typeface="+mn-lt"/>
                <a:ea typeface="+mn-ea"/>
                <a:cs typeface="+mn-cs"/>
              </a:rPr>
              <a:t>ế</a:t>
            </a:r>
            <a:r>
              <a:rPr lang="en-US" sz="1200" kern="1200" dirty="0" smtClean="0">
                <a:solidFill>
                  <a:schemeClr val="tx1"/>
                </a:solidFill>
                <a:latin typeface="+mn-lt"/>
                <a:ea typeface="+mn-ea"/>
                <a:cs typeface="+mn-cs"/>
              </a:rPr>
              <a:t> m</a:t>
            </a:r>
            <a:r>
              <a:rPr lang="vi-VN" sz="1200" kern="1200" dirty="0" smtClean="0">
                <a:solidFill>
                  <a:schemeClr val="tx1"/>
                </a:solidFill>
                <a:latin typeface="+mn-lt"/>
                <a:ea typeface="+mn-ea"/>
                <a:cs typeface="+mn-cs"/>
              </a:rPr>
              <a:t>ạ</a:t>
            </a:r>
            <a:r>
              <a:rPr lang="en-US" sz="1200" kern="1200" dirty="0" err="1" smtClean="0">
                <a:solidFill>
                  <a:schemeClr val="tx1"/>
                </a:solidFill>
                <a:latin typeface="+mn-lt"/>
                <a:ea typeface="+mn-ea"/>
                <a:cs typeface="+mn-cs"/>
              </a:rPr>
              <a:t>nh</a:t>
            </a:r>
            <a:r>
              <a:rPr lang="en-US" sz="1200" kern="1200" dirty="0" smtClean="0">
                <a:solidFill>
                  <a:schemeClr val="tx1"/>
                </a:solidFill>
                <a:latin typeface="+mn-lt"/>
                <a:ea typeface="+mn-ea"/>
                <a:cs typeface="+mn-cs"/>
              </a:rPr>
              <a:t> c</a:t>
            </a:r>
            <a:r>
              <a:rPr lang="vi-VN" sz="1200" kern="1200" dirty="0" smtClean="0">
                <a:solidFill>
                  <a:schemeClr val="tx1"/>
                </a:solidFill>
                <a:latin typeface="+mn-lt"/>
                <a:ea typeface="+mn-ea"/>
                <a:cs typeface="+mn-cs"/>
              </a:rPr>
              <a:t>ủa các đố</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t>
            </a:r>
            <a:r>
              <a:rPr lang="vi-VN" sz="1200" kern="1200" dirty="0" smtClean="0">
                <a:solidFill>
                  <a:schemeClr val="tx1"/>
                </a:solidFill>
                <a:latin typeface="+mn-lt"/>
                <a:ea typeface="+mn-ea"/>
                <a:cs typeface="+mn-cs"/>
              </a:rPr>
              <a:t>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a:t>
            </a:r>
            <a:endParaRPr lang="vi-VN" sz="1200" kern="1200" dirty="0" smtClean="0">
              <a:solidFill>
                <a:schemeClr val="tx1"/>
              </a:solidFill>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latin typeface="+mn-lt"/>
                <a:ea typeface="+mn-ea"/>
                <a:cs typeface="+mn-cs"/>
              </a:rPr>
              <a:t>Đ</a:t>
            </a:r>
            <a:r>
              <a:rPr lang="vi-VN" sz="1200" kern="1200" dirty="0" smtClean="0">
                <a:solidFill>
                  <a:schemeClr val="tx1"/>
                </a:solidFill>
                <a:latin typeface="+mn-lt"/>
                <a:ea typeface="+mn-ea"/>
                <a:cs typeface="+mn-cs"/>
              </a:rPr>
              <a:t>ịnh hướ</a:t>
            </a:r>
            <a:r>
              <a:rPr lang="en-US" sz="1200" kern="1200" dirty="0" smtClean="0">
                <a:solidFill>
                  <a:schemeClr val="tx1"/>
                </a:solidFill>
                <a:latin typeface="+mn-lt"/>
                <a:ea typeface="+mn-ea"/>
                <a:cs typeface="+mn-cs"/>
              </a:rPr>
              <a:t>ng </a:t>
            </a:r>
            <a:r>
              <a:rPr lang="en-US" sz="1200" kern="1200" dirty="0" err="1" smtClean="0">
                <a:solidFill>
                  <a:schemeClr val="tx1"/>
                </a:solidFill>
                <a:latin typeface="+mn-lt"/>
                <a:ea typeface="+mn-ea"/>
                <a:cs typeface="+mn-cs"/>
              </a:rPr>
              <a:t>phát</a:t>
            </a:r>
            <a:r>
              <a:rPr lang="en-US" sz="1200" kern="1200" dirty="0" smtClean="0">
                <a:solidFill>
                  <a:schemeClr val="tx1"/>
                </a:solidFill>
                <a:latin typeface="+mn-lt"/>
                <a:ea typeface="+mn-ea"/>
                <a:cs typeface="+mn-cs"/>
              </a:rPr>
              <a:t> tri</a:t>
            </a:r>
            <a:r>
              <a:rPr lang="vi-VN" sz="1200" kern="1200" dirty="0" smtClean="0">
                <a:solidFill>
                  <a:schemeClr val="tx1"/>
                </a:solidFill>
                <a:latin typeface="+mn-lt"/>
                <a:ea typeface="+mn-ea"/>
                <a:cs typeface="+mn-cs"/>
              </a:rPr>
              <a:t>ể</a:t>
            </a:r>
            <a:r>
              <a:rPr lang="en-US" sz="1200" kern="1200" dirty="0" smtClean="0">
                <a:solidFill>
                  <a:schemeClr val="tx1"/>
                </a:solidFill>
                <a:latin typeface="+mn-lt"/>
                <a:ea typeface="+mn-ea"/>
                <a:cs typeface="+mn-cs"/>
              </a:rPr>
              <a:t>n s</a:t>
            </a:r>
            <a:r>
              <a:rPr lang="vi-VN" sz="1200" kern="1200" dirty="0" smtClean="0">
                <a:solidFill>
                  <a:schemeClr val="tx1"/>
                </a:solidFill>
                <a:latin typeface="+mn-lt"/>
                <a:ea typeface="+mn-ea"/>
                <a:cs typeface="+mn-cs"/>
              </a:rPr>
              <a:t>ả</a:t>
            </a:r>
            <a:r>
              <a:rPr lang="en-US" sz="1200" kern="1200" dirty="0" smtClean="0">
                <a:solidFill>
                  <a:schemeClr val="tx1"/>
                </a:solidFill>
                <a:latin typeface="+mn-lt"/>
                <a:ea typeface="+mn-ea"/>
                <a:cs typeface="+mn-cs"/>
              </a:rPr>
              <a:t>n </a:t>
            </a:r>
            <a:r>
              <a:rPr lang="en-US" sz="1200" kern="1200" dirty="0" err="1" smtClean="0">
                <a:solidFill>
                  <a:schemeClr val="tx1"/>
                </a:solidFill>
                <a:latin typeface="+mn-lt"/>
                <a:ea typeface="+mn-ea"/>
                <a:cs typeface="+mn-cs"/>
              </a:rPr>
              <a:t>ph</a:t>
            </a:r>
            <a:r>
              <a:rPr lang="vi-VN" sz="1200" kern="1200" dirty="0" smtClean="0">
                <a:solidFill>
                  <a:schemeClr val="tx1"/>
                </a:solidFill>
                <a:latin typeface="+mn-lt"/>
                <a:ea typeface="+mn-ea"/>
                <a:cs typeface="+mn-cs"/>
              </a:rPr>
              <a:t>ẩ</a:t>
            </a:r>
            <a:r>
              <a:rPr lang="en-US" sz="1200" kern="1200" dirty="0" smtClean="0">
                <a:solidFill>
                  <a:schemeClr val="tx1"/>
                </a:solidFill>
                <a:latin typeface="+mn-lt"/>
                <a:ea typeface="+mn-ea"/>
                <a:cs typeface="+mn-cs"/>
              </a:rPr>
              <a:t>m.</a:t>
            </a:r>
            <a:endParaRPr lang="vi-VN" sz="1200" kern="1200" dirty="0" smtClean="0">
              <a:solidFill>
                <a:schemeClr val="tx1"/>
              </a:solidFill>
              <a:latin typeface="+mn-lt"/>
              <a:ea typeface="+mn-ea"/>
              <a:cs typeface="+mn-cs"/>
            </a:endParaRPr>
          </a:p>
          <a:p>
            <a:pPr marL="171450" indent="-171450">
              <a:buFont typeface="Arial" panose="020B0604020202020204" pitchFamily="34" charset="0"/>
              <a:buChar char="•"/>
            </a:pP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nhu</a:t>
            </a:r>
            <a:r>
              <a:rPr lang="en-US" sz="1200" kern="1200" dirty="0" smtClean="0">
                <a:solidFill>
                  <a:schemeClr val="tx1"/>
                </a:solidFill>
                <a:latin typeface="+mn-lt"/>
                <a:ea typeface="+mn-ea"/>
                <a:cs typeface="+mn-cs"/>
              </a:rPr>
              <a:t> c</a:t>
            </a:r>
            <a:r>
              <a:rPr lang="vi-VN" sz="1200" kern="1200" dirty="0" smtClean="0">
                <a:solidFill>
                  <a:schemeClr val="tx1"/>
                </a:solidFill>
                <a:latin typeface="+mn-lt"/>
                <a:ea typeface="+mn-ea"/>
                <a:cs typeface="+mn-cs"/>
              </a:rPr>
              <a:t>ầu, lựa chọn c</a:t>
            </a:r>
            <a:r>
              <a:rPr lang="en-US" sz="1200" kern="1200" dirty="0" err="1" smtClean="0">
                <a:solidFill>
                  <a:schemeClr val="tx1"/>
                </a:solidFill>
                <a:latin typeface="+mn-lt"/>
                <a:ea typeface="+mn-ea"/>
                <a:cs typeface="+mn-cs"/>
              </a:rPr>
              <a:t>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a:t>
            </a:r>
            <a:r>
              <a:rPr lang="vi-VN" sz="1200" kern="1200" dirty="0" smtClean="0">
                <a:solidFill>
                  <a:schemeClr val="tx1"/>
                </a:solidFill>
                <a:latin typeface="+mn-lt"/>
                <a:ea typeface="+mn-ea"/>
                <a:cs typeface="+mn-cs"/>
              </a:rPr>
              <a:t>ệ </a:t>
            </a:r>
            <a:r>
              <a:rPr lang="en-US" sz="1200" kern="1200" dirty="0" err="1" smtClean="0">
                <a:solidFill>
                  <a:schemeClr val="tx1"/>
                </a:solidFill>
                <a:latin typeface="+mn-lt"/>
                <a:ea typeface="+mn-ea"/>
                <a:cs typeface="+mn-cs"/>
              </a:rPr>
              <a:t>phù</a:t>
            </a:r>
            <a:r>
              <a:rPr lang="en-US" sz="1200" kern="1200" dirty="0" smtClean="0">
                <a:solidFill>
                  <a:schemeClr val="tx1"/>
                </a:solidFill>
                <a:latin typeface="+mn-lt"/>
                <a:ea typeface="+mn-ea"/>
                <a:cs typeface="+mn-cs"/>
              </a:rPr>
              <a:t> h</a:t>
            </a:r>
            <a:r>
              <a:rPr lang="vi-VN" sz="1200" kern="1200" dirty="0" smtClean="0">
                <a:solidFill>
                  <a:schemeClr val="tx1"/>
                </a:solidFill>
                <a:latin typeface="+mn-lt"/>
                <a:ea typeface="+mn-ea"/>
                <a:cs typeface="+mn-cs"/>
              </a:rPr>
              <a:t>ợ</a:t>
            </a:r>
            <a:r>
              <a:rPr lang="en-US" sz="1200" kern="1200" dirty="0" smtClean="0">
                <a:solidFill>
                  <a:schemeClr val="tx1"/>
                </a:solidFill>
                <a:latin typeface="+mn-lt"/>
                <a:ea typeface="+mn-ea"/>
                <a:cs typeface="+mn-cs"/>
              </a:rPr>
              <a:t>p</a:t>
            </a:r>
            <a:r>
              <a:rPr lang="vi-VN" sz="1200" kern="1200" dirty="0" smtClean="0">
                <a:solidFill>
                  <a:schemeClr val="tx1"/>
                </a:solidFill>
                <a:latin typeface="+mn-lt"/>
                <a:ea typeface="+mn-ea"/>
                <a:cs typeface="+mn-cs"/>
              </a:rPr>
              <a:t>.</a:t>
            </a:r>
          </a:p>
          <a:p>
            <a:pPr marL="171450" indent="-171450">
              <a:buFont typeface="Arial" panose="020B0604020202020204" pitchFamily="34" charset="0"/>
              <a:buChar char="•"/>
            </a:pPr>
            <a:r>
              <a:rPr lang="en-US" sz="1200" kern="1200" dirty="0" err="1" smtClean="0">
                <a:solidFill>
                  <a:schemeClr val="tx1"/>
                </a:solidFill>
                <a:latin typeface="+mn-lt"/>
                <a:ea typeface="+mn-ea"/>
                <a:cs typeface="+mn-cs"/>
              </a:rPr>
              <a:t>Gi</a:t>
            </a:r>
            <a:r>
              <a:rPr lang="vi-VN" sz="1200" kern="1200" dirty="0" smtClean="0">
                <a:solidFill>
                  <a:schemeClr val="tx1"/>
                </a:solidFill>
                <a:latin typeface="+mn-lt"/>
                <a:ea typeface="+mn-ea"/>
                <a:cs typeface="+mn-cs"/>
              </a:rPr>
              <a:t>ả</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a:t>
            </a:r>
            <a:r>
              <a:rPr lang="vi-VN" sz="1200" kern="1200" dirty="0" smtClean="0">
                <a:solidFill>
                  <a:schemeClr val="tx1"/>
                </a:solidFill>
                <a:latin typeface="+mn-lt"/>
                <a:ea typeface="+mn-ea"/>
                <a:cs typeface="+mn-cs"/>
              </a:rPr>
              <a:t>ế</a:t>
            </a:r>
            <a:r>
              <a:rPr lang="en-US" sz="1200" kern="1200" dirty="0" smtClean="0">
                <a:solidFill>
                  <a:schemeClr val="tx1"/>
                </a:solidFill>
                <a:latin typeface="+mn-lt"/>
                <a:ea typeface="+mn-ea"/>
                <a:cs typeface="+mn-cs"/>
              </a:rPr>
              <a:t>t v</a:t>
            </a:r>
            <a:r>
              <a:rPr lang="vi-VN" sz="1200" kern="1200" dirty="0" smtClean="0">
                <a:solidFill>
                  <a:schemeClr val="tx1"/>
                </a:solidFill>
                <a:latin typeface="+mn-lt"/>
                <a:ea typeface="+mn-ea"/>
                <a:cs typeface="+mn-cs"/>
              </a:rPr>
              <a:t>ấn đề</a:t>
            </a:r>
            <a:r>
              <a:rPr lang="en-US" sz="120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CC5C15D7-EC68-4042-84E1-1A7C8626FA94}" type="slidenum">
              <a:rPr lang="en-US" smtClean="0"/>
              <a:t>15</a:t>
            </a:fld>
            <a:endParaRPr lang="en-US"/>
          </a:p>
        </p:txBody>
      </p:sp>
    </p:spTree>
    <p:extLst>
      <p:ext uri="{BB962C8B-B14F-4D97-AF65-F5344CB8AC3E}">
        <p14:creationId xmlns:p14="http://schemas.microsoft.com/office/powerpoint/2010/main" val="982178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L</a:t>
            </a:r>
            <a:r>
              <a:rPr lang="vi-VN" sz="1200" kern="1200" dirty="0" smtClean="0">
                <a:solidFill>
                  <a:schemeClr val="tx1"/>
                </a:solidFill>
                <a:effectLst/>
                <a:latin typeface="+mn-lt"/>
                <a:ea typeface="+mn-ea"/>
                <a:cs typeface="+mn-cs"/>
              </a:rPr>
              <a:t>àm việc nhóm ngày càng trở nên quan trọng hơn</a:t>
            </a:r>
            <a:r>
              <a:rPr lang="en-US" sz="1200" kern="1200" dirty="0" smtClean="0">
                <a:solidFill>
                  <a:schemeClr val="tx1"/>
                </a:solidFill>
                <a:effectLst/>
                <a:latin typeface="+mn-lt"/>
                <a:ea typeface="+mn-ea"/>
                <a:cs typeface="+mn-cs"/>
              </a:rPr>
              <a:t>.</a:t>
            </a: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vi</a:t>
            </a:r>
            <a:r>
              <a:rPr lang="vi-VN" sz="1200" kern="1200" dirty="0" smtClean="0">
                <a:solidFill>
                  <a:schemeClr val="tx1"/>
                </a:solidFill>
                <a:effectLst/>
                <a:latin typeface="+mn-lt"/>
                <a:ea typeface="+mn-ea"/>
                <a:cs typeface="+mn-cs"/>
              </a:rPr>
              <a:t>ệc theo nh</a:t>
            </a:r>
            <a:r>
              <a:rPr lang="en-US" sz="1200" kern="1200" dirty="0" err="1" smtClean="0">
                <a:solidFill>
                  <a:schemeClr val="tx1"/>
                </a:solidFill>
                <a:effectLst/>
                <a:latin typeface="+mn-lt"/>
                <a:ea typeface="+mn-ea"/>
                <a:cs typeface="+mn-cs"/>
              </a:rPr>
              <a:t>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m</a:t>
            </a:r>
            <a:r>
              <a:rPr lang="vi-VN" sz="1200" kern="1200" dirty="0" smtClean="0">
                <a:solidFill>
                  <a:schemeClr val="tx1"/>
                </a:solidFill>
                <a:effectLst/>
                <a:latin typeface="+mn-lt"/>
                <a:ea typeface="+mn-ea"/>
                <a:cs typeface="+mn-cs"/>
              </a:rPr>
              <a:t>ột việc rất tốt v</a:t>
            </a:r>
            <a:r>
              <a:rPr lang="en-US" sz="1200" kern="1200" dirty="0" smtClean="0">
                <a:solidFill>
                  <a:schemeClr val="tx1"/>
                </a:solidFill>
                <a:effectLst/>
                <a:latin typeface="+mn-lt"/>
                <a:ea typeface="+mn-ea"/>
                <a:cs typeface="+mn-cs"/>
              </a:rPr>
              <a:t>à c</a:t>
            </a:r>
            <a:r>
              <a:rPr lang="vi-VN" sz="1200" kern="1200" dirty="0" smtClean="0">
                <a:solidFill>
                  <a:schemeClr val="tx1"/>
                </a:solidFill>
                <a:effectLst/>
                <a:latin typeface="+mn-lt"/>
                <a:ea typeface="+mn-ea"/>
                <a:cs typeface="+mn-cs"/>
              </a:rPr>
              <a:t>ần thiết kh</a:t>
            </a:r>
            <a:r>
              <a:rPr lang="en-US" sz="1200" kern="1200" dirty="0" err="1" smtClean="0">
                <a:solidFill>
                  <a:schemeClr val="tx1"/>
                </a:solidFill>
                <a:effectLst/>
                <a:latin typeface="+mn-lt"/>
                <a:ea typeface="+mn-ea"/>
                <a:cs typeface="+mn-cs"/>
              </a:rPr>
              <a:t>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a:t>
            </a:r>
            <a:r>
              <a:rPr lang="vi-VN" sz="1200" kern="1200" dirty="0" smtClean="0">
                <a:solidFill>
                  <a:schemeClr val="tx1"/>
                </a:solidFill>
                <a:effectLst/>
                <a:latin typeface="+mn-lt"/>
                <a:ea typeface="+mn-ea"/>
                <a:cs typeface="+mn-cs"/>
              </a:rPr>
              <a:t>ỉ ở môi trường học đườ</a:t>
            </a:r>
            <a:r>
              <a:rPr lang="en-US" sz="1200" kern="1200" dirty="0" smtClean="0">
                <a:solidFill>
                  <a:schemeClr val="tx1"/>
                </a:solidFill>
                <a:effectLst/>
                <a:latin typeface="+mn-lt"/>
                <a:ea typeface="+mn-ea"/>
                <a:cs typeface="+mn-cs"/>
              </a:rPr>
              <a:t>ng</a:t>
            </a:r>
            <a:r>
              <a:rPr lang="vi-VN" sz="1200" kern="1200" dirty="0" smtClean="0">
                <a:solidFill>
                  <a:schemeClr val="tx1"/>
                </a:solidFill>
                <a:effectLst/>
                <a:latin typeface="+mn-lt"/>
                <a:ea typeface="+mn-ea"/>
                <a:cs typeface="+mn-cs"/>
              </a:rPr>
              <a:t> m</a:t>
            </a:r>
            <a:r>
              <a:rPr lang="en-US" sz="1200" kern="1200" dirty="0" smtClean="0">
                <a:solidFill>
                  <a:schemeClr val="tx1"/>
                </a:solidFill>
                <a:effectLst/>
                <a:latin typeface="+mn-lt"/>
                <a:ea typeface="+mn-ea"/>
                <a:cs typeface="+mn-cs"/>
              </a:rPr>
              <a:t>à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ở cả môi trường l</a:t>
            </a:r>
            <a:r>
              <a:rPr lang="en-US" sz="1200" kern="1200" dirty="0" err="1" smtClean="0">
                <a:solidFill>
                  <a:schemeClr val="tx1"/>
                </a:solidFill>
                <a:effectLst/>
                <a:latin typeface="+mn-lt"/>
                <a:ea typeface="+mn-ea"/>
                <a:cs typeface="+mn-cs"/>
              </a:rPr>
              <a:t>àm</a:t>
            </a:r>
            <a:r>
              <a:rPr lang="en-US" sz="1200" kern="1200" dirty="0" smtClean="0">
                <a:solidFill>
                  <a:schemeClr val="tx1"/>
                </a:solidFill>
                <a:effectLst/>
                <a:latin typeface="+mn-lt"/>
                <a:ea typeface="+mn-ea"/>
                <a:cs typeface="+mn-cs"/>
              </a:rPr>
              <a:t> vi</a:t>
            </a:r>
            <a:r>
              <a:rPr lang="vi-VN" sz="1200" kern="1200" dirty="0" smtClean="0">
                <a:solidFill>
                  <a:schemeClr val="tx1"/>
                </a:solidFill>
                <a:effectLst/>
                <a:latin typeface="+mn-lt"/>
                <a:ea typeface="+mn-ea"/>
                <a:cs typeface="+mn-cs"/>
              </a:rPr>
              <a:t>ệc</a:t>
            </a:r>
            <a:r>
              <a:rPr lang="en-U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Chất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phẩm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n</a:t>
            </a:r>
            <a:r>
              <a:rPr lang="vi-VN" sz="1200" kern="1200" dirty="0" smtClean="0">
                <a:solidFill>
                  <a:schemeClr val="tx1"/>
                </a:solidFill>
                <a:effectLst/>
                <a:latin typeface="+mn-lt"/>
                <a:ea typeface="+mn-ea"/>
                <a:cs typeface="+mn-cs"/>
              </a:rPr>
              <a:t>ếu bạn kh</a:t>
            </a:r>
            <a:r>
              <a:rPr lang="en-US" sz="1200" kern="1200" dirty="0" err="1" smtClean="0">
                <a:solidFill>
                  <a:schemeClr val="tx1"/>
                </a:solidFill>
                <a:effectLst/>
                <a:latin typeface="+mn-lt"/>
                <a:ea typeface="+mn-ea"/>
                <a:cs typeface="+mn-cs"/>
              </a:rPr>
              <a:t>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t>
            </a:r>
            <a:r>
              <a:rPr lang="vi-VN" sz="1200" kern="1200" dirty="0" smtClean="0">
                <a:solidFill>
                  <a:schemeClr val="tx1"/>
                </a:solidFill>
                <a:effectLst/>
                <a:latin typeface="+mn-lt"/>
                <a:ea typeface="+mn-ea"/>
                <a:cs typeface="+mn-cs"/>
              </a:rPr>
              <a:t>ể l</a:t>
            </a:r>
            <a:r>
              <a:rPr lang="en-US" sz="1200" kern="1200" dirty="0" err="1" smtClean="0">
                <a:solidFill>
                  <a:schemeClr val="tx1"/>
                </a:solidFill>
                <a:effectLst/>
                <a:latin typeface="+mn-lt"/>
                <a:ea typeface="+mn-ea"/>
                <a:cs typeface="+mn-cs"/>
              </a:rPr>
              <a:t>àm</a:t>
            </a:r>
            <a:r>
              <a:rPr lang="en-US" sz="1200" kern="1200" dirty="0" smtClean="0">
                <a:solidFill>
                  <a:schemeClr val="tx1"/>
                </a:solidFill>
                <a:effectLst/>
                <a:latin typeface="+mn-lt"/>
                <a:ea typeface="+mn-ea"/>
                <a:cs typeface="+mn-cs"/>
              </a:rPr>
              <a:t> vi</a:t>
            </a:r>
            <a:r>
              <a:rPr lang="vi-VN" sz="1200" kern="1200" dirty="0" smtClean="0">
                <a:solidFill>
                  <a:schemeClr val="tx1"/>
                </a:solidFill>
                <a:effectLst/>
                <a:latin typeface="+mn-lt"/>
                <a:ea typeface="+mn-ea"/>
                <a:cs typeface="+mn-cs"/>
              </a:rPr>
              <a:t>ệc như một mảnh gh</a:t>
            </a:r>
            <a:r>
              <a:rPr lang="en-US" sz="1200" kern="1200" dirty="0" err="1" smtClean="0">
                <a:solidFill>
                  <a:schemeClr val="tx1"/>
                </a:solidFill>
                <a:effectLst/>
                <a:latin typeface="+mn-lt"/>
                <a:ea typeface="+mn-ea"/>
                <a:cs typeface="+mn-cs"/>
              </a:rPr>
              <a:t>ép</a:t>
            </a:r>
            <a:r>
              <a:rPr lang="en-US" sz="1200" kern="1200" dirty="0" smtClean="0">
                <a:solidFill>
                  <a:schemeClr val="tx1"/>
                </a:solidFill>
                <a:effectLst/>
                <a:latin typeface="+mn-lt"/>
                <a:ea typeface="+mn-ea"/>
                <a:cs typeface="+mn-cs"/>
              </a:rPr>
              <a:t> c</a:t>
            </a:r>
            <a:r>
              <a:rPr lang="vi-VN" sz="1200" kern="1200" dirty="0" smtClean="0">
                <a:solidFill>
                  <a:schemeClr val="tx1"/>
                </a:solidFill>
                <a:effectLst/>
                <a:latin typeface="+mn-lt"/>
                <a:ea typeface="+mn-ea"/>
                <a:cs typeface="+mn-cs"/>
              </a:rPr>
              <a:t>ủa nh</a:t>
            </a:r>
            <a:r>
              <a:rPr lang="en-US" sz="1200" kern="1200" dirty="0" err="1" smtClean="0">
                <a:solidFill>
                  <a:schemeClr val="tx1"/>
                </a:solidFill>
                <a:effectLst/>
                <a:latin typeface="+mn-lt"/>
                <a:ea typeface="+mn-ea"/>
                <a:cs typeface="+mn-cs"/>
              </a:rPr>
              <a:t>óm</a:t>
            </a:r>
            <a:r>
              <a:rPr lang="en-U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t>
            </a:r>
            <a:r>
              <a:rPr lang="vi-VN" sz="1200" kern="1200" dirty="0" smtClean="0">
                <a:solidFill>
                  <a:schemeClr val="tx1"/>
                </a:solidFill>
                <a:effectLst/>
                <a:latin typeface="+mn-lt"/>
                <a:ea typeface="+mn-ea"/>
                <a:cs typeface="+mn-cs"/>
              </a:rPr>
              <a:t>ững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h</a:t>
            </a:r>
            <a:r>
              <a:rPr lang="vi-VN" sz="1200" kern="1200" dirty="0" smtClean="0">
                <a:solidFill>
                  <a:schemeClr val="tx1"/>
                </a:solidFill>
                <a:effectLst/>
                <a:latin typeface="+mn-lt"/>
                <a:ea typeface="+mn-ea"/>
                <a:cs typeface="+mn-cs"/>
              </a:rPr>
              <a:t>ọc hỏi thêm được nhiều kiến thức từ những người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a:t>
            </a:r>
            <a:r>
              <a:rPr lang="vi-VN" sz="1200" kern="1200" dirty="0" smtClean="0">
                <a:solidFill>
                  <a:schemeClr val="tx1"/>
                </a:solidFill>
                <a:effectLst/>
                <a:latin typeface="+mn-lt"/>
                <a:ea typeface="+mn-ea"/>
                <a:cs typeface="+mn-cs"/>
              </a:rPr>
              <a:t> m</a:t>
            </a:r>
            <a:r>
              <a:rPr lang="en-US" sz="1200" kern="1200" dirty="0" smtClean="0">
                <a:solidFill>
                  <a:schemeClr val="tx1"/>
                </a:solidFill>
                <a:effectLst/>
                <a:latin typeface="+mn-lt"/>
                <a:ea typeface="+mn-ea"/>
                <a:cs typeface="+mn-cs"/>
              </a:rPr>
              <a:t>à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nâng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hi</a:t>
            </a:r>
            <a:r>
              <a:rPr lang="vi-VN" sz="1200" kern="1200" dirty="0" smtClean="0">
                <a:solidFill>
                  <a:schemeClr val="tx1"/>
                </a:solidFill>
                <a:effectLst/>
                <a:latin typeface="+mn-lt"/>
                <a:ea typeface="+mn-ea"/>
                <a:cs typeface="+mn-cs"/>
              </a:rPr>
              <a:t>ệu quả c</a:t>
            </a:r>
            <a:r>
              <a:rPr lang="en-US" sz="1200" kern="1200" dirty="0" err="1" smtClean="0">
                <a:solidFill>
                  <a:schemeClr val="tx1"/>
                </a:solidFill>
                <a:effectLst/>
                <a:latin typeface="+mn-lt"/>
                <a:ea typeface="+mn-ea"/>
                <a:cs typeface="+mn-cs"/>
              </a:rPr>
              <a:t>ông</a:t>
            </a:r>
            <a:r>
              <a:rPr lang="en-US" sz="1200" kern="1200" dirty="0" smtClean="0">
                <a:solidFill>
                  <a:schemeClr val="tx1"/>
                </a:solidFill>
                <a:effectLst/>
                <a:latin typeface="+mn-lt"/>
                <a:ea typeface="+mn-ea"/>
                <a:cs typeface="+mn-cs"/>
              </a:rPr>
              <a:t> vi</a:t>
            </a:r>
            <a:r>
              <a:rPr lang="vi-VN" sz="1200" kern="1200" dirty="0" smtClean="0">
                <a:solidFill>
                  <a:schemeClr val="tx1"/>
                </a:solidFill>
                <a:effectLst/>
                <a:latin typeface="+mn-lt"/>
                <a:ea typeface="+mn-ea"/>
                <a:cs typeface="+mn-cs"/>
              </a:rPr>
              <a:t>ệc.</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t>
            </a:r>
            <a:r>
              <a:rPr lang="vi-VN" sz="1200" kern="1200" dirty="0" smtClean="0">
                <a:solidFill>
                  <a:schemeClr val="tx1"/>
                </a:solidFill>
                <a:effectLst/>
                <a:latin typeface="+mn-lt"/>
                <a:ea typeface="+mn-ea"/>
                <a:cs typeface="+mn-cs"/>
              </a:rPr>
              <a:t>ật khó để </a:t>
            </a:r>
            <a:r>
              <a:rPr lang="pt-BR" sz="1200" kern="1200" dirty="0" smtClean="0">
                <a:solidFill>
                  <a:schemeClr val="tx1"/>
                </a:solidFill>
                <a:effectLst/>
                <a:latin typeface="+mn-lt"/>
                <a:ea typeface="+mn-ea"/>
                <a:cs typeface="+mn-cs"/>
              </a:rPr>
              <a:t>các cá nhân có được tiếng nói chung và làm vi</a:t>
            </a:r>
            <a:r>
              <a:rPr lang="vi-VN" sz="1200" kern="1200" dirty="0" smtClean="0">
                <a:solidFill>
                  <a:schemeClr val="tx1"/>
                </a:solidFill>
                <a:effectLst/>
                <a:latin typeface="+mn-lt"/>
                <a:ea typeface="+mn-ea"/>
                <a:cs typeface="+mn-cs"/>
              </a:rPr>
              <a:t>ệc c</a:t>
            </a:r>
            <a:r>
              <a:rPr lang="en-US" sz="1200" kern="1200" dirty="0" err="1" smtClean="0">
                <a:solidFill>
                  <a:schemeClr val="tx1"/>
                </a:solidFill>
                <a:effectLst/>
                <a:latin typeface="+mn-lt"/>
                <a:ea typeface="+mn-ea"/>
                <a:cs typeface="+mn-cs"/>
              </a:rPr>
              <a:t>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m</a:t>
            </a:r>
            <a:r>
              <a:rPr lang="vi-VN" sz="1200" kern="1200" dirty="0" smtClean="0">
                <a:solidFill>
                  <a:schemeClr val="tx1"/>
                </a:solidFill>
                <a:effectLst/>
                <a:latin typeface="+mn-lt"/>
                <a:ea typeface="+mn-ea"/>
                <a:cs typeface="+mn-cs"/>
              </a:rPr>
              <a:t>ột cách trơn tru.</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C5C15D7-EC68-4042-84E1-1A7C8626FA94}" type="slidenum">
              <a:rPr lang="en-US" smtClean="0"/>
              <a:t>4</a:t>
            </a:fld>
            <a:endParaRPr lang="en-US"/>
          </a:p>
        </p:txBody>
      </p:sp>
    </p:spTree>
    <p:extLst>
      <p:ext uri="{BB962C8B-B14F-4D97-AF65-F5344CB8AC3E}">
        <p14:creationId xmlns:p14="http://schemas.microsoft.com/office/powerpoint/2010/main" val="2611886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a:t>
            </a:r>
          </a:p>
          <a:p>
            <a:pPr marL="628650" lvl="1" indent="-171450">
              <a:buFont typeface="Courier New" panose="02070309020205020404" pitchFamily="49" charset="0"/>
              <a:buChar char="o"/>
            </a:pP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3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PO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PM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trò</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a:t>
            </a:r>
          </a:p>
          <a:p>
            <a:pPr marL="628650" lvl="1" indent="-171450">
              <a:buFont typeface="Courier New" panose="02070309020205020404" pitchFamily="49" charset="0"/>
              <a:buChar char="o"/>
            </a:pP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a:t>
            </a: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PO: </a:t>
            </a:r>
            <a:endParaRPr lang="en-US" sz="1200" kern="1200" dirty="0" smtClean="0">
              <a:solidFill>
                <a:schemeClr val="tx1"/>
              </a:solidFill>
              <a:effectLst/>
              <a:latin typeface="+mn-lt"/>
              <a:ea typeface="+mn-ea"/>
              <a:cs typeface="+mn-cs"/>
            </a:endParaRPr>
          </a:p>
          <a:p>
            <a:pPr marL="628650" lvl="1" indent="-171450">
              <a:buFont typeface="Courier New" panose="02070309020205020404" pitchFamily="49" charset="0"/>
              <a:buChar char="o"/>
            </a:pPr>
            <a:r>
              <a:rPr lang="vi-VN" sz="1200" kern="1200" dirty="0" smtClean="0">
                <a:solidFill>
                  <a:schemeClr val="tx1"/>
                </a:solidFill>
                <a:effectLst/>
                <a:latin typeface="+mn-lt"/>
                <a:ea typeface="+mn-ea"/>
                <a:cs typeface="+mn-cs"/>
              </a:rPr>
              <a:t>Vai trò của Product owner là thu hẹp khoảng cách giao tiếp giữa nhóm và các bên liên quan, đóng vai trò là người đại diện từ cả 2 phía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a:t>
            </a:r>
          </a:p>
          <a:p>
            <a:pPr marL="628650" lvl="1" indent="-171450">
              <a:buFont typeface="Courier New" panose="02070309020205020404" pitchFamily="49" charset="0"/>
              <a:buChar char="o"/>
            </a:pPr>
            <a:r>
              <a:rPr lang="vi-VN" sz="1200" kern="1200" dirty="0" smtClean="0">
                <a:solidFill>
                  <a:schemeClr val="tx1"/>
                </a:solidFill>
                <a:effectLst/>
                <a:latin typeface="+mn-lt"/>
                <a:ea typeface="+mn-ea"/>
                <a:cs typeface="+mn-cs"/>
              </a:rPr>
              <a:t>Khả năng truyền đạt tốt là phẩm chất quan trọng nhất</a:t>
            </a:r>
            <a:r>
              <a:rPr lang="en-US" sz="1200" kern="1200" dirty="0" smtClean="0">
                <a:solidFill>
                  <a:schemeClr val="tx1"/>
                </a:solidFill>
                <a:effectLst/>
                <a:latin typeface="+mn-lt"/>
                <a:ea typeface="+mn-ea"/>
                <a:cs typeface="+mn-cs"/>
              </a:rPr>
              <a:t>.</a:t>
            </a:r>
          </a:p>
          <a:p>
            <a:pPr marL="628650" lvl="1" indent="-171450">
              <a:buFont typeface="Courier New" panose="02070309020205020404" pitchFamily="49" charset="0"/>
              <a:buChar char="o"/>
            </a:pPr>
            <a:r>
              <a:rPr lang="vi-VN" sz="1200" kern="1200" dirty="0" smtClean="0">
                <a:solidFill>
                  <a:schemeClr val="tx1"/>
                </a:solidFill>
                <a:effectLst/>
                <a:latin typeface="+mn-lt"/>
                <a:ea typeface="+mn-ea"/>
                <a:cs typeface="+mn-cs"/>
              </a:rPr>
              <a:t>Nhận ra các điều cần được ưu tiên và nắm được điểm mạnh lẫn điểm yếu của các thành viên</a:t>
            </a:r>
            <a:r>
              <a:rPr lang="en-US" sz="1200" kern="1200" dirty="0" smtClean="0">
                <a:solidFill>
                  <a:schemeClr val="tx1"/>
                </a:solidFill>
                <a:effectLst/>
                <a:latin typeface="+mn-lt"/>
                <a:ea typeface="+mn-ea"/>
                <a:cs typeface="+mn-cs"/>
              </a:rPr>
              <a:t>.</a:t>
            </a: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PM:</a:t>
            </a:r>
            <a:endParaRPr lang="en-US" sz="1200" kern="1200" dirty="0" smtClean="0">
              <a:solidFill>
                <a:schemeClr val="tx1"/>
              </a:solidFill>
              <a:effectLst/>
              <a:latin typeface="+mn-lt"/>
              <a:ea typeface="+mn-ea"/>
              <a:cs typeface="+mn-cs"/>
            </a:endParaRPr>
          </a:p>
          <a:p>
            <a:pPr marL="628650" lvl="1" indent="-171450">
              <a:buFont typeface="Courier New" panose="02070309020205020404" pitchFamily="49" charset="0"/>
              <a:buChar char="o"/>
            </a:pPr>
            <a:r>
              <a:rPr lang="vi-VN" sz="1200" kern="1200" dirty="0" smtClean="0">
                <a:solidFill>
                  <a:schemeClr val="tx1"/>
                </a:solidFill>
                <a:effectLst/>
                <a:latin typeface="+mn-lt"/>
                <a:ea typeface="+mn-ea"/>
                <a:cs typeface="+mn-cs"/>
              </a:rPr>
              <a:t>Giúp Product owner theo dõi công việc tồn đọng của sản phẩm đảm bảo công việc được hiểu rõ để nhóm có thể liên tục đạt được tiến độ công việc.</a:t>
            </a:r>
            <a:endParaRPr lang="en-US" sz="1200" kern="1200" dirty="0" smtClean="0">
              <a:solidFill>
                <a:schemeClr val="tx1"/>
              </a:solidFill>
              <a:effectLst/>
              <a:latin typeface="+mn-lt"/>
              <a:ea typeface="+mn-ea"/>
              <a:cs typeface="+mn-cs"/>
            </a:endParaRPr>
          </a:p>
          <a:p>
            <a:pPr marL="628650" lvl="1" indent="-171450">
              <a:buFont typeface="Courier New" panose="02070309020205020404" pitchFamily="49" charset="0"/>
              <a:buChar char="o"/>
            </a:pPr>
            <a:r>
              <a:rPr lang="vi-VN" sz="1200" kern="1200" dirty="0" smtClean="0">
                <a:solidFill>
                  <a:schemeClr val="tx1"/>
                </a:solidFill>
                <a:effectLst/>
                <a:latin typeface="+mn-lt"/>
                <a:ea typeface="+mn-ea"/>
                <a:cs typeface="+mn-cs"/>
              </a:rPr>
              <a:t>Giúp nhóm tránh những yếu tố cản trở trong quá trình làm việc, cho dù nội bộ hay bên ngoài nhóm</a:t>
            </a:r>
            <a:r>
              <a:rPr lang="en-US" sz="1200" kern="1200" dirty="0" smtClean="0">
                <a:solidFill>
                  <a:schemeClr val="tx1"/>
                </a:solidFill>
                <a:effectLst/>
                <a:latin typeface="+mn-lt"/>
                <a:ea typeface="+mn-ea"/>
                <a:cs typeface="+mn-cs"/>
              </a:rPr>
              <a:t>.</a:t>
            </a: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Developer team:</a:t>
            </a:r>
            <a:endParaRPr lang="en-US" sz="1200" kern="1200" dirty="0" smtClean="0">
              <a:solidFill>
                <a:schemeClr val="tx1"/>
              </a:solidFill>
              <a:effectLst/>
              <a:latin typeface="+mn-lt"/>
              <a:ea typeface="+mn-ea"/>
              <a:cs typeface="+mn-cs"/>
            </a:endParaRPr>
          </a:p>
          <a:p>
            <a:pPr marL="628650" lvl="1" indent="-171450">
              <a:buFont typeface="Courier New" panose="02070309020205020404" pitchFamily="49" charset="0"/>
              <a:buChar char="o"/>
            </a:pPr>
            <a:r>
              <a:rPr lang="en-US" sz="1200" kern="1200" dirty="0" smtClean="0">
                <a:solidFill>
                  <a:schemeClr val="tx1"/>
                </a:solidFill>
                <a:effectLst/>
                <a:latin typeface="+mn-lt"/>
                <a:ea typeface="+mn-ea"/>
                <a:cs typeface="+mn-cs"/>
              </a:rPr>
              <a:t>L</a:t>
            </a:r>
            <a:r>
              <a:rPr lang="vi-VN" sz="1200" kern="1200" dirty="0" smtClean="0">
                <a:solidFill>
                  <a:schemeClr val="tx1"/>
                </a:solidFill>
                <a:effectLst/>
                <a:latin typeface="+mn-lt"/>
                <a:ea typeface="+mn-ea"/>
                <a:cs typeface="+mn-cs"/>
              </a:rPr>
              <a:t>à những người sẽ thực hiện tất cả các công việc cần thiết để gia tăng giá trị của sản phẩm sau mỗi Sprint.</a:t>
            </a:r>
            <a:endParaRPr lang="en-US" sz="1200" kern="1200" dirty="0" smtClean="0">
              <a:solidFill>
                <a:schemeClr val="tx1"/>
              </a:solidFill>
              <a:effectLst/>
              <a:latin typeface="+mn-lt"/>
              <a:ea typeface="+mn-ea"/>
              <a:cs typeface="+mn-cs"/>
            </a:endParaRPr>
          </a:p>
          <a:p>
            <a:pPr marL="628650" lvl="1" indent="-171450">
              <a:buFont typeface="Courier New" panose="02070309020205020404" pitchFamily="49" charset="0"/>
              <a:buChar char="o"/>
            </a:pPr>
            <a:r>
              <a:rPr lang="vi-VN" sz="1200" kern="1200" dirty="0" smtClean="0">
                <a:solidFill>
                  <a:schemeClr val="tx1"/>
                </a:solidFill>
                <a:effectLst/>
                <a:latin typeface="+mn-lt"/>
                <a:ea typeface="+mn-ea"/>
                <a:cs typeface="+mn-cs"/>
              </a:rPr>
              <a:t>Nhóm được khuyến khích thảo luận trực tiếp với các bên liên quan để cung cấp sự hiểu biết tối đa về các yếu tố kỹ thuật và phản hồi ngay lập tức.</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C5C15D7-EC68-4042-84E1-1A7C8626FA94}" type="slidenum">
              <a:rPr lang="en-US" smtClean="0"/>
              <a:t>5</a:t>
            </a:fld>
            <a:endParaRPr lang="en-US"/>
          </a:p>
        </p:txBody>
      </p:sp>
    </p:spTree>
    <p:extLst>
      <p:ext uri="{BB962C8B-B14F-4D97-AF65-F5344CB8AC3E}">
        <p14:creationId xmlns:p14="http://schemas.microsoft.com/office/powerpoint/2010/main" val="17692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vi-VN" sz="1200" b="1" kern="1200" dirty="0" smtClean="0">
                <a:solidFill>
                  <a:schemeClr val="tx1"/>
                </a:solidFill>
                <a:effectLst/>
                <a:latin typeface="+mn-lt"/>
                <a:ea typeface="+mn-ea"/>
                <a:cs typeface="+mn-cs"/>
              </a:rPr>
              <a:t>Sprint</a:t>
            </a:r>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vi-VN" sz="1200" kern="1200" dirty="0" smtClean="0">
                <a:solidFill>
                  <a:schemeClr val="tx1"/>
                </a:solidFill>
                <a:effectLst/>
                <a:latin typeface="+mn-lt"/>
                <a:ea typeface="+mn-ea"/>
                <a:cs typeface="+mn-cs"/>
              </a:rPr>
              <a:t>Sprint là một khoảng thời gian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tuần</a:t>
            </a:r>
            <a:r>
              <a:rPr lang="vi-VN"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hoàn thành một lượng công việc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vi-VN"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Sprint </a:t>
            </a:r>
            <a:r>
              <a:rPr lang="vi-VN" sz="1200" kern="1200" dirty="0" smtClean="0">
                <a:solidFill>
                  <a:schemeClr val="tx1"/>
                </a:solidFill>
                <a:effectLst/>
                <a:latin typeface="+mn-lt"/>
                <a:ea typeface="+mn-ea"/>
                <a:cs typeface="+mn-cs"/>
              </a:rPr>
              <a:t>sẽ giúp nhóm vận hành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tốt hơn </a:t>
            </a:r>
            <a:r>
              <a:rPr lang="en-US" sz="1200" kern="1200" dirty="0" smtClean="0">
                <a:solidFill>
                  <a:schemeClr val="tx1"/>
                </a:solidFill>
                <a:effectLst/>
                <a:latin typeface="+mn-lt"/>
                <a:ea typeface="+mn-ea"/>
                <a:cs typeface="+mn-cs"/>
              </a:rPr>
              <a:t>v</a:t>
            </a:r>
            <a:r>
              <a:rPr lang="vi-VN" sz="1200" kern="1200" dirty="0" smtClean="0">
                <a:solidFill>
                  <a:schemeClr val="tx1"/>
                </a:solidFill>
                <a:effectLst/>
                <a:latin typeface="+mn-lt"/>
                <a:ea typeface="+mn-ea"/>
                <a:cs typeface="+mn-cs"/>
              </a:rPr>
              <a:t>à ít </a:t>
            </a:r>
            <a:r>
              <a:rPr lang="en-US" sz="1200" kern="1200" dirty="0" err="1" smtClean="0">
                <a:solidFill>
                  <a:schemeClr val="tx1"/>
                </a:solidFill>
                <a:effectLst/>
                <a:latin typeface="+mn-lt"/>
                <a:ea typeface="+mn-ea"/>
                <a:cs typeface="+mn-cs"/>
              </a:rPr>
              <a:t>gặp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vi-VN"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rút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C5C15D7-EC68-4042-84E1-1A7C8626FA94}" type="slidenum">
              <a:rPr lang="en-US" smtClean="0"/>
              <a:t>6</a:t>
            </a:fld>
            <a:endParaRPr lang="en-US"/>
          </a:p>
        </p:txBody>
      </p:sp>
    </p:spTree>
    <p:extLst>
      <p:ext uri="{BB962C8B-B14F-4D97-AF65-F5344CB8AC3E}">
        <p14:creationId xmlns:p14="http://schemas.microsoft.com/office/powerpoint/2010/main" val="500349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miễn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dài</a:t>
            </a:r>
            <a:r>
              <a:rPr lang="en-US" sz="1200" kern="1200" dirty="0" smtClean="0">
                <a:solidFill>
                  <a:schemeClr val="tx1"/>
                </a:solidFill>
                <a:effectLst/>
                <a:latin typeface="+mn-lt"/>
                <a:ea typeface="+mn-ea"/>
                <a:cs typeface="+mn-cs"/>
              </a:rPr>
              <a:t>.</a:t>
            </a: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nhanh</a:t>
            </a:r>
            <a:r>
              <a:rPr lang="en-US" sz="1200" kern="1200" dirty="0" smtClean="0">
                <a:solidFill>
                  <a:schemeClr val="tx1"/>
                </a:solidFill>
                <a:effectLst/>
                <a:latin typeface="+mn-lt"/>
                <a:ea typeface="+mn-ea"/>
                <a:cs typeface="+mn-cs"/>
              </a:rPr>
              <a:t>.</a:t>
            </a: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dõi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Sprint.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C5C15D7-EC68-4042-84E1-1A7C8626FA94}" type="slidenum">
              <a:rPr lang="en-US" smtClean="0"/>
              <a:t>8</a:t>
            </a:fld>
            <a:endParaRPr lang="en-US"/>
          </a:p>
        </p:txBody>
      </p:sp>
    </p:spTree>
    <p:extLst>
      <p:ext uri="{BB962C8B-B14F-4D97-AF65-F5344CB8AC3E}">
        <p14:creationId xmlns:p14="http://schemas.microsoft.com/office/powerpoint/2010/main" val="4090949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3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Project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a:t>
            </a:r>
          </a:p>
          <a:p>
            <a:pPr marL="628650" lvl="1" indent="-171450">
              <a:buFont typeface="Courier New" panose="02070309020205020404" pitchFamily="49" charset="0"/>
              <a:buChar char="o"/>
            </a:pP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PO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PM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Project,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dõi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nữa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Project.</a:t>
            </a:r>
          </a:p>
          <a:p>
            <a:pPr marL="628650" lvl="1" indent="-171450">
              <a:buFont typeface="Courier New" panose="02070309020205020404" pitchFamily="49" charset="0"/>
              <a:buChar char="o"/>
            </a:pP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Sprint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gắn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cờ</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C5C15D7-EC68-4042-84E1-1A7C8626FA94}" type="slidenum">
              <a:rPr lang="en-US" smtClean="0"/>
              <a:t>9</a:t>
            </a:fld>
            <a:endParaRPr lang="en-US"/>
          </a:p>
        </p:txBody>
      </p:sp>
    </p:spTree>
    <p:extLst>
      <p:ext uri="{BB962C8B-B14F-4D97-AF65-F5344CB8AC3E}">
        <p14:creationId xmlns:p14="http://schemas.microsoft.com/office/powerpoint/2010/main" val="2624799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u="sng" kern="1200" dirty="0" smtClean="0">
                <a:solidFill>
                  <a:schemeClr val="tx1"/>
                </a:solidFill>
                <a:effectLst/>
                <a:latin typeface="+mn-lt"/>
                <a:ea typeface="+mn-ea"/>
                <a:cs typeface="+mn-cs"/>
              </a:rPr>
              <a:t>Microsoft SQL Server: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u="sng" kern="1200" dirty="0" smtClean="0">
                <a:solidFill>
                  <a:schemeClr val="tx1"/>
                </a:solidFill>
                <a:effectLst/>
                <a:latin typeface="+mn-lt"/>
                <a:ea typeface="+mn-ea"/>
                <a:cs typeface="+mn-cs"/>
              </a:rPr>
              <a:t>Entity Framework: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.net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Sql</a:t>
            </a:r>
            <a:r>
              <a:rPr lang="en-US" sz="1200" kern="1200" dirty="0" smtClean="0">
                <a:solidFill>
                  <a:schemeClr val="tx1"/>
                </a:solidFill>
                <a:effectLst/>
                <a:latin typeface="+mn-lt"/>
                <a:ea typeface="+mn-ea"/>
                <a:cs typeface="+mn-cs"/>
              </a:rPr>
              <a:t> Server</a:t>
            </a:r>
          </a:p>
          <a:p>
            <a:pPr marL="171450" lvl="0" indent="-171450">
              <a:buFont typeface="Arial" panose="020B0604020202020204" pitchFamily="34" charset="0"/>
              <a:buChar char="•"/>
            </a:pPr>
            <a:r>
              <a:rPr lang="en-US" sz="1200" u="sng" kern="1200" dirty="0" smtClean="0">
                <a:solidFill>
                  <a:schemeClr val="tx1"/>
                </a:solidFill>
                <a:effectLst/>
                <a:latin typeface="+mn-lt"/>
                <a:ea typeface="+mn-ea"/>
                <a:cs typeface="+mn-cs"/>
              </a:rPr>
              <a:t>ASP.NET CORE 5.0:</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a:t>
            </a:r>
          </a:p>
          <a:p>
            <a:pPr marL="171450" lvl="0" indent="-171450">
              <a:buFont typeface="Arial" panose="020B0604020202020204" pitchFamily="34" charset="0"/>
              <a:buChar char="•"/>
            </a:pPr>
            <a:r>
              <a:rPr lang="en-US" sz="1200" u="sng" kern="1200" dirty="0" err="1" smtClean="0">
                <a:solidFill>
                  <a:schemeClr val="tx1"/>
                </a:solidFill>
                <a:effectLst/>
                <a:latin typeface="+mn-lt"/>
                <a:ea typeface="+mn-ea"/>
                <a:cs typeface="+mn-cs"/>
              </a:rPr>
              <a:t>Figma</a:t>
            </a:r>
            <a:r>
              <a:rPr lang="en-US" sz="1200" u="sng"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diện</a:t>
            </a:r>
            <a:r>
              <a:rPr lang="en-U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r>
              <a:rPr lang="en-US" sz="1200" u="sng" kern="1200" dirty="0" smtClean="0">
                <a:solidFill>
                  <a:schemeClr val="tx1"/>
                </a:solidFill>
                <a:effectLst/>
                <a:latin typeface="+mn-lt"/>
                <a:ea typeface="+mn-ea"/>
                <a:cs typeface="+mn-cs"/>
              </a:rPr>
              <a:t>React JS: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C5C15D7-EC68-4042-84E1-1A7C8626FA94}" type="slidenum">
              <a:rPr lang="en-US" smtClean="0"/>
              <a:t>10</a:t>
            </a:fld>
            <a:endParaRPr lang="en-US"/>
          </a:p>
        </p:txBody>
      </p:sp>
    </p:spTree>
    <p:extLst>
      <p:ext uri="{BB962C8B-B14F-4D97-AF65-F5344CB8AC3E}">
        <p14:creationId xmlns:p14="http://schemas.microsoft.com/office/powerpoint/2010/main" val="2784589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C15D7-EC68-4042-84E1-1A7C8626FA94}" type="slidenum">
              <a:rPr lang="en-US" smtClean="0"/>
              <a:t>12</a:t>
            </a:fld>
            <a:endParaRPr lang="en-US"/>
          </a:p>
        </p:txBody>
      </p:sp>
    </p:spTree>
    <p:extLst>
      <p:ext uri="{BB962C8B-B14F-4D97-AF65-F5344CB8AC3E}">
        <p14:creationId xmlns:p14="http://schemas.microsoft.com/office/powerpoint/2010/main" val="1591019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p>
          <a:p>
            <a:pPr marL="628650" lvl="1" indent="-171450">
              <a:buFont typeface="Courier New" panose="02070309020205020404" pitchFamily="49" charset="0"/>
              <a:buChar char="o"/>
            </a:pP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a:t>
            </a:r>
          </a:p>
          <a:p>
            <a:pPr marL="628650" lvl="1" indent="-171450">
              <a:buFont typeface="Courier New" panose="02070309020205020404" pitchFamily="49" charset="0"/>
              <a:buChar char="o"/>
            </a:pP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Quicks Help.</a:t>
            </a:r>
          </a:p>
          <a:p>
            <a:pPr marL="628650" lvl="1" indent="-171450">
              <a:buFont typeface="Courier New" panose="02070309020205020404" pitchFamily="49" charset="0"/>
              <a:buChar char="o"/>
            </a:pPr>
            <a:r>
              <a:rPr lang="en-US" sz="1200" kern="1200" dirty="0" err="1" smtClean="0">
                <a:solidFill>
                  <a:schemeClr val="tx1"/>
                </a:solidFill>
                <a:effectLst/>
                <a:latin typeface="+mn-lt"/>
                <a:ea typeface="+mn-ea"/>
                <a:cs typeface="+mn-cs"/>
              </a:rPr>
              <a:t>Tùy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biến</a:t>
            </a:r>
            <a:r>
              <a:rPr lang="en-US" sz="1200" kern="1200" dirty="0" smtClean="0">
                <a:solidFill>
                  <a:schemeClr val="tx1"/>
                </a:solidFill>
                <a:effectLst/>
                <a:latin typeface="+mn-lt"/>
                <a:ea typeface="+mn-ea"/>
                <a:cs typeface="+mn-cs"/>
              </a:rPr>
              <a:t> Project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C5C15D7-EC68-4042-84E1-1A7C8626FA94}" type="slidenum">
              <a:rPr lang="en-US" smtClean="0"/>
              <a:t>13</a:t>
            </a:fld>
            <a:endParaRPr lang="en-US"/>
          </a:p>
        </p:txBody>
      </p:sp>
    </p:spTree>
    <p:extLst>
      <p:ext uri="{BB962C8B-B14F-4D97-AF65-F5344CB8AC3E}">
        <p14:creationId xmlns:p14="http://schemas.microsoft.com/office/powerpoint/2010/main" val="1496851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06AC14-938B-42BA-B5A8-66C5A01A42C3}"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742692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6AC14-938B-42BA-B5A8-66C5A01A42C3}"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2309690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6AC14-938B-42BA-B5A8-66C5A01A42C3}"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703329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6AC14-938B-42BA-B5A8-66C5A01A42C3}"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348925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06AC14-938B-42BA-B5A8-66C5A01A42C3}"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2466277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06AC14-938B-42BA-B5A8-66C5A01A42C3}"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2059869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06AC14-938B-42BA-B5A8-66C5A01A42C3}" type="datetimeFigureOut">
              <a:rPr lang="en-US" smtClean="0"/>
              <a:t>8/9/2022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2781250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06AC14-938B-42BA-B5A8-66C5A01A42C3}" type="datetimeFigureOut">
              <a:rPr lang="en-US" smtClean="0"/>
              <a:t>8/9/2022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3212252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6AC14-938B-42BA-B5A8-66C5A01A42C3}" type="datetimeFigureOut">
              <a:rPr lang="en-US" smtClean="0"/>
              <a:t>8/9/2022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3069169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06AC14-938B-42BA-B5A8-66C5A01A42C3}"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1656829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06AC14-938B-42BA-B5A8-66C5A01A42C3}"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1171784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6AC14-938B-42BA-B5A8-66C5A01A42C3}" type="datetimeFigureOut">
              <a:rPr lang="en-US" smtClean="0"/>
              <a:t>8/9/2022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DBFE02-BC2C-4269-AB6B-FA1602AEF209}" type="slidenum">
              <a:rPr lang="en-US" smtClean="0"/>
              <a:t>‹#›</a:t>
            </a:fld>
            <a:endParaRPr lang="en-US"/>
          </a:p>
        </p:txBody>
      </p:sp>
    </p:spTree>
    <p:extLst>
      <p:ext uri="{BB962C8B-B14F-4D97-AF65-F5344CB8AC3E}">
        <p14:creationId xmlns:p14="http://schemas.microsoft.com/office/powerpoint/2010/main" val="2151042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MARVIC – TRANG WEB QUẢN LÝ DỰ ÁN</a:t>
            </a:r>
            <a:br>
              <a:rPr lang="en-US" dirty="0" smtClean="0"/>
            </a:br>
            <a:r>
              <a:rPr lang="en-US" sz="2200" dirty="0" err="1" smtClean="0"/>
              <a:t>Giáo</a:t>
            </a:r>
            <a:r>
              <a:rPr lang="en-US" sz="2200" dirty="0" smtClean="0"/>
              <a:t> </a:t>
            </a:r>
            <a:r>
              <a:rPr lang="en-US" sz="2200" dirty="0" err="1" smtClean="0"/>
              <a:t>viên</a:t>
            </a:r>
            <a:r>
              <a:rPr lang="en-US" sz="2200" dirty="0" smtClean="0"/>
              <a:t> </a:t>
            </a:r>
            <a:r>
              <a:rPr lang="en-US" sz="2200" dirty="0" err="1" smtClean="0"/>
              <a:t>hướng</a:t>
            </a:r>
            <a:r>
              <a:rPr lang="en-US" sz="2200" dirty="0" smtClean="0"/>
              <a:t> </a:t>
            </a:r>
            <a:r>
              <a:rPr lang="en-US" sz="2200" dirty="0" err="1" smtClean="0"/>
              <a:t>dẫn</a:t>
            </a:r>
            <a:r>
              <a:rPr lang="en-US" sz="2200" dirty="0" smtClean="0"/>
              <a:t>: </a:t>
            </a:r>
            <a:r>
              <a:rPr lang="en-US" sz="2200" dirty="0" err="1" smtClean="0"/>
              <a:t>Nguyễn</a:t>
            </a:r>
            <a:r>
              <a:rPr lang="en-US" sz="2200" dirty="0" smtClean="0"/>
              <a:t> </a:t>
            </a:r>
            <a:r>
              <a:rPr lang="en-US" sz="2200" dirty="0" err="1" smtClean="0"/>
              <a:t>Hải</a:t>
            </a:r>
            <a:r>
              <a:rPr lang="en-US" sz="2200" dirty="0" smtClean="0"/>
              <a:t> </a:t>
            </a:r>
            <a:r>
              <a:rPr lang="en-US" sz="2200" dirty="0" err="1" smtClean="0"/>
              <a:t>Quân</a:t>
            </a:r>
            <a:endParaRPr lang="en-US" sz="2200" dirty="0"/>
          </a:p>
        </p:txBody>
      </p:sp>
      <p:sp>
        <p:nvSpPr>
          <p:cNvPr id="3" name="Content Placeholder 2"/>
          <p:cNvSpPr>
            <a:spLocks noGrp="1"/>
          </p:cNvSpPr>
          <p:nvPr>
            <p:ph idx="1"/>
          </p:nvPr>
        </p:nvSpPr>
        <p:spPr>
          <a:xfrm>
            <a:off x="457200" y="2895600"/>
            <a:ext cx="8229600" cy="2401507"/>
          </a:xfrm>
        </p:spPr>
        <p:txBody>
          <a:bodyPr/>
          <a:lstStyle/>
          <a:p>
            <a:pPr marL="0" indent="0">
              <a:buNone/>
            </a:pPr>
            <a:r>
              <a:rPr lang="en-US" dirty="0" err="1" smtClean="0"/>
              <a:t>Thành</a:t>
            </a:r>
            <a:r>
              <a:rPr lang="en-US" dirty="0" smtClean="0"/>
              <a:t> </a:t>
            </a:r>
            <a:r>
              <a:rPr lang="en-US" dirty="0" err="1" smtClean="0"/>
              <a:t>viên</a:t>
            </a:r>
            <a:r>
              <a:rPr lang="en-US" dirty="0" smtClean="0"/>
              <a:t> </a:t>
            </a:r>
            <a:r>
              <a:rPr lang="en-US" dirty="0" err="1" smtClean="0"/>
              <a:t>của</a:t>
            </a:r>
            <a:r>
              <a:rPr lang="en-US" dirty="0" smtClean="0"/>
              <a:t> </a:t>
            </a:r>
            <a:r>
              <a:rPr lang="en-US" dirty="0" err="1" smtClean="0"/>
              <a:t>nhóm</a:t>
            </a:r>
            <a:r>
              <a:rPr lang="en-US" dirty="0" smtClean="0"/>
              <a:t> </a:t>
            </a:r>
            <a:r>
              <a:rPr lang="en-US" dirty="0" err="1" smtClean="0"/>
              <a:t>gồm</a:t>
            </a:r>
            <a:r>
              <a:rPr lang="en-US" dirty="0" smtClean="0"/>
              <a:t>: </a:t>
            </a:r>
          </a:p>
          <a:p>
            <a:pPr marL="0" indent="0">
              <a:buNone/>
            </a:pPr>
            <a:r>
              <a:rPr lang="en-US" dirty="0" smtClean="0"/>
              <a:t>Phan Thanh </a:t>
            </a:r>
            <a:r>
              <a:rPr lang="en-US" dirty="0" err="1" smtClean="0"/>
              <a:t>Khiết</a:t>
            </a:r>
            <a:r>
              <a:rPr lang="en-US" dirty="0" smtClean="0"/>
              <a:t>: 1752022 </a:t>
            </a:r>
            <a:endParaRPr lang="en-US" dirty="0"/>
          </a:p>
        </p:txBody>
      </p:sp>
    </p:spTree>
    <p:extLst>
      <p:ext uri="{BB962C8B-B14F-4D97-AF65-F5344CB8AC3E}">
        <p14:creationId xmlns:p14="http://schemas.microsoft.com/office/powerpoint/2010/main" val="2657475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Công</a:t>
            </a:r>
            <a:r>
              <a:rPr lang="en-US" dirty="0" smtClean="0"/>
              <a:t> </a:t>
            </a:r>
            <a:r>
              <a:rPr lang="en-US" dirty="0" err="1" smtClean="0"/>
              <a:t>nghệ</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697" y="1143000"/>
            <a:ext cx="2746704" cy="1478087"/>
          </a:xfrm>
          <a:prstGeom prst="rect">
            <a:avLst/>
          </a:prstGeom>
        </p:spPr>
      </p:pic>
      <p:sp>
        <p:nvSpPr>
          <p:cNvPr id="5" name="TextBox 4"/>
          <p:cNvSpPr txBox="1"/>
          <p:nvPr/>
        </p:nvSpPr>
        <p:spPr>
          <a:xfrm>
            <a:off x="609600" y="2743200"/>
            <a:ext cx="1852367" cy="369332"/>
          </a:xfrm>
          <a:prstGeom prst="rect">
            <a:avLst/>
          </a:prstGeom>
          <a:noFill/>
        </p:spPr>
        <p:txBody>
          <a:bodyPr wrap="none" rtlCol="0">
            <a:spAutoFit/>
          </a:bodyPr>
          <a:lstStyle/>
          <a:p>
            <a:r>
              <a:rPr lang="en-US" dirty="0"/>
              <a:t>ASP.NET CORE 5.0</a:t>
            </a:r>
          </a:p>
        </p:txBody>
      </p:sp>
      <p:sp>
        <p:nvSpPr>
          <p:cNvPr id="7" name="TextBox 6"/>
          <p:cNvSpPr txBox="1"/>
          <p:nvPr/>
        </p:nvSpPr>
        <p:spPr>
          <a:xfrm>
            <a:off x="4495800" y="2651213"/>
            <a:ext cx="938847" cy="369332"/>
          </a:xfrm>
          <a:prstGeom prst="rect">
            <a:avLst/>
          </a:prstGeom>
          <a:noFill/>
        </p:spPr>
        <p:txBody>
          <a:bodyPr wrap="none" rtlCol="0">
            <a:spAutoFit/>
          </a:bodyPr>
          <a:lstStyle/>
          <a:p>
            <a:r>
              <a:rPr lang="en-US" dirty="0"/>
              <a:t>React JS</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800" y="1288981"/>
            <a:ext cx="2819400" cy="1251560"/>
          </a:xfrm>
          <a:prstGeom prst="rect">
            <a:avLst/>
          </a:prstGeom>
        </p:spPr>
      </p:pic>
      <p:sp>
        <p:nvSpPr>
          <p:cNvPr id="9" name="TextBox 8"/>
          <p:cNvSpPr txBox="1"/>
          <p:nvPr/>
        </p:nvSpPr>
        <p:spPr>
          <a:xfrm>
            <a:off x="1390825" y="4310902"/>
            <a:ext cx="1840056" cy="369332"/>
          </a:xfrm>
          <a:prstGeom prst="rect">
            <a:avLst/>
          </a:prstGeom>
          <a:noFill/>
        </p:spPr>
        <p:txBody>
          <a:bodyPr wrap="none" rtlCol="0">
            <a:spAutoFit/>
          </a:bodyPr>
          <a:lstStyle/>
          <a:p>
            <a:r>
              <a:rPr lang="en-US" dirty="0"/>
              <a:t>Entity Framework</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200400"/>
            <a:ext cx="3354483" cy="91440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00" y="3089672"/>
            <a:ext cx="3645211" cy="1226900"/>
          </a:xfrm>
          <a:prstGeom prst="rect">
            <a:avLst/>
          </a:prstGeom>
        </p:spPr>
      </p:pic>
      <p:sp>
        <p:nvSpPr>
          <p:cNvPr id="13" name="TextBox 12"/>
          <p:cNvSpPr txBox="1"/>
          <p:nvPr/>
        </p:nvSpPr>
        <p:spPr>
          <a:xfrm>
            <a:off x="5105400" y="4419600"/>
            <a:ext cx="2155718" cy="369332"/>
          </a:xfrm>
          <a:prstGeom prst="rect">
            <a:avLst/>
          </a:prstGeom>
          <a:noFill/>
        </p:spPr>
        <p:txBody>
          <a:bodyPr wrap="none" rtlCol="0">
            <a:spAutoFit/>
          </a:bodyPr>
          <a:lstStyle/>
          <a:p>
            <a:r>
              <a:rPr lang="en-US" dirty="0" smtClean="0"/>
              <a:t>Microsoft SQL Server</a:t>
            </a:r>
            <a:endParaRPr lang="en-US" dirty="0"/>
          </a:p>
        </p:txBody>
      </p:sp>
    </p:spTree>
    <p:extLst>
      <p:ext uri="{BB962C8B-B14F-4D97-AF65-F5344CB8AC3E}">
        <p14:creationId xmlns:p14="http://schemas.microsoft.com/office/powerpoint/2010/main" val="2975118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88856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Résultats</a:t>
            </a:r>
            <a:endParaRPr lang="en-US" dirty="0"/>
          </a:p>
        </p:txBody>
      </p:sp>
      <p:sp>
        <p:nvSpPr>
          <p:cNvPr id="3" name="Content Placeholder 2"/>
          <p:cNvSpPr>
            <a:spLocks noGrp="1"/>
          </p:cNvSpPr>
          <p:nvPr>
            <p:ph idx="1"/>
          </p:nvPr>
        </p:nvSpPr>
        <p:spPr>
          <a:xfrm>
            <a:off x="457200" y="1600200"/>
            <a:ext cx="4267200" cy="4525963"/>
          </a:xfrm>
        </p:spPr>
        <p:txBody>
          <a:bodyPr>
            <a:noAutofit/>
          </a:bodyPr>
          <a:lstStyle/>
          <a:p>
            <a:r>
              <a:rPr lang="en-US" sz="2000" dirty="0" err="1" smtClean="0"/>
              <a:t>Cung</a:t>
            </a:r>
            <a:r>
              <a:rPr lang="en-US" sz="2000" dirty="0" smtClean="0"/>
              <a:t> </a:t>
            </a:r>
            <a:r>
              <a:rPr lang="en-US" sz="2000" dirty="0" err="1" smtClean="0"/>
              <a:t>cấp</a:t>
            </a:r>
            <a:r>
              <a:rPr lang="en-US" sz="2000" dirty="0" smtClean="0"/>
              <a:t> </a:t>
            </a:r>
            <a:r>
              <a:rPr lang="en-US" sz="2000" dirty="0" err="1" smtClean="0"/>
              <a:t>kiến</a:t>
            </a:r>
            <a:r>
              <a:rPr lang="en-US" sz="2000" dirty="0" smtClean="0"/>
              <a:t> </a:t>
            </a:r>
            <a:r>
              <a:rPr lang="en-US" sz="2000" dirty="0" err="1" smtClean="0"/>
              <a:t>thức</a:t>
            </a:r>
            <a:r>
              <a:rPr lang="en-US" sz="2000" dirty="0" smtClean="0"/>
              <a:t> </a:t>
            </a:r>
            <a:r>
              <a:rPr lang="en-US" sz="2000" dirty="0" err="1" smtClean="0"/>
              <a:t>và</a:t>
            </a:r>
            <a:r>
              <a:rPr lang="en-US" sz="2000" dirty="0" smtClean="0"/>
              <a:t> </a:t>
            </a:r>
            <a:r>
              <a:rPr lang="en-US" sz="2000" dirty="0" err="1" smtClean="0"/>
              <a:t>công</a:t>
            </a:r>
            <a:r>
              <a:rPr lang="en-US" sz="2000" dirty="0" smtClean="0"/>
              <a:t> </a:t>
            </a:r>
            <a:r>
              <a:rPr lang="en-US" sz="2000" dirty="0" err="1" smtClean="0"/>
              <a:t>cụ</a:t>
            </a:r>
            <a:r>
              <a:rPr lang="en-US" sz="2000" dirty="0" smtClean="0"/>
              <a:t> </a:t>
            </a:r>
            <a:r>
              <a:rPr lang="en-US" sz="2000" dirty="0" err="1" smtClean="0"/>
              <a:t>về</a:t>
            </a:r>
            <a:r>
              <a:rPr lang="en-US" sz="2000" dirty="0" smtClean="0"/>
              <a:t> Agile/Scrum </a:t>
            </a:r>
            <a:r>
              <a:rPr lang="en-US" sz="2000" dirty="0" err="1" smtClean="0"/>
              <a:t>cho</a:t>
            </a:r>
            <a:r>
              <a:rPr lang="en-US" sz="2000" dirty="0" smtClean="0"/>
              <a:t> </a:t>
            </a:r>
            <a:r>
              <a:rPr lang="en-US" sz="2000" dirty="0" err="1" smtClean="0"/>
              <a:t>người</a:t>
            </a:r>
            <a:r>
              <a:rPr lang="en-US" sz="2000" dirty="0" smtClean="0"/>
              <a:t> </a:t>
            </a:r>
            <a:r>
              <a:rPr lang="en-US" sz="2000" dirty="0" err="1" smtClean="0"/>
              <a:t>dùng</a:t>
            </a:r>
            <a:r>
              <a:rPr lang="en-US" sz="2000" dirty="0" smtClean="0"/>
              <a:t>.</a:t>
            </a:r>
          </a:p>
          <a:p>
            <a:r>
              <a:rPr lang="en-US" sz="2000" dirty="0" err="1"/>
              <a:t>Quản</a:t>
            </a:r>
            <a:r>
              <a:rPr lang="en-US" sz="2000" dirty="0"/>
              <a:t> </a:t>
            </a:r>
            <a:r>
              <a:rPr lang="en-US" sz="2000" dirty="0" err="1"/>
              <a:t>lý</a:t>
            </a:r>
            <a:r>
              <a:rPr lang="en-US" sz="2000" dirty="0"/>
              <a:t> </a:t>
            </a:r>
            <a:r>
              <a:rPr lang="en-US" sz="2000" dirty="0" err="1"/>
              <a:t>công</a:t>
            </a:r>
            <a:r>
              <a:rPr lang="en-US" sz="2000" dirty="0"/>
              <a:t> </a:t>
            </a:r>
            <a:r>
              <a:rPr lang="en-US" sz="2000" dirty="0" err="1"/>
              <a:t>việc</a:t>
            </a:r>
            <a:r>
              <a:rPr lang="en-US" sz="2000" dirty="0"/>
              <a:t>/</a:t>
            </a:r>
            <a:r>
              <a:rPr lang="en-US" sz="2000" dirty="0" err="1"/>
              <a:t>học</a:t>
            </a:r>
            <a:r>
              <a:rPr lang="en-US" sz="2000" dirty="0"/>
              <a:t> </a:t>
            </a:r>
            <a:r>
              <a:rPr lang="en-US" sz="2000" dirty="0" err="1"/>
              <a:t>tập</a:t>
            </a:r>
            <a:r>
              <a:rPr lang="en-US" sz="2000" dirty="0"/>
              <a:t> </a:t>
            </a:r>
            <a:r>
              <a:rPr lang="en-US" sz="2000" dirty="0" err="1"/>
              <a:t>hiệu</a:t>
            </a:r>
            <a:r>
              <a:rPr lang="en-US" sz="2000" dirty="0"/>
              <a:t> </a:t>
            </a:r>
            <a:r>
              <a:rPr lang="en-US" sz="2000" dirty="0" err="1"/>
              <a:t>quả</a:t>
            </a:r>
            <a:r>
              <a:rPr lang="en-US" sz="2000" dirty="0" smtClean="0"/>
              <a:t>.</a:t>
            </a:r>
            <a:endParaRPr lang="en-US" sz="2000" dirty="0" smtClean="0"/>
          </a:p>
          <a:p>
            <a:r>
              <a:rPr lang="en-US" sz="2000" dirty="0" err="1" smtClean="0"/>
              <a:t>Giúp</a:t>
            </a:r>
            <a:r>
              <a:rPr lang="en-US" sz="2000" dirty="0" smtClean="0"/>
              <a:t> </a:t>
            </a:r>
            <a:r>
              <a:rPr lang="en-US" sz="2000" dirty="0" err="1" smtClean="0"/>
              <a:t>học</a:t>
            </a:r>
            <a:r>
              <a:rPr lang="en-US" sz="2000" dirty="0" smtClean="0"/>
              <a:t> </a:t>
            </a:r>
            <a:r>
              <a:rPr lang="en-US" sz="2000" dirty="0" err="1" smtClean="0"/>
              <a:t>tập</a:t>
            </a:r>
            <a:r>
              <a:rPr lang="en-US" sz="2000" dirty="0" smtClean="0"/>
              <a:t> </a:t>
            </a:r>
            <a:r>
              <a:rPr lang="en-US" sz="2000" dirty="0" err="1" smtClean="0"/>
              <a:t>và</a:t>
            </a:r>
            <a:r>
              <a:rPr lang="en-US" sz="2000" dirty="0" smtClean="0"/>
              <a:t> </a:t>
            </a:r>
            <a:r>
              <a:rPr lang="en-US" sz="2000" dirty="0" err="1" smtClean="0"/>
              <a:t>thực</a:t>
            </a:r>
            <a:r>
              <a:rPr lang="en-US" sz="2000" dirty="0" smtClean="0"/>
              <a:t> </a:t>
            </a:r>
            <a:r>
              <a:rPr lang="en-US" sz="2000" dirty="0" err="1" smtClean="0"/>
              <a:t>chiến</a:t>
            </a:r>
            <a:r>
              <a:rPr lang="en-US" sz="2000" dirty="0" smtClean="0"/>
              <a:t> </a:t>
            </a:r>
            <a:r>
              <a:rPr lang="en-US" sz="2000" dirty="0" err="1" smtClean="0"/>
              <a:t>nhanh</a:t>
            </a:r>
            <a:r>
              <a:rPr lang="en-US" sz="2000" dirty="0" smtClean="0"/>
              <a:t> </a:t>
            </a:r>
            <a:r>
              <a:rPr lang="en-US" sz="2000" dirty="0" err="1" smtClean="0"/>
              <a:t>chóng</a:t>
            </a:r>
            <a:r>
              <a:rPr lang="en-US" sz="2000" dirty="0" smtClean="0"/>
              <a:t>.</a:t>
            </a:r>
          </a:p>
          <a:p>
            <a:r>
              <a:rPr lang="en-US" sz="2000" dirty="0" err="1" smtClean="0"/>
              <a:t>Độ</a:t>
            </a:r>
            <a:r>
              <a:rPr lang="en-US" sz="2000" dirty="0" smtClean="0"/>
              <a:t> </a:t>
            </a:r>
            <a:r>
              <a:rPr lang="en-US" sz="2000" dirty="0" err="1" smtClean="0"/>
              <a:t>thân</a:t>
            </a:r>
            <a:r>
              <a:rPr lang="en-US" sz="2000" dirty="0" smtClean="0"/>
              <a:t> </a:t>
            </a:r>
            <a:r>
              <a:rPr lang="en-US" sz="2000" dirty="0" err="1" smtClean="0"/>
              <a:t>thiện</a:t>
            </a:r>
            <a:r>
              <a:rPr lang="en-US" sz="2000" dirty="0" smtClean="0"/>
              <a:t> </a:t>
            </a:r>
            <a:r>
              <a:rPr lang="en-US" sz="2000" dirty="0" err="1" smtClean="0"/>
              <a:t>cao</a:t>
            </a:r>
            <a:r>
              <a:rPr lang="en-US" sz="2000" dirty="0" smtClean="0"/>
              <a:t>, </a:t>
            </a:r>
            <a:r>
              <a:rPr lang="en-US" sz="2000" dirty="0" err="1" smtClean="0"/>
              <a:t>không</a:t>
            </a:r>
            <a:r>
              <a:rPr lang="en-US" sz="2000" dirty="0" smtClean="0"/>
              <a:t> </a:t>
            </a:r>
            <a:r>
              <a:rPr lang="en-US" sz="2000" dirty="0" err="1" smtClean="0"/>
              <a:t>cần</a:t>
            </a:r>
            <a:r>
              <a:rPr lang="en-US" sz="2000" dirty="0" smtClean="0"/>
              <a:t> </a:t>
            </a:r>
            <a:r>
              <a:rPr lang="en-US" sz="2000" dirty="0" err="1" smtClean="0"/>
              <a:t>có</a:t>
            </a:r>
            <a:r>
              <a:rPr lang="en-US" sz="2000" dirty="0" smtClean="0"/>
              <a:t> </a:t>
            </a:r>
            <a:r>
              <a:rPr lang="en-US" sz="2000" dirty="0" err="1" smtClean="0"/>
              <a:t>kiến</a:t>
            </a:r>
            <a:r>
              <a:rPr lang="en-US" sz="2000" dirty="0" smtClean="0"/>
              <a:t> </a:t>
            </a:r>
            <a:r>
              <a:rPr lang="en-US" sz="2000" dirty="0" err="1" smtClean="0"/>
              <a:t>thức</a:t>
            </a:r>
            <a:r>
              <a:rPr lang="en-US" sz="2000" dirty="0" smtClean="0"/>
              <a:t> </a:t>
            </a:r>
            <a:r>
              <a:rPr lang="en-US" sz="2000" dirty="0" err="1" smtClean="0"/>
              <a:t>từ</a:t>
            </a:r>
            <a:r>
              <a:rPr lang="en-US" sz="2000" dirty="0" smtClean="0"/>
              <a:t> </a:t>
            </a:r>
            <a:r>
              <a:rPr lang="en-US" sz="2000" dirty="0" err="1" smtClean="0"/>
              <a:t>trước</a:t>
            </a:r>
            <a:r>
              <a:rPr lang="en-US" sz="2000" dirty="0" smtClean="0"/>
              <a:t>.</a:t>
            </a:r>
            <a:endParaRPr lang="en-US" sz="2000" dirty="0" smtClean="0"/>
          </a:p>
          <a:p>
            <a:endParaRPr lang="en-US" sz="2000" dirty="0" smtClean="0"/>
          </a:p>
          <a:p>
            <a:endParaRPr lang="en-US" sz="2000" dirty="0" smtClean="0"/>
          </a:p>
          <a:p>
            <a:endParaRPr lang="en-US" sz="2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9504" y="1295400"/>
            <a:ext cx="4194496" cy="4114800"/>
          </a:xfrm>
          <a:prstGeom prst="rect">
            <a:avLst/>
          </a:prstGeom>
        </p:spPr>
      </p:pic>
    </p:spTree>
    <p:extLst>
      <p:ext uri="{BB962C8B-B14F-4D97-AF65-F5344CB8AC3E}">
        <p14:creationId xmlns:p14="http://schemas.microsoft.com/office/powerpoint/2010/main" val="402252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Nói</a:t>
            </a:r>
            <a:r>
              <a:rPr lang="en-US" dirty="0"/>
              <a:t> </a:t>
            </a:r>
            <a:r>
              <a:rPr lang="en-US" dirty="0" err="1"/>
              <a:t>thêm</a:t>
            </a:r>
            <a:r>
              <a:rPr lang="en-US" dirty="0"/>
              <a:t> </a:t>
            </a:r>
            <a:r>
              <a:rPr lang="en-US" dirty="0" err="1"/>
              <a:t>phần</a:t>
            </a:r>
            <a:r>
              <a:rPr lang="en-US" dirty="0"/>
              <a:t> </a:t>
            </a:r>
            <a:r>
              <a:rPr lang="en-US" dirty="0" err="1"/>
              <a:t>chưa</a:t>
            </a:r>
            <a:r>
              <a:rPr lang="en-US" dirty="0"/>
              <a:t> </a:t>
            </a:r>
            <a:r>
              <a:rPr lang="en-US" dirty="0" err="1"/>
              <a:t>làm</a:t>
            </a:r>
            <a:r>
              <a:rPr lang="en-US" dirty="0"/>
              <a:t> </a:t>
            </a:r>
            <a:r>
              <a:rPr lang="en-US" dirty="0" err="1" smtClean="0"/>
              <a:t>đc</a:t>
            </a:r>
            <a:r>
              <a:rPr lang="en-US" dirty="0"/>
              <a:t/>
            </a:r>
            <a:br>
              <a:rPr lang="en-US" dirty="0"/>
            </a:b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0" y="990600"/>
            <a:ext cx="7168684" cy="4029456"/>
          </a:xfrm>
          <a:prstGeom prst="rect">
            <a:avLst/>
          </a:prstGeom>
        </p:spPr>
      </p:pic>
    </p:spTree>
    <p:extLst>
      <p:ext uri="{BB962C8B-B14F-4D97-AF65-F5344CB8AC3E}">
        <p14:creationId xmlns:p14="http://schemas.microsoft.com/office/powerpoint/2010/main" val="2498477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 direction du </a:t>
            </a:r>
            <a:r>
              <a:rPr lang="en-US" dirty="0" err="1" smtClean="0"/>
              <a:t>développement</a:t>
            </a:r>
            <a:endParaRPr lang="en-US" dirty="0"/>
          </a:p>
        </p:txBody>
      </p:sp>
      <p:sp>
        <p:nvSpPr>
          <p:cNvPr id="3" name="Content Placeholder 2"/>
          <p:cNvSpPr>
            <a:spLocks noGrp="1"/>
          </p:cNvSpPr>
          <p:nvPr>
            <p:ph idx="1"/>
          </p:nvPr>
        </p:nvSpPr>
        <p:spPr/>
        <p:txBody>
          <a:bodyPr>
            <a:normAutofit/>
          </a:bodyPr>
          <a:lstStyle/>
          <a:p>
            <a:r>
              <a:rPr lang="en-US" sz="2000" dirty="0" smtClean="0"/>
              <a:t>Optimize code</a:t>
            </a:r>
          </a:p>
          <a:p>
            <a:r>
              <a:rPr lang="en-US" sz="2000" dirty="0" err="1" smtClean="0"/>
              <a:t>Évaluer</a:t>
            </a:r>
            <a:endParaRPr lang="en-US" sz="2000" dirty="0" smtClean="0"/>
          </a:p>
          <a:p>
            <a:r>
              <a:rPr lang="en-US" sz="2000" dirty="0" smtClean="0"/>
              <a:t>Dynamic </a:t>
            </a:r>
            <a:r>
              <a:rPr lang="en-US" sz="2000" dirty="0" err="1" smtClean="0"/>
              <a:t>Funtions</a:t>
            </a:r>
            <a:endParaRPr lang="en-US" sz="2000" dirty="0" smtClean="0"/>
          </a:p>
          <a:p>
            <a:r>
              <a:rPr lang="en-US" sz="2000" dirty="0" err="1" smtClean="0"/>
              <a:t>Intergrate</a:t>
            </a:r>
            <a:r>
              <a:rPr lang="en-US" sz="2000" dirty="0" smtClean="0"/>
              <a:t> 3</a:t>
            </a:r>
            <a:r>
              <a:rPr lang="en-US" sz="2000" baseline="30000" dirty="0" smtClean="0"/>
              <a:t>rd</a:t>
            </a:r>
            <a:r>
              <a:rPr lang="en-US" sz="2000" dirty="0" smtClean="0"/>
              <a:t> party</a:t>
            </a:r>
          </a:p>
          <a:p>
            <a:r>
              <a:rPr lang="en-US" sz="2000" dirty="0" smtClean="0"/>
              <a:t>Multi platform</a:t>
            </a:r>
          </a:p>
          <a:p>
            <a:r>
              <a:rPr lang="en-US" sz="2000" dirty="0" smtClean="0"/>
              <a:t>Apply </a:t>
            </a:r>
            <a:r>
              <a:rPr lang="en-US" sz="2000" dirty="0" err="1" smtClean="0"/>
              <a:t>realtime</a:t>
            </a:r>
            <a:endParaRPr lang="en-US" sz="2000"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6200" y="1676400"/>
            <a:ext cx="3907050" cy="3363403"/>
          </a:xfrm>
          <a:prstGeom prst="rect">
            <a:avLst/>
          </a:prstGeom>
        </p:spPr>
      </p:pic>
    </p:spTree>
    <p:extLst>
      <p:ext uri="{BB962C8B-B14F-4D97-AF65-F5344CB8AC3E}">
        <p14:creationId xmlns:p14="http://schemas.microsoft.com/office/powerpoint/2010/main" val="1073813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295400"/>
            <a:ext cx="6680200" cy="4008120"/>
          </a:xfrm>
          <a:prstGeom prst="rect">
            <a:avLst/>
          </a:prstGeom>
        </p:spPr>
      </p:pic>
    </p:spTree>
    <p:extLst>
      <p:ext uri="{BB962C8B-B14F-4D97-AF65-F5344CB8AC3E}">
        <p14:creationId xmlns:p14="http://schemas.microsoft.com/office/powerpoint/2010/main" val="107750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Lời</a:t>
            </a:r>
            <a:r>
              <a:rPr lang="en-US" dirty="0" smtClean="0"/>
              <a:t> </a:t>
            </a:r>
            <a:r>
              <a:rPr lang="en-US" dirty="0" err="1" smtClean="0"/>
              <a:t>cảm</a:t>
            </a:r>
            <a:r>
              <a:rPr lang="en-US" dirty="0" smtClean="0"/>
              <a:t> </a:t>
            </a:r>
            <a:r>
              <a:rPr lang="en-US" dirty="0" err="1" smtClean="0"/>
              <a:t>ơn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04952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 </a:t>
            </a:r>
            <a:r>
              <a:rPr lang="en-US" dirty="0" err="1" smtClean="0"/>
              <a:t>contenu</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09268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447800"/>
            <a:ext cx="4038600" cy="2579132"/>
          </a:xfrm>
          <a:prstGeom prst="rect">
            <a:avLst/>
          </a:prstGeom>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pPr algn="l"/>
            <a:r>
              <a:rPr lang="en-US" b="1" dirty="0" smtClean="0"/>
              <a:t>I. </a:t>
            </a:r>
            <a:r>
              <a:rPr lang="en-US" b="1" dirty="0" err="1" smtClean="0"/>
              <a:t>Giới</a:t>
            </a:r>
            <a:r>
              <a:rPr lang="en-US" b="1" dirty="0" smtClean="0"/>
              <a:t> </a:t>
            </a:r>
            <a:r>
              <a:rPr lang="en-US" b="1" dirty="0" err="1" smtClean="0"/>
              <a:t>thiệu</a:t>
            </a:r>
            <a:r>
              <a:rPr lang="en-US" dirty="0"/>
              <a:t/>
            </a:r>
            <a:br>
              <a:rPr lang="en-US" dirty="0"/>
            </a:br>
            <a:r>
              <a:rPr lang="en-US" dirty="0" smtClean="0"/>
              <a:t>1. </a:t>
            </a:r>
            <a:r>
              <a:rPr lang="en-US" sz="3100" dirty="0" err="1" smtClean="0"/>
              <a:t>Đối</a:t>
            </a:r>
            <a:r>
              <a:rPr lang="en-US" sz="3100" dirty="0" smtClean="0"/>
              <a:t> </a:t>
            </a:r>
            <a:r>
              <a:rPr lang="en-US" sz="3100" dirty="0" err="1"/>
              <a:t>tượng</a:t>
            </a:r>
            <a:r>
              <a:rPr lang="en-US" sz="3100" dirty="0"/>
              <a:t> </a:t>
            </a:r>
            <a:r>
              <a:rPr lang="en-US" sz="3100" dirty="0" err="1"/>
              <a:t>sử</a:t>
            </a:r>
            <a:r>
              <a:rPr lang="en-US" sz="3100" dirty="0"/>
              <a:t> </a:t>
            </a:r>
            <a:r>
              <a:rPr lang="en-US" sz="3100" dirty="0" err="1"/>
              <a:t>dụng</a:t>
            </a:r>
            <a:endParaRPr lang="en-US" sz="31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7000" y="1636393"/>
            <a:ext cx="1219200" cy="1029031"/>
          </a:xfrm>
          <a:prstGeom prst="rect">
            <a:avLst/>
          </a:prstGeom>
        </p:spPr>
      </p:pic>
      <p:sp>
        <p:nvSpPr>
          <p:cNvPr id="6" name="TextBox 5"/>
          <p:cNvSpPr txBox="1"/>
          <p:nvPr/>
        </p:nvSpPr>
        <p:spPr>
          <a:xfrm>
            <a:off x="838200" y="2895600"/>
            <a:ext cx="1066800" cy="369332"/>
          </a:xfrm>
          <a:prstGeom prst="rect">
            <a:avLst/>
          </a:prstGeom>
          <a:noFill/>
        </p:spPr>
        <p:txBody>
          <a:bodyPr wrap="square" rtlCol="0">
            <a:spAutoFit/>
          </a:bodyPr>
          <a:lstStyle/>
          <a:p>
            <a:r>
              <a:rPr lang="en-US" dirty="0" err="1" smtClean="0"/>
              <a:t>Học</a:t>
            </a:r>
            <a:r>
              <a:rPr lang="en-US" dirty="0" smtClean="0"/>
              <a:t> </a:t>
            </a:r>
            <a:r>
              <a:rPr lang="en-US" dirty="0" err="1" smtClean="0"/>
              <a:t>sinh</a:t>
            </a:r>
            <a:endParaRPr lang="en-US" dirty="0"/>
          </a:p>
        </p:txBody>
      </p:sp>
      <p:sp>
        <p:nvSpPr>
          <p:cNvPr id="8" name="TextBox 7"/>
          <p:cNvSpPr txBox="1"/>
          <p:nvPr/>
        </p:nvSpPr>
        <p:spPr>
          <a:xfrm>
            <a:off x="2476500" y="2789482"/>
            <a:ext cx="1905000" cy="369332"/>
          </a:xfrm>
          <a:prstGeom prst="rect">
            <a:avLst/>
          </a:prstGeom>
          <a:noFill/>
        </p:spPr>
        <p:txBody>
          <a:bodyPr wrap="square" rtlCol="0">
            <a:spAutoFit/>
          </a:bodyPr>
          <a:lstStyle/>
          <a:p>
            <a:r>
              <a:rPr lang="en-US" dirty="0" err="1" smtClean="0"/>
              <a:t>Người</a:t>
            </a:r>
            <a:r>
              <a:rPr lang="en-US" dirty="0" smtClean="0"/>
              <a:t> </a:t>
            </a:r>
            <a:r>
              <a:rPr lang="en-US" dirty="0" err="1" smtClean="0"/>
              <a:t>mới</a:t>
            </a:r>
            <a:r>
              <a:rPr lang="en-US" dirty="0" smtClean="0"/>
              <a:t> </a:t>
            </a:r>
            <a:r>
              <a:rPr lang="en-US" dirty="0" err="1" smtClean="0"/>
              <a:t>đi</a:t>
            </a:r>
            <a:r>
              <a:rPr lang="en-US" dirty="0" smtClean="0"/>
              <a:t> </a:t>
            </a:r>
            <a:r>
              <a:rPr lang="en-US" dirty="0" err="1" smtClean="0"/>
              <a:t>làm</a:t>
            </a:r>
            <a:endParaRPr lang="en-US" dirty="0"/>
          </a:p>
        </p:txBody>
      </p:sp>
      <p:pic>
        <p:nvPicPr>
          <p:cNvPr id="10" name="Content Placeholder 9"/>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762000" y="1646192"/>
            <a:ext cx="1295400" cy="1093346"/>
          </a:xfr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1447798"/>
            <a:ext cx="4406695" cy="2346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943600" y="3886200"/>
            <a:ext cx="2057400" cy="646331"/>
          </a:xfrm>
          <a:prstGeom prst="rect">
            <a:avLst/>
          </a:prstGeom>
          <a:noFill/>
        </p:spPr>
        <p:txBody>
          <a:bodyPr wrap="square" rtlCol="0">
            <a:spAutoFit/>
          </a:bodyPr>
          <a:lstStyle/>
          <a:p>
            <a:r>
              <a:rPr lang="en-US" dirty="0" err="1" smtClean="0"/>
              <a:t>Người</a:t>
            </a:r>
            <a:r>
              <a:rPr lang="en-US" dirty="0" smtClean="0"/>
              <a:t> </a:t>
            </a:r>
            <a:r>
              <a:rPr lang="en-US" dirty="0" err="1" smtClean="0"/>
              <a:t>có</a:t>
            </a:r>
            <a:r>
              <a:rPr lang="en-US" dirty="0" smtClean="0"/>
              <a:t> </a:t>
            </a:r>
            <a:r>
              <a:rPr lang="en-US" dirty="0" err="1" smtClean="0"/>
              <a:t>kinh</a:t>
            </a:r>
            <a:r>
              <a:rPr lang="en-US" dirty="0" smtClean="0"/>
              <a:t> </a:t>
            </a:r>
            <a:r>
              <a:rPr lang="en-US" dirty="0" err="1" smtClean="0"/>
              <a:t>nghiệm</a:t>
            </a:r>
            <a:r>
              <a:rPr lang="en-US" dirty="0" smtClean="0"/>
              <a:t> </a:t>
            </a:r>
            <a:r>
              <a:rPr lang="en-US" dirty="0" err="1" smtClean="0"/>
              <a:t>lâu</a:t>
            </a:r>
            <a:r>
              <a:rPr lang="en-US" dirty="0" smtClean="0"/>
              <a:t> </a:t>
            </a:r>
            <a:r>
              <a:rPr lang="en-US" dirty="0" err="1" smtClean="0"/>
              <a:t>năm</a:t>
            </a:r>
            <a:r>
              <a:rPr lang="en-US" dirty="0" smtClean="0"/>
              <a:t>.</a:t>
            </a:r>
            <a:endParaRPr lang="en-US" dirty="0"/>
          </a:p>
        </p:txBody>
      </p:sp>
      <p:sp>
        <p:nvSpPr>
          <p:cNvPr id="5" name="TextBox 4"/>
          <p:cNvSpPr txBox="1"/>
          <p:nvPr/>
        </p:nvSpPr>
        <p:spPr>
          <a:xfrm>
            <a:off x="1371600" y="4209365"/>
            <a:ext cx="2286000" cy="646331"/>
          </a:xfrm>
          <a:prstGeom prst="rect">
            <a:avLst/>
          </a:prstGeom>
          <a:noFill/>
        </p:spPr>
        <p:txBody>
          <a:bodyPr wrap="square" rtlCol="0">
            <a:spAutoFit/>
          </a:bodyPr>
          <a:lstStyle/>
          <a:p>
            <a:r>
              <a:rPr lang="en-US" dirty="0" err="1" smtClean="0"/>
              <a:t>Người</a:t>
            </a:r>
            <a:r>
              <a:rPr lang="en-US" dirty="0" smtClean="0"/>
              <a:t> </a:t>
            </a:r>
            <a:r>
              <a:rPr lang="en-US" dirty="0" err="1" smtClean="0"/>
              <a:t>chưa</a:t>
            </a:r>
            <a:r>
              <a:rPr lang="en-US" dirty="0" smtClean="0"/>
              <a:t> </a:t>
            </a:r>
            <a:r>
              <a:rPr lang="en-US" dirty="0" err="1" smtClean="0"/>
              <a:t>có</a:t>
            </a:r>
            <a:r>
              <a:rPr lang="en-US" dirty="0" smtClean="0"/>
              <a:t> </a:t>
            </a:r>
            <a:r>
              <a:rPr lang="en-US" dirty="0" err="1" smtClean="0"/>
              <a:t>kinh</a:t>
            </a:r>
            <a:r>
              <a:rPr lang="en-US" dirty="0" smtClean="0"/>
              <a:t> </a:t>
            </a:r>
            <a:r>
              <a:rPr lang="en-US" dirty="0" err="1" smtClean="0"/>
              <a:t>nghiệm</a:t>
            </a:r>
            <a:endParaRPr lang="en-US" dirty="0"/>
          </a:p>
        </p:txBody>
      </p:sp>
    </p:spTree>
    <p:extLst>
      <p:ext uri="{BB962C8B-B14F-4D97-AF65-F5344CB8AC3E}">
        <p14:creationId xmlns:p14="http://schemas.microsoft.com/office/powerpoint/2010/main" val="1443868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I. </a:t>
            </a:r>
            <a:r>
              <a:rPr lang="en-US" b="1" dirty="0" err="1" smtClean="0"/>
              <a:t>Giới</a:t>
            </a:r>
            <a:r>
              <a:rPr lang="en-US" b="1" dirty="0" smtClean="0"/>
              <a:t> </a:t>
            </a:r>
            <a:r>
              <a:rPr lang="en-US" b="1" dirty="0" err="1" smtClean="0"/>
              <a:t>thiệu</a:t>
            </a:r>
            <a:r>
              <a:rPr lang="en-US" dirty="0" smtClean="0"/>
              <a:t/>
            </a:r>
            <a:br>
              <a:rPr lang="en-US" dirty="0" smtClean="0"/>
            </a:br>
            <a:r>
              <a:rPr lang="en-US" dirty="0" smtClean="0"/>
              <a:t>2. </a:t>
            </a:r>
            <a:r>
              <a:rPr lang="en-US" sz="3100" dirty="0" err="1" smtClean="0"/>
              <a:t>Mục</a:t>
            </a:r>
            <a:r>
              <a:rPr lang="en-US" sz="3100" dirty="0" smtClean="0"/>
              <a:t> </a:t>
            </a:r>
            <a:r>
              <a:rPr lang="en-US" sz="3100" dirty="0" err="1" smtClean="0"/>
              <a:t>đích</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191000" y="990600"/>
            <a:ext cx="4800600" cy="4804293"/>
          </a:xfrm>
        </p:spPr>
      </p:pic>
      <p:sp>
        <p:nvSpPr>
          <p:cNvPr id="3" name="TextBox 2"/>
          <p:cNvSpPr txBox="1"/>
          <p:nvPr/>
        </p:nvSpPr>
        <p:spPr>
          <a:xfrm>
            <a:off x="838200" y="1828800"/>
            <a:ext cx="2819400" cy="1754326"/>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Cải</a:t>
            </a:r>
            <a:r>
              <a:rPr lang="en-US" dirty="0" smtClean="0"/>
              <a:t> </a:t>
            </a:r>
            <a:r>
              <a:rPr lang="en-US" dirty="0" err="1" smtClean="0"/>
              <a:t>thiện</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và</a:t>
            </a:r>
            <a:r>
              <a:rPr lang="en-US" dirty="0" smtClean="0"/>
              <a:t> </a:t>
            </a:r>
            <a:r>
              <a:rPr lang="en-US" dirty="0" err="1" smtClean="0"/>
              <a:t>kỹ</a:t>
            </a:r>
            <a:r>
              <a:rPr lang="en-US" dirty="0" smtClean="0"/>
              <a:t> </a:t>
            </a:r>
            <a:r>
              <a:rPr lang="en-US" dirty="0" err="1" smtClean="0"/>
              <a:t>năng</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nhóm</a:t>
            </a:r>
            <a:r>
              <a:rPr lang="en-US" dirty="0" smtClean="0"/>
              <a:t>.</a:t>
            </a:r>
          </a:p>
          <a:p>
            <a:pPr marL="285750" indent="-285750">
              <a:buFont typeface="Arial" panose="020B0604020202020204" pitchFamily="34" charset="0"/>
              <a:buChar char="•"/>
            </a:pPr>
            <a:r>
              <a:rPr lang="en-US" dirty="0" err="1" smtClean="0"/>
              <a:t>Quản</a:t>
            </a:r>
            <a:r>
              <a:rPr lang="en-US" dirty="0" smtClean="0"/>
              <a:t> </a:t>
            </a:r>
            <a:r>
              <a:rPr lang="en-US" dirty="0" err="1" smtClean="0"/>
              <a:t>lý</a:t>
            </a:r>
            <a:r>
              <a:rPr lang="en-US" dirty="0" smtClean="0"/>
              <a:t> </a:t>
            </a:r>
            <a:r>
              <a:rPr lang="en-US" dirty="0" err="1" smtClean="0"/>
              <a:t>thời</a:t>
            </a:r>
            <a:r>
              <a:rPr lang="en-US" dirty="0" smtClean="0"/>
              <a:t> </a:t>
            </a:r>
            <a:r>
              <a:rPr lang="en-US" dirty="0" err="1" smtClean="0"/>
              <a:t>gian</a:t>
            </a:r>
            <a:r>
              <a:rPr lang="en-US" dirty="0" smtClean="0"/>
              <a:t>.</a:t>
            </a:r>
          </a:p>
          <a:p>
            <a:pPr marL="285750" indent="-285750">
              <a:buFont typeface="Arial" panose="020B0604020202020204" pitchFamily="34" charset="0"/>
              <a:buChar char="•"/>
            </a:pPr>
            <a:r>
              <a:rPr lang="en-US" dirty="0" smtClean="0"/>
              <a:t>Chia </a:t>
            </a:r>
            <a:r>
              <a:rPr lang="en-US" dirty="0" err="1" smtClean="0"/>
              <a:t>nhỏ</a:t>
            </a:r>
            <a:r>
              <a:rPr lang="en-US" dirty="0" smtClean="0"/>
              <a:t> </a:t>
            </a:r>
            <a:r>
              <a:rPr lang="en-US" dirty="0" err="1" smtClean="0"/>
              <a:t>vấn</a:t>
            </a:r>
            <a:r>
              <a:rPr lang="en-US" dirty="0" smtClean="0"/>
              <a:t> </a:t>
            </a:r>
            <a:r>
              <a:rPr lang="en-US" dirty="0" err="1" smtClean="0"/>
              <a:t>đề</a:t>
            </a:r>
            <a:r>
              <a:rPr lang="en-US" dirty="0" smtClean="0"/>
              <a:t>.</a:t>
            </a:r>
          </a:p>
          <a:p>
            <a:pPr marL="285750" indent="-285750">
              <a:buFont typeface="Arial" panose="020B0604020202020204" pitchFamily="34" charset="0"/>
              <a:buChar char="•"/>
            </a:pPr>
            <a:r>
              <a:rPr lang="en-US" dirty="0" err="1" smtClean="0"/>
              <a:t>Xác</a:t>
            </a:r>
            <a:r>
              <a:rPr lang="en-US" dirty="0" smtClean="0"/>
              <a:t> </a:t>
            </a:r>
            <a:r>
              <a:rPr lang="en-US" dirty="0" err="1" smtClean="0"/>
              <a:t>định</a:t>
            </a:r>
            <a:r>
              <a:rPr lang="en-US" dirty="0" smtClean="0"/>
              <a:t> </a:t>
            </a:r>
            <a:r>
              <a:rPr lang="en-US" dirty="0" err="1" smtClean="0"/>
              <a:t>những</a:t>
            </a:r>
            <a:r>
              <a:rPr lang="en-US" dirty="0" smtClean="0"/>
              <a:t> </a:t>
            </a:r>
            <a:r>
              <a:rPr lang="en-US" dirty="0" err="1" smtClean="0"/>
              <a:t>thứ</a:t>
            </a:r>
            <a:r>
              <a:rPr lang="en-US" dirty="0" smtClean="0"/>
              <a:t> </a:t>
            </a:r>
            <a:r>
              <a:rPr lang="en-US" dirty="0" err="1" smtClean="0"/>
              <a:t>ưu</a:t>
            </a:r>
            <a:r>
              <a:rPr lang="en-US" dirty="0" smtClean="0"/>
              <a:t> </a:t>
            </a:r>
            <a:r>
              <a:rPr lang="en-US" dirty="0" err="1" smtClean="0"/>
              <a:t>tiên</a:t>
            </a:r>
            <a:endParaRPr lang="en-US" dirty="0"/>
          </a:p>
        </p:txBody>
      </p:sp>
    </p:spTree>
    <p:extLst>
      <p:ext uri="{BB962C8B-B14F-4D97-AF65-F5344CB8AC3E}">
        <p14:creationId xmlns:p14="http://schemas.microsoft.com/office/powerpoint/2010/main" val="1203333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pPr algn="l"/>
            <a:r>
              <a:rPr lang="en-US" dirty="0" smtClean="0"/>
              <a:t>II. </a:t>
            </a:r>
            <a:r>
              <a:rPr lang="en-US" dirty="0" err="1" smtClean="0"/>
              <a:t>Cách</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của</a:t>
            </a:r>
            <a:r>
              <a:rPr lang="en-US" dirty="0" smtClean="0"/>
              <a:t> </a:t>
            </a:r>
            <a:r>
              <a:rPr lang="en-US" dirty="0" err="1" smtClean="0"/>
              <a:t>Marvic</a:t>
            </a:r>
            <a:r>
              <a:rPr lang="en-US" dirty="0"/>
              <a:t/>
            </a:r>
            <a:br>
              <a:rPr lang="en-US" dirty="0"/>
            </a:br>
            <a:r>
              <a:rPr lang="en-US" dirty="0" smtClean="0"/>
              <a:t>1. </a:t>
            </a:r>
            <a:r>
              <a:rPr lang="en-US" dirty="0" err="1" smtClean="0"/>
              <a:t>Các</a:t>
            </a:r>
            <a:r>
              <a:rPr lang="en-US" dirty="0" smtClean="0"/>
              <a:t> </a:t>
            </a:r>
            <a:r>
              <a:rPr lang="en-US" dirty="0" err="1" smtClean="0"/>
              <a:t>chức</a:t>
            </a:r>
            <a:r>
              <a:rPr lang="en-US" dirty="0" smtClean="0"/>
              <a:t> </a:t>
            </a:r>
            <a:r>
              <a:rPr lang="en-US" dirty="0" err="1" smtClean="0"/>
              <a:t>vụ</a:t>
            </a:r>
            <a:endParaRPr lang="en-US" dirty="0"/>
          </a:p>
        </p:txBody>
      </p:sp>
      <p:pic>
        <p:nvPicPr>
          <p:cNvPr id="4" name="Content Placeholder 3"/>
          <p:cNvPicPr>
            <a:picLocks noGrp="1"/>
          </p:cNvPicPr>
          <p:nvPr>
            <p:ph idx="1"/>
          </p:nvPr>
        </p:nvPicPr>
        <p:blipFill>
          <a:blip r:embed="rId3"/>
          <a:stretch>
            <a:fillRect/>
          </a:stretch>
        </p:blipFill>
        <p:spPr>
          <a:xfrm>
            <a:off x="3352800" y="2819400"/>
            <a:ext cx="2667000" cy="2057400"/>
          </a:xfrm>
          <a:prstGeom prst="rect">
            <a:avLst/>
          </a:prstGeom>
        </p:spPr>
      </p:pic>
      <p:pic>
        <p:nvPicPr>
          <p:cNvPr id="5" name="Picture 4"/>
          <p:cNvPicPr/>
          <p:nvPr/>
        </p:nvPicPr>
        <p:blipFill>
          <a:blip r:embed="rId4"/>
          <a:stretch>
            <a:fillRect/>
          </a:stretch>
        </p:blipFill>
        <p:spPr>
          <a:xfrm>
            <a:off x="1066800" y="1676400"/>
            <a:ext cx="2133600" cy="1542324"/>
          </a:xfrm>
          <a:prstGeom prst="rect">
            <a:avLst/>
          </a:prstGeom>
        </p:spPr>
      </p:pic>
      <p:pic>
        <p:nvPicPr>
          <p:cNvPr id="6" name="Picture 5"/>
          <p:cNvPicPr/>
          <p:nvPr/>
        </p:nvPicPr>
        <p:blipFill>
          <a:blip r:embed="rId5"/>
          <a:stretch>
            <a:fillRect/>
          </a:stretch>
        </p:blipFill>
        <p:spPr>
          <a:xfrm>
            <a:off x="3657600" y="5040086"/>
            <a:ext cx="2209800" cy="1371600"/>
          </a:xfrm>
          <a:prstGeom prst="rect">
            <a:avLst/>
          </a:prstGeom>
        </p:spPr>
      </p:pic>
      <p:pic>
        <p:nvPicPr>
          <p:cNvPr id="7" name="Picture 6"/>
          <p:cNvPicPr/>
          <p:nvPr/>
        </p:nvPicPr>
        <p:blipFill>
          <a:blip r:embed="rId6"/>
          <a:stretch>
            <a:fillRect/>
          </a:stretch>
        </p:blipFill>
        <p:spPr>
          <a:xfrm>
            <a:off x="6019800" y="1694723"/>
            <a:ext cx="2133600" cy="1491344"/>
          </a:xfrm>
          <a:prstGeom prst="rect">
            <a:avLst/>
          </a:prstGeom>
        </p:spPr>
      </p:pic>
    </p:spTree>
    <p:extLst>
      <p:ext uri="{BB962C8B-B14F-4D97-AF65-F5344CB8AC3E}">
        <p14:creationId xmlns:p14="http://schemas.microsoft.com/office/powerpoint/2010/main" val="1742207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Cách</a:t>
            </a:r>
            <a:r>
              <a:rPr lang="en-US" dirty="0"/>
              <a:t> </a:t>
            </a:r>
            <a:r>
              <a:rPr lang="en-US" dirty="0" err="1"/>
              <a:t>giải</a:t>
            </a:r>
            <a:r>
              <a:rPr lang="en-US" dirty="0"/>
              <a:t> </a:t>
            </a:r>
            <a:r>
              <a:rPr lang="en-US" dirty="0" err="1"/>
              <a:t>quyết</a:t>
            </a:r>
            <a:r>
              <a:rPr lang="en-US" dirty="0"/>
              <a:t> </a:t>
            </a:r>
            <a:r>
              <a:rPr lang="en-US" dirty="0" err="1"/>
              <a:t>của</a:t>
            </a:r>
            <a:r>
              <a:rPr lang="en-US" dirty="0"/>
              <a:t> </a:t>
            </a:r>
            <a:r>
              <a:rPr lang="en-US" dirty="0" err="1" smtClean="0"/>
              <a:t>Marvic</a:t>
            </a:r>
            <a:endParaRPr lang="en-US" dirty="0"/>
          </a:p>
        </p:txBody>
      </p:sp>
      <p:pic>
        <p:nvPicPr>
          <p:cNvPr id="4" name="Content Placeholder 3"/>
          <p:cNvPicPr>
            <a:picLocks noGrp="1"/>
          </p:cNvPicPr>
          <p:nvPr>
            <p:ph idx="1"/>
          </p:nvPr>
        </p:nvPicPr>
        <p:blipFill>
          <a:blip r:embed="rId3"/>
          <a:stretch>
            <a:fillRect/>
          </a:stretch>
        </p:blipFill>
        <p:spPr>
          <a:xfrm>
            <a:off x="1524000" y="2133441"/>
            <a:ext cx="6096000" cy="3459480"/>
          </a:xfrm>
          <a:prstGeom prst="rect">
            <a:avLst/>
          </a:prstGeom>
        </p:spPr>
      </p:pic>
      <p:sp>
        <p:nvSpPr>
          <p:cNvPr id="3" name="TextBox 2"/>
          <p:cNvSpPr txBox="1"/>
          <p:nvPr/>
        </p:nvSpPr>
        <p:spPr>
          <a:xfrm>
            <a:off x="1066800" y="1524000"/>
            <a:ext cx="741998" cy="369332"/>
          </a:xfrm>
          <a:prstGeom prst="rect">
            <a:avLst/>
          </a:prstGeom>
          <a:noFill/>
        </p:spPr>
        <p:txBody>
          <a:bodyPr wrap="none" rtlCol="0">
            <a:spAutoFit/>
          </a:bodyPr>
          <a:lstStyle/>
          <a:p>
            <a:r>
              <a:rPr lang="en-US" dirty="0" smtClean="0"/>
              <a:t>Sprint</a:t>
            </a:r>
            <a:endParaRPr lang="en-US" dirty="0"/>
          </a:p>
        </p:txBody>
      </p:sp>
    </p:spTree>
    <p:extLst>
      <p:ext uri="{BB962C8B-B14F-4D97-AF65-F5344CB8AC3E}">
        <p14:creationId xmlns:p14="http://schemas.microsoft.com/office/powerpoint/2010/main" val="3692797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Khảo</a:t>
            </a:r>
            <a:r>
              <a:rPr lang="en-US" dirty="0" smtClean="0"/>
              <a:t> </a:t>
            </a:r>
            <a:r>
              <a:rPr lang="en-US" dirty="0" err="1" smtClean="0"/>
              <a:t>sát</a:t>
            </a:r>
            <a:r>
              <a:rPr lang="en-US" dirty="0" smtClean="0"/>
              <a:t> </a:t>
            </a:r>
            <a:r>
              <a:rPr lang="en-US" dirty="0" err="1" smtClean="0"/>
              <a:t>hiện</a:t>
            </a:r>
            <a:r>
              <a:rPr lang="en-US" dirty="0" smtClean="0"/>
              <a:t> </a:t>
            </a:r>
            <a:r>
              <a:rPr lang="en-US" dirty="0" err="1" smtClean="0"/>
              <a:t>trạng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6558585"/>
              </p:ext>
            </p:extLst>
          </p:nvPr>
        </p:nvGraphicFramePr>
        <p:xfrm>
          <a:off x="457200" y="1143000"/>
          <a:ext cx="8153400" cy="5217160"/>
        </p:xfrm>
        <a:graphic>
          <a:graphicData uri="http://schemas.openxmlformats.org/drawingml/2006/table">
            <a:tbl>
              <a:tblPr firstRow="1" bandRow="1">
                <a:tableStyleId>{5C22544A-7EE6-4342-B048-85BDC9FD1C3A}</a:tableStyleId>
              </a:tblPr>
              <a:tblGrid>
                <a:gridCol w="1645920"/>
                <a:gridCol w="2773680"/>
                <a:gridCol w="3733800"/>
              </a:tblGrid>
              <a:tr h="370840">
                <a:tc>
                  <a:txBody>
                    <a:bodyPr/>
                    <a:lstStyle/>
                    <a:p>
                      <a:pPr marL="171450" indent="-171450">
                        <a:buFont typeface="Arial" panose="020B0604020202020204" pitchFamily="34" charset="0"/>
                        <a:buChar char="•"/>
                      </a:pPr>
                      <a:endParaRPr lang="en-US" sz="1200" dirty="0"/>
                    </a:p>
                  </a:txBody>
                  <a:tcPr/>
                </a:tc>
                <a:tc>
                  <a:txBody>
                    <a:bodyPr/>
                    <a:lstStyle/>
                    <a:p>
                      <a:pPr marL="0" indent="0">
                        <a:buFont typeface="Arial" panose="020B0604020202020204" pitchFamily="34" charset="0"/>
                        <a:buNone/>
                      </a:pPr>
                      <a:r>
                        <a:rPr lang="en-US" sz="1200" dirty="0" err="1" smtClean="0">
                          <a:solidFill>
                            <a:schemeClr val="tx1"/>
                          </a:solidFill>
                        </a:rPr>
                        <a:t>Mạnh</a:t>
                      </a:r>
                      <a:r>
                        <a:rPr lang="en-US" sz="1200" baseline="0" dirty="0" smtClean="0">
                          <a:solidFill>
                            <a:schemeClr val="tx1"/>
                          </a:solidFill>
                        </a:rPr>
                        <a:t> </a:t>
                      </a:r>
                      <a:endParaRPr lang="en-US" sz="1200" dirty="0">
                        <a:solidFill>
                          <a:schemeClr val="tx1"/>
                        </a:solidFill>
                      </a:endParaRPr>
                    </a:p>
                  </a:txBody>
                  <a:tcPr/>
                </a:tc>
                <a:tc>
                  <a:txBody>
                    <a:bodyPr/>
                    <a:lstStyle/>
                    <a:p>
                      <a:pPr marL="0" indent="0">
                        <a:buFont typeface="Arial" panose="020B0604020202020204" pitchFamily="34" charset="0"/>
                        <a:buNone/>
                      </a:pPr>
                      <a:r>
                        <a:rPr lang="en-US" sz="1200" dirty="0" err="1" smtClean="0">
                          <a:solidFill>
                            <a:schemeClr val="tx1"/>
                          </a:solidFill>
                        </a:rPr>
                        <a:t>Yếu</a:t>
                      </a:r>
                      <a:endParaRPr lang="en-US" sz="1200" dirty="0">
                        <a:solidFill>
                          <a:schemeClr val="tx1"/>
                        </a:solidFill>
                      </a:endParaRPr>
                    </a:p>
                  </a:txBody>
                  <a:tcPr/>
                </a:tc>
              </a:tr>
              <a:tr h="370840">
                <a:tc>
                  <a:txBody>
                    <a:bodyPr/>
                    <a:lstStyle/>
                    <a:p>
                      <a:pPr marL="0" indent="0">
                        <a:buFont typeface="Arial" panose="020B0604020202020204" pitchFamily="34" charset="0"/>
                        <a:buNone/>
                      </a:pPr>
                      <a:r>
                        <a:rPr lang="vi-VN" sz="1200" b="1" kern="1200" dirty="0" smtClean="0">
                          <a:solidFill>
                            <a:schemeClr val="tx1"/>
                          </a:solidFill>
                          <a:effectLst/>
                          <a:latin typeface="+mn-lt"/>
                          <a:ea typeface="+mn-ea"/>
                          <a:cs typeface="+mn-cs"/>
                        </a:rPr>
                        <a:t>Jira</a:t>
                      </a:r>
                      <a:endParaRPr lang="en-US" sz="1200" dirty="0">
                        <a:solidFill>
                          <a:schemeClr val="tx1"/>
                        </a:solidFill>
                      </a:endParaRPr>
                    </a:p>
                  </a:txBody>
                  <a:tcPr/>
                </a:tc>
                <a:tc>
                  <a:txBody>
                    <a:bodyPr/>
                    <a:lstStyle/>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Đầy đủ chức năng cho người dùng chuyên </a:t>
                      </a:r>
                      <a:r>
                        <a:rPr lang="vi-VN" sz="1200" kern="1200" dirty="0" smtClean="0">
                          <a:solidFill>
                            <a:schemeClr val="dk1"/>
                          </a:solidFill>
                          <a:effectLst/>
                          <a:latin typeface="+mn-lt"/>
                          <a:ea typeface="+mn-ea"/>
                          <a:cs typeface="+mn-cs"/>
                        </a:rPr>
                        <a:t>nghiệp</a:t>
                      </a:r>
                      <a:r>
                        <a:rPr lang="en-US" sz="1200" kern="1200" dirty="0" smtClean="0">
                          <a:solidFill>
                            <a:schemeClr val="dk1"/>
                          </a:solidFill>
                          <a:effectLst/>
                          <a:latin typeface="+mn-lt"/>
                          <a:ea typeface="+mn-ea"/>
                          <a:cs typeface="+mn-cs"/>
                        </a:rPr>
                        <a:t>.</a:t>
                      </a:r>
                      <a:endParaRPr lang="en-US" sz="1200" kern="1200" dirty="0" smtClean="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Các thao tác kéo thả mượt mà</a:t>
                      </a:r>
                      <a:endParaRPr lang="en-US" sz="1200" kern="1200" dirty="0" smtClean="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Duy trì kế hoạch nhờ biểu đồ thời gian.</a:t>
                      </a:r>
                      <a:endParaRPr lang="en-US" sz="1200" kern="1200" dirty="0" smtClean="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Hỗ trợ doanh nghiệp có thể phối hợp nhiều dự án cùng lúc.</a:t>
                      </a:r>
                      <a:endParaRPr lang="en-US" sz="1200" kern="1200" dirty="0" smtClean="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Khả năng tùy biến của người dùng tốt.</a:t>
                      </a:r>
                      <a:endParaRPr lang="en-US" sz="1200" kern="1200" dirty="0" smtClean="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Có 1 hệ sinh thái hỗ trợ nhiều sản phẩm</a:t>
                      </a:r>
                      <a:r>
                        <a:rPr lang="en-US" sz="1200" kern="1200" dirty="0" smtClean="0">
                          <a:solidFill>
                            <a:schemeClr val="dk1"/>
                          </a:solidFill>
                          <a:effectLst/>
                          <a:latin typeface="+mn-lt"/>
                          <a:ea typeface="+mn-ea"/>
                          <a:cs typeface="+mn-cs"/>
                        </a:rPr>
                        <a:t>.</a:t>
                      </a:r>
                      <a:endParaRPr lang="en-US" sz="1200" dirty="0"/>
                    </a:p>
                  </a:txBody>
                  <a:tcPr/>
                </a:tc>
                <a:tc>
                  <a:txBody>
                    <a:bodyPr/>
                    <a:lstStyle/>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Có nhiều version qua các năm, bắt buộc người dùng phải dành nhiều thời gian để làm quen lại khi có các thay đổi lớn.</a:t>
                      </a:r>
                      <a:endParaRPr lang="en-US" sz="1200" kern="1200" dirty="0" smtClean="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Số đông người dùng cần tham gia một hoặc nhiều khóa học.</a:t>
                      </a:r>
                      <a:endParaRPr lang="en-US" sz="1200" kern="1200" dirty="0" smtClean="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Có quá nhiều thông tin trên giao diện. Dễ làm người dùng bị bối rối khi mới sử dụng.</a:t>
                      </a:r>
                      <a:endParaRPr lang="en-US" sz="1200" kern="1200" dirty="0" smtClean="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Giới hạn nhiều chức năng khi sử dụng miễn phí.</a:t>
                      </a:r>
                      <a:endParaRPr lang="en-US" sz="1200" kern="1200" dirty="0" smtClean="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Chi phí </a:t>
                      </a:r>
                      <a:r>
                        <a:rPr lang="vi-VN" sz="1200" kern="1200" dirty="0" smtClean="0">
                          <a:solidFill>
                            <a:schemeClr val="dk1"/>
                          </a:solidFill>
                          <a:effectLst/>
                          <a:latin typeface="+mn-lt"/>
                          <a:ea typeface="+mn-ea"/>
                          <a:cs typeface="+mn-cs"/>
                        </a:rPr>
                        <a:t>cao</a:t>
                      </a:r>
                      <a:r>
                        <a:rPr lang="en-US" sz="1200" kern="1200" dirty="0" smtClean="0">
                          <a:solidFill>
                            <a:schemeClr val="dk1"/>
                          </a:solidFill>
                          <a:effectLst/>
                          <a:latin typeface="+mn-lt"/>
                          <a:ea typeface="+mn-ea"/>
                          <a:cs typeface="+mn-cs"/>
                        </a:rPr>
                        <a:t>.</a:t>
                      </a:r>
                      <a:endParaRPr lang="en-US" sz="1200" kern="1200" dirty="0" smtClean="0">
                        <a:solidFill>
                          <a:schemeClr val="dk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dk1"/>
                          </a:solidFill>
                          <a:effectLst/>
                          <a:latin typeface="+mn-lt"/>
                          <a:ea typeface="+mn-ea"/>
                          <a:cs typeface="+mn-cs"/>
                        </a:rPr>
                        <a:t>C</a:t>
                      </a:r>
                      <a:r>
                        <a:rPr lang="vi-VN" sz="1200" kern="1200" dirty="0" smtClean="0">
                          <a:solidFill>
                            <a:schemeClr val="dk1"/>
                          </a:solidFill>
                          <a:effectLst/>
                          <a:latin typeface="+mn-lt"/>
                          <a:ea typeface="+mn-ea"/>
                          <a:cs typeface="+mn-cs"/>
                        </a:rPr>
                        <a:t>hỉ phát huy tối ưu hiệu quả với dự án lớn, không phù hợp với dự án vừa và nhỏ (dưới 3 tháng)</a:t>
                      </a:r>
                      <a:endParaRPr lang="en-US" sz="1200" kern="1200" dirty="0" smtClean="0">
                        <a:solidFill>
                          <a:schemeClr val="dk1"/>
                        </a:solidFill>
                        <a:effectLst/>
                        <a:latin typeface="+mn-lt"/>
                        <a:ea typeface="+mn-ea"/>
                        <a:cs typeface="+mn-cs"/>
                      </a:endParaRPr>
                    </a:p>
                    <a:p>
                      <a:pPr marL="171450" indent="-171450">
                        <a:buFont typeface="Arial" panose="020B0604020202020204" pitchFamily="34" charset="0"/>
                        <a:buChar char="•"/>
                      </a:pPr>
                      <a:r>
                        <a:rPr lang="vi-VN" sz="1200" kern="1200" dirty="0" smtClean="0">
                          <a:solidFill>
                            <a:schemeClr val="dk1"/>
                          </a:solidFill>
                          <a:effectLst/>
                          <a:latin typeface="+mn-lt"/>
                          <a:ea typeface="+mn-ea"/>
                          <a:cs typeface="+mn-cs"/>
                        </a:rPr>
                        <a:t>Quy trình làm việc phức tạp đòi hỏi phải tìm hiểu kỹ lưỡng</a:t>
                      </a:r>
                      <a:endParaRPr lang="en-US" sz="1200" dirty="0"/>
                    </a:p>
                  </a:txBody>
                  <a:tcPr/>
                </a:tc>
              </a:tr>
              <a:tr h="370840">
                <a:tc>
                  <a:txBody>
                    <a:bodyPr/>
                    <a:lstStyle/>
                    <a:p>
                      <a:pPr marL="0" indent="0">
                        <a:buFont typeface="Arial" panose="020B0604020202020204" pitchFamily="34" charset="0"/>
                        <a:buNone/>
                      </a:pPr>
                      <a:r>
                        <a:rPr lang="vi-VN" sz="1200" b="1" kern="1200" dirty="0" smtClean="0">
                          <a:solidFill>
                            <a:schemeClr val="tx1"/>
                          </a:solidFill>
                          <a:effectLst/>
                          <a:latin typeface="+mn-lt"/>
                          <a:ea typeface="+mn-ea"/>
                          <a:cs typeface="+mn-cs"/>
                        </a:rPr>
                        <a:t>Monday</a:t>
                      </a:r>
                      <a:endParaRPr lang="en-US" sz="1200" dirty="0">
                        <a:solidFill>
                          <a:schemeClr val="tx1"/>
                        </a:solidFill>
                      </a:endParaRPr>
                    </a:p>
                  </a:txBody>
                  <a:tcPr/>
                </a:tc>
                <a:tc>
                  <a:txBody>
                    <a:bodyPr/>
                    <a:lstStyle/>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Có tính năng thảo luận trên từng công việc, có thể hội thảo nội bộ mà cũng có thể thảo luận qua lại với khách hàng. </a:t>
                      </a:r>
                      <a:endParaRPr lang="en-US" sz="1200" kern="1200" dirty="0" smtClean="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Giao diện hiện đại.</a:t>
                      </a:r>
                      <a:endParaRPr lang="en-US" sz="1200" kern="1200" dirty="0" smtClean="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Có thể tích hợp với các nhà cung cấp dịch vụ thứ 3.</a:t>
                      </a:r>
                      <a:endParaRPr lang="en-US" sz="1200" kern="1200" dirty="0" smtClean="0">
                        <a:solidFill>
                          <a:schemeClr val="dk1"/>
                        </a:solidFill>
                        <a:effectLst/>
                        <a:latin typeface="+mn-lt"/>
                        <a:ea typeface="+mn-ea"/>
                        <a:cs typeface="+mn-cs"/>
                      </a:endParaRPr>
                    </a:p>
                    <a:p>
                      <a:pPr marL="171450" indent="-171450">
                        <a:buFont typeface="Arial" panose="020B0604020202020204" pitchFamily="34" charset="0"/>
                        <a:buChar char="•"/>
                      </a:pPr>
                      <a:endParaRPr lang="en-US" sz="1200" dirty="0"/>
                    </a:p>
                  </a:txBody>
                  <a:tcPr/>
                </a:tc>
                <a:tc>
                  <a:txBody>
                    <a:bodyPr/>
                    <a:lstStyle/>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Giao diện không đơn giản hay </a:t>
                      </a:r>
                      <a:r>
                        <a:rPr lang="vi-VN" sz="1200" kern="1200" dirty="0" smtClean="0">
                          <a:solidFill>
                            <a:schemeClr val="dk1"/>
                          </a:solidFill>
                          <a:effectLst/>
                          <a:latin typeface="+mn-lt"/>
                          <a:ea typeface="+mn-ea"/>
                          <a:cs typeface="+mn-cs"/>
                        </a:rPr>
                        <a:t>tinh</a:t>
                      </a:r>
                      <a:r>
                        <a:rPr lang="en-US" sz="1200" kern="1200" dirty="0" smtClean="0">
                          <a:solidFill>
                            <a:schemeClr val="dk1"/>
                          </a:solidFill>
                          <a:effectLst/>
                          <a:latin typeface="+mn-lt"/>
                          <a:ea typeface="+mn-ea"/>
                          <a:cs typeface="+mn-cs"/>
                        </a:rPr>
                        <a:t> </a:t>
                      </a:r>
                      <a:r>
                        <a:rPr lang="en-US" sz="1200" kern="1200" dirty="0" err="1" smtClean="0">
                          <a:solidFill>
                            <a:schemeClr val="dk1"/>
                          </a:solidFill>
                          <a:effectLst/>
                          <a:latin typeface="Arial" panose="020B0604020202020204" pitchFamily="34" charset="0"/>
                          <a:ea typeface="+mn-ea"/>
                          <a:cs typeface="Arial" panose="020B0604020202020204" pitchFamily="34" charset="0"/>
                        </a:rPr>
                        <a:t>gọn</a:t>
                      </a:r>
                      <a:r>
                        <a:rPr lang="vi-VN" sz="1200" kern="1200" dirty="0" smtClean="0">
                          <a:solidFill>
                            <a:schemeClr val="dk1"/>
                          </a:solidFill>
                          <a:effectLst/>
                          <a:latin typeface="Arial" panose="020B0604020202020204" pitchFamily="34" charset="0"/>
                          <a:ea typeface="+mn-ea"/>
                          <a:cs typeface="Arial" panose="020B0604020202020204" pitchFamily="34" charset="0"/>
                        </a:rPr>
                        <a:t>.</a:t>
                      </a:r>
                      <a:endParaRPr lang="en-US" sz="1200" kern="1200" dirty="0" smtClean="0">
                        <a:solidFill>
                          <a:schemeClr val="dk1"/>
                        </a:solidFill>
                        <a:effectLst/>
                        <a:latin typeface="Arial" panose="020B0604020202020204" pitchFamily="34" charset="0"/>
                        <a:ea typeface="+mn-ea"/>
                        <a:cs typeface="Arial" panose="020B0604020202020204" pitchFamily="34" charset="0"/>
                      </a:endParaRPr>
                    </a:p>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Thiếu các Quick Helps để giúp người dùng có thể làm quen nhanh hơn.</a:t>
                      </a:r>
                      <a:endParaRPr lang="en-US" sz="1200" kern="1200" dirty="0" smtClean="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smtClean="0">
                          <a:solidFill>
                            <a:schemeClr val="dk1"/>
                          </a:solidFill>
                          <a:effectLst/>
                          <a:latin typeface="+mn-lt"/>
                          <a:ea typeface="+mn-ea"/>
                          <a:cs typeface="+mn-cs"/>
                        </a:rPr>
                        <a:t>Mức phí cao</a:t>
                      </a:r>
                      <a:endParaRPr lang="en-US" sz="1200" kern="1200" dirty="0" smtClean="0">
                        <a:solidFill>
                          <a:schemeClr val="dk1"/>
                        </a:solidFill>
                        <a:effectLst/>
                        <a:latin typeface="+mn-lt"/>
                        <a:ea typeface="+mn-ea"/>
                        <a:cs typeface="+mn-cs"/>
                      </a:endParaRPr>
                    </a:p>
                    <a:p>
                      <a:pPr marL="171450" indent="-171450">
                        <a:buFont typeface="Arial" panose="020B0604020202020204" pitchFamily="34" charset="0"/>
                        <a:buChar char="•"/>
                      </a:pPr>
                      <a:endParaRPr lang="en-US" sz="1200" dirty="0"/>
                    </a:p>
                  </a:txBody>
                  <a:tcPr/>
                </a:tc>
              </a:tr>
              <a:tr h="370840">
                <a:tc>
                  <a:txBody>
                    <a:bodyPr/>
                    <a:lstStyle/>
                    <a:p>
                      <a:pPr marL="0" indent="0">
                        <a:buFont typeface="Arial" panose="020B0604020202020204" pitchFamily="34" charset="0"/>
                        <a:buNone/>
                      </a:pPr>
                      <a:r>
                        <a:rPr lang="vi-VN" sz="1200" b="1" kern="1200" dirty="0" smtClean="0">
                          <a:solidFill>
                            <a:schemeClr val="tx1"/>
                          </a:solidFill>
                          <a:effectLst/>
                          <a:latin typeface="+mn-lt"/>
                          <a:ea typeface="+mn-ea"/>
                          <a:cs typeface="+mn-cs"/>
                        </a:rPr>
                        <a:t>Trello</a:t>
                      </a:r>
                      <a:endParaRPr lang="en-US" sz="1200" dirty="0">
                        <a:solidFill>
                          <a:schemeClr val="tx1"/>
                        </a:solidFill>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kern="1200" dirty="0" smtClean="0">
                          <a:solidFill>
                            <a:schemeClr val="dk1"/>
                          </a:solidFill>
                          <a:effectLst/>
                          <a:latin typeface="+mn-lt"/>
                          <a:ea typeface="+mn-ea"/>
                          <a:cs typeface="+mn-cs"/>
                        </a:rPr>
                        <a:t>Dễ sử dụng</a:t>
                      </a:r>
                      <a:endParaRPr lang="en-US" sz="1200" kern="1200" dirty="0" smtClean="0">
                        <a:solidFill>
                          <a:schemeClr val="dk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kern="1200" dirty="0" smtClean="0">
                          <a:solidFill>
                            <a:schemeClr val="dk1"/>
                          </a:solidFill>
                          <a:effectLst/>
                          <a:latin typeface="+mn-lt"/>
                          <a:ea typeface="+mn-ea"/>
                          <a:cs typeface="+mn-cs"/>
                        </a:rPr>
                        <a:t>Miễn phí </a:t>
                      </a:r>
                      <a:endParaRPr lang="en-US" sz="1200" kern="1200" dirty="0" smtClean="0">
                        <a:solidFill>
                          <a:schemeClr val="dk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kern="1200" dirty="0" smtClean="0">
                          <a:solidFill>
                            <a:schemeClr val="dk1"/>
                          </a:solidFill>
                          <a:effectLst/>
                          <a:latin typeface="+mn-lt"/>
                          <a:ea typeface="+mn-ea"/>
                          <a:cs typeface="+mn-cs"/>
                        </a:rPr>
                        <a:t>Theo dõi trực quan</a:t>
                      </a:r>
                      <a:endParaRPr lang="en-US" sz="1200" kern="1200" dirty="0" smtClean="0">
                        <a:solidFill>
                          <a:schemeClr val="dk1"/>
                        </a:solidFill>
                        <a:effectLst/>
                        <a:latin typeface="+mn-lt"/>
                        <a:ea typeface="+mn-ea"/>
                        <a:cs typeface="+mn-cs"/>
                      </a:endParaRPr>
                    </a:p>
                    <a:p>
                      <a:pPr marL="171450" indent="-171450">
                        <a:buFont typeface="Arial" panose="020B0604020202020204" pitchFamily="34" charset="0"/>
                        <a:buChar char="•"/>
                      </a:pPr>
                      <a:endParaRPr lang="en-US" sz="12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kern="1200" dirty="0" smtClean="0">
                          <a:solidFill>
                            <a:schemeClr val="dk1"/>
                          </a:solidFill>
                          <a:effectLst/>
                          <a:latin typeface="+mn-lt"/>
                          <a:ea typeface="+mn-ea"/>
                          <a:cs typeface="+mn-cs"/>
                        </a:rPr>
                        <a:t>Tương tác kém giữa các thành viên</a:t>
                      </a:r>
                      <a:endParaRPr lang="en-US" sz="1200" kern="1200" dirty="0" smtClean="0">
                        <a:solidFill>
                          <a:schemeClr val="dk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kern="1200" dirty="0" smtClean="0">
                          <a:solidFill>
                            <a:schemeClr val="dk1"/>
                          </a:solidFill>
                          <a:effectLst/>
                          <a:latin typeface="+mn-lt"/>
                          <a:ea typeface="+mn-ea"/>
                          <a:cs typeface="+mn-cs"/>
                        </a:rPr>
                        <a:t>Không phù hợp cho quản lý thời gian </a:t>
                      </a:r>
                      <a:endParaRPr lang="en-US" sz="1200" kern="1200" dirty="0" smtClean="0">
                        <a:solidFill>
                          <a:schemeClr val="dk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kern="1200" dirty="0" smtClean="0">
                          <a:solidFill>
                            <a:schemeClr val="dk1"/>
                          </a:solidFill>
                          <a:effectLst/>
                          <a:latin typeface="+mn-lt"/>
                          <a:ea typeface="+mn-ea"/>
                          <a:cs typeface="+mn-cs"/>
                        </a:rPr>
                        <a:t>Thiếu báo cáo công việc </a:t>
                      </a:r>
                      <a:endParaRPr lang="en-US" sz="1200" kern="1200" dirty="0" smtClean="0">
                        <a:solidFill>
                          <a:schemeClr val="dk1"/>
                        </a:solidFill>
                        <a:effectLst/>
                        <a:latin typeface="+mn-lt"/>
                        <a:ea typeface="+mn-ea"/>
                        <a:cs typeface="+mn-cs"/>
                      </a:endParaRPr>
                    </a:p>
                    <a:p>
                      <a:pPr marL="171450" indent="-171450">
                        <a:buFont typeface="Arial" panose="020B0604020202020204" pitchFamily="34" charset="0"/>
                        <a:buChar char="•"/>
                      </a:pPr>
                      <a:endParaRPr lang="en-US" sz="1200" dirty="0"/>
                    </a:p>
                  </a:txBody>
                  <a:tcPr/>
                </a:tc>
              </a:tr>
            </a:tbl>
          </a:graphicData>
        </a:graphic>
      </p:graphicFrame>
    </p:spTree>
    <p:extLst>
      <p:ext uri="{BB962C8B-B14F-4D97-AF65-F5344CB8AC3E}">
        <p14:creationId xmlns:p14="http://schemas.microsoft.com/office/powerpoint/2010/main" val="3812686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36621" y="1962329"/>
            <a:ext cx="5515299"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28600" y="1295400"/>
            <a:ext cx="5410200" cy="1200329"/>
          </a:xfrm>
          <a:prstGeom prst="rect">
            <a:avLst/>
          </a:prstGeom>
          <a:noFill/>
        </p:spPr>
        <p:txBody>
          <a:bodyPr wrap="square" rtlCol="0">
            <a:spAutoFit/>
          </a:bodyPr>
          <a:lstStyle/>
          <a:p>
            <a:r>
              <a:rPr lang="en-US" dirty="0" err="1" smtClean="0"/>
              <a:t>Các</a:t>
            </a:r>
            <a:r>
              <a:rPr lang="en-US" dirty="0" smtClean="0"/>
              <a:t> </a:t>
            </a:r>
            <a:r>
              <a:rPr lang="en-US" dirty="0" err="1" smtClean="0"/>
              <a:t>bài</a:t>
            </a:r>
            <a:r>
              <a:rPr lang="en-US" dirty="0" smtClean="0"/>
              <a:t> </a:t>
            </a:r>
            <a:r>
              <a:rPr lang="en-US" dirty="0" err="1" smtClean="0"/>
              <a:t>học</a:t>
            </a:r>
            <a:r>
              <a:rPr lang="en-US" dirty="0" smtClean="0"/>
              <a:t> </a:t>
            </a:r>
            <a:r>
              <a:rPr lang="en-US" dirty="0" err="1" smtClean="0"/>
              <a:t>lý</a:t>
            </a:r>
            <a:r>
              <a:rPr lang="en-US" dirty="0" smtClean="0"/>
              <a:t> </a:t>
            </a:r>
            <a:r>
              <a:rPr lang="en-US" dirty="0" err="1" smtClean="0"/>
              <a:t>thuyết</a:t>
            </a:r>
            <a:r>
              <a:rPr lang="en-US" dirty="0" smtClean="0"/>
              <a:t>.</a:t>
            </a:r>
          </a:p>
          <a:p>
            <a:r>
              <a:rPr lang="en-US" dirty="0" err="1"/>
              <a:t>Cung</a:t>
            </a:r>
            <a:r>
              <a:rPr lang="en-US" dirty="0"/>
              <a:t> </a:t>
            </a:r>
            <a:r>
              <a:rPr lang="en-US" dirty="0" err="1"/>
              <a:t>cấp</a:t>
            </a:r>
            <a:r>
              <a:rPr lang="en-US" dirty="0"/>
              <a:t> </a:t>
            </a:r>
            <a:r>
              <a:rPr lang="en-US" dirty="0" err="1"/>
              <a:t>các</a:t>
            </a:r>
            <a:r>
              <a:rPr lang="en-US" dirty="0"/>
              <a:t> </a:t>
            </a:r>
            <a:r>
              <a:rPr lang="en-US" dirty="0" err="1"/>
              <a:t>bài</a:t>
            </a:r>
            <a:r>
              <a:rPr lang="en-US" dirty="0"/>
              <a:t> </a:t>
            </a:r>
            <a:r>
              <a:rPr lang="en-US" dirty="0" err="1"/>
              <a:t>luyện</a:t>
            </a:r>
            <a:r>
              <a:rPr lang="en-US" dirty="0"/>
              <a:t> </a:t>
            </a:r>
            <a:r>
              <a:rPr lang="en-US" dirty="0" err="1"/>
              <a:t>tập</a:t>
            </a:r>
            <a:r>
              <a:rPr lang="en-US" dirty="0"/>
              <a:t> </a:t>
            </a:r>
            <a:r>
              <a:rPr lang="en-US" dirty="0" err="1"/>
              <a:t>theo</a:t>
            </a:r>
            <a:r>
              <a:rPr lang="en-US" dirty="0"/>
              <a:t> Agile/Scum.</a:t>
            </a:r>
          </a:p>
          <a:p>
            <a:r>
              <a:rPr lang="en-US" dirty="0" err="1" smtClean="0"/>
              <a:t>Cung</a:t>
            </a:r>
            <a:r>
              <a:rPr lang="en-US" dirty="0" smtClean="0"/>
              <a:t> </a:t>
            </a:r>
            <a:r>
              <a:rPr lang="en-US" dirty="0" err="1" smtClean="0"/>
              <a:t>cấp</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bám</a:t>
            </a:r>
            <a:r>
              <a:rPr lang="en-US" dirty="0" smtClean="0"/>
              <a:t> </a:t>
            </a:r>
            <a:r>
              <a:rPr lang="en-US" dirty="0" err="1" smtClean="0"/>
              <a:t>sát</a:t>
            </a:r>
            <a:r>
              <a:rPr lang="en-US" dirty="0" smtClean="0"/>
              <a:t> </a:t>
            </a:r>
            <a:r>
              <a:rPr lang="en-US" dirty="0" err="1" smtClean="0"/>
              <a:t>với</a:t>
            </a:r>
            <a:r>
              <a:rPr lang="en-US" dirty="0" smtClean="0"/>
              <a:t> </a:t>
            </a:r>
            <a:r>
              <a:rPr lang="en-US" dirty="0" err="1" smtClean="0"/>
              <a:t>thực</a:t>
            </a:r>
            <a:r>
              <a:rPr lang="en-US" dirty="0" smtClean="0"/>
              <a:t> </a:t>
            </a:r>
            <a:r>
              <a:rPr lang="en-US" dirty="0" err="1" smtClean="0"/>
              <a:t>tế</a:t>
            </a:r>
            <a:r>
              <a:rPr lang="en-US" dirty="0" smtClean="0"/>
              <a:t>.</a:t>
            </a:r>
          </a:p>
          <a:p>
            <a:endParaRPr lang="en-US" dirty="0"/>
          </a:p>
        </p:txBody>
      </p:sp>
      <p:sp>
        <p:nvSpPr>
          <p:cNvPr id="5" name="Title 1"/>
          <p:cNvSpPr>
            <a:spLocks noGrp="1"/>
          </p:cNvSpPr>
          <p:nvPr>
            <p:ph type="title"/>
          </p:nvPr>
        </p:nvSpPr>
        <p:spPr>
          <a:xfrm>
            <a:off x="457200" y="190500"/>
            <a:ext cx="8229600" cy="1143000"/>
          </a:xfrm>
        </p:spPr>
        <p:txBody>
          <a:bodyPr/>
          <a:lstStyle/>
          <a:p>
            <a:r>
              <a:rPr lang="en-US" dirty="0" smtClean="0"/>
              <a:t>La solution à </a:t>
            </a:r>
            <a:r>
              <a:rPr lang="en-US" dirty="0" err="1" smtClean="0"/>
              <a:t>mettre</a:t>
            </a:r>
            <a:r>
              <a:rPr lang="en-US" dirty="0" smtClean="0"/>
              <a:t> </a:t>
            </a:r>
            <a:r>
              <a:rPr lang="en-US" dirty="0" err="1" smtClean="0"/>
              <a:t>en</a:t>
            </a:r>
            <a:r>
              <a:rPr lang="en-US" dirty="0" smtClean="0"/>
              <a:t> place</a:t>
            </a:r>
            <a:endParaRPr lang="en-US" dirty="0"/>
          </a:p>
        </p:txBody>
      </p:sp>
    </p:spTree>
    <p:extLst>
      <p:ext uri="{BB962C8B-B14F-4D97-AF65-F5344CB8AC3E}">
        <p14:creationId xmlns:p14="http://schemas.microsoft.com/office/powerpoint/2010/main" val="30062422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5800" y="1295400"/>
            <a:ext cx="7865391" cy="5134146"/>
          </a:xfrm>
        </p:spPr>
      </p:pic>
      <p:sp>
        <p:nvSpPr>
          <p:cNvPr id="10" name="Title 1"/>
          <p:cNvSpPr>
            <a:spLocks noGrp="1"/>
          </p:cNvSpPr>
          <p:nvPr>
            <p:ph type="title"/>
          </p:nvPr>
        </p:nvSpPr>
        <p:spPr>
          <a:xfrm>
            <a:off x="533400" y="152400"/>
            <a:ext cx="8229600" cy="1143000"/>
          </a:xfrm>
        </p:spPr>
        <p:txBody>
          <a:bodyPr/>
          <a:lstStyle/>
          <a:p>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theo</a:t>
            </a:r>
            <a:r>
              <a:rPr lang="en-US" dirty="0" smtClean="0"/>
              <a:t> Role</a:t>
            </a:r>
            <a:endParaRPr lang="en-US" dirty="0"/>
          </a:p>
        </p:txBody>
      </p:sp>
    </p:spTree>
    <p:extLst>
      <p:ext uri="{BB962C8B-B14F-4D97-AF65-F5344CB8AC3E}">
        <p14:creationId xmlns:p14="http://schemas.microsoft.com/office/powerpoint/2010/main" val="1454506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1205</TotalTime>
  <Words>1407</Words>
  <Application>Microsoft Office PowerPoint</Application>
  <PresentationFormat>On-screen Show (4:3)</PresentationFormat>
  <Paragraphs>139</Paragraphs>
  <Slides>16</Slides>
  <Notes>11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MARVIC – TRANG WEB QUẢN LÝ DỰ ÁN Giáo viên hướng dẫn: Nguyễn Hải Quân</vt:lpstr>
      <vt:lpstr>Le contenu</vt:lpstr>
      <vt:lpstr>I. Giới thiệu 1. Đối tượng sử dụng</vt:lpstr>
      <vt:lpstr>I. Giới thiệu 2. Mục đích</vt:lpstr>
      <vt:lpstr>II. Cách giải quyết của Marvic 1. Các chức vụ</vt:lpstr>
      <vt:lpstr>Cách giải quyết của Marvic</vt:lpstr>
      <vt:lpstr>Khảo sát hiện trạng</vt:lpstr>
      <vt:lpstr>La solution à mettre en place</vt:lpstr>
      <vt:lpstr>Các chức năng theo Role</vt:lpstr>
      <vt:lpstr>Công nghệ</vt:lpstr>
      <vt:lpstr>Demo</vt:lpstr>
      <vt:lpstr>Résultats</vt:lpstr>
      <vt:lpstr>Nói thêm phần chưa làm đc </vt:lpstr>
      <vt:lpstr>La direction du développement</vt:lpstr>
      <vt:lpstr>Conclusion</vt:lpstr>
      <vt:lpstr>Lời cảm ơn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khiet thanh</dc:creator>
  <cp:lastModifiedBy>khiet thanh</cp:lastModifiedBy>
  <cp:revision>159</cp:revision>
  <dcterms:created xsi:type="dcterms:W3CDTF">2022-08-01T02:31:08Z</dcterms:created>
  <dcterms:modified xsi:type="dcterms:W3CDTF">2022-08-09T04:19:32Z</dcterms:modified>
</cp:coreProperties>
</file>