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4" r:id="rId3"/>
    <p:sldId id="258" r:id="rId4"/>
    <p:sldId id="259" r:id="rId5"/>
    <p:sldId id="260" r:id="rId6"/>
    <p:sldId id="261" r:id="rId7"/>
    <p:sldId id="262" r:id="rId8"/>
    <p:sldId id="274" r:id="rId9"/>
    <p:sldId id="263" r:id="rId10"/>
    <p:sldId id="265" r:id="rId11"/>
    <p:sldId id="266" r:id="rId12"/>
    <p:sldId id="269" r:id="rId13"/>
    <p:sldId id="267" r:id="rId14"/>
    <p:sldId id="273" r:id="rId15"/>
    <p:sldId id="270" r:id="rId16"/>
    <p:sldId id="268"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60" autoAdjust="0"/>
  </p:normalViewPr>
  <p:slideViewPr>
    <p:cSldViewPr>
      <p:cViewPr>
        <p:scale>
          <a:sx n="75" d="100"/>
          <a:sy n="75" d="100"/>
        </p:scale>
        <p:origin x="691" y="-4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2718D-24D3-4E60-BDA2-D31E27649484}" type="datetimeFigureOut">
              <a:rPr lang="en-US" smtClean="0"/>
              <a:t>8/15/2022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C15D7-EC68-4042-84E1-1A7C8626FA94}" type="slidenum">
              <a:rPr lang="en-US" smtClean="0"/>
              <a:t>‹#›</a:t>
            </a:fld>
            <a:endParaRPr lang="en-US"/>
          </a:p>
        </p:txBody>
      </p:sp>
    </p:spTree>
    <p:extLst>
      <p:ext uri="{BB962C8B-B14F-4D97-AF65-F5344CB8AC3E}">
        <p14:creationId xmlns:p14="http://schemas.microsoft.com/office/powerpoint/2010/main" val="148154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C15D7-EC68-4042-84E1-1A7C8626FA94}" type="slidenum">
              <a:rPr lang="en-US" smtClean="0"/>
              <a:t>1</a:t>
            </a:fld>
            <a:endParaRPr lang="en-US"/>
          </a:p>
        </p:txBody>
      </p:sp>
    </p:spTree>
    <p:extLst>
      <p:ext uri="{BB962C8B-B14F-4D97-AF65-F5344CB8AC3E}">
        <p14:creationId xmlns:p14="http://schemas.microsoft.com/office/powerpoint/2010/main" val="721896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u="sng" kern="1200" dirty="0">
                <a:solidFill>
                  <a:schemeClr val="tx1"/>
                </a:solidFill>
                <a:effectLst/>
                <a:latin typeface="+mn-lt"/>
                <a:ea typeface="+mn-ea"/>
                <a:cs typeface="+mn-cs"/>
              </a:rPr>
              <a:t>Microsoft SQL Server: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 </a:t>
            </a:r>
            <a:r>
              <a:rPr lang="en-US" sz="1200" b="1" kern="1200" dirty="0">
                <a:solidFill>
                  <a:srgbClr val="FF0000"/>
                </a:solidFill>
                <a:effectLst/>
                <a:latin typeface="+mn-lt"/>
                <a:ea typeface="+mn-ea"/>
                <a:cs typeface="+mn-cs"/>
              </a:rPr>
              <a:t>Stocker les </a:t>
            </a:r>
            <a:r>
              <a:rPr lang="en-US" sz="1200" b="1" kern="1200" dirty="0" err="1">
                <a:solidFill>
                  <a:srgbClr val="FF0000"/>
                </a:solidFill>
                <a:effectLst/>
                <a:latin typeface="+mn-lt"/>
                <a:ea typeface="+mn-ea"/>
                <a:cs typeface="+mn-cs"/>
              </a:rPr>
              <a:t>données</a:t>
            </a:r>
            <a:endParaRPr lang="en-US" sz="1200" b="1" kern="1200" dirty="0">
              <a:solidFill>
                <a:srgbClr val="FF0000"/>
              </a:solidFill>
              <a:effectLst/>
              <a:latin typeface="+mn-lt"/>
              <a:ea typeface="+mn-ea"/>
              <a:cs typeface="+mn-cs"/>
            </a:endParaRPr>
          </a:p>
          <a:p>
            <a:pPr marL="171450" lvl="0" indent="-171450">
              <a:buFont typeface="Arial" panose="020B0604020202020204" pitchFamily="34" charset="0"/>
              <a:buChar char="•"/>
            </a:pPr>
            <a:r>
              <a:rPr lang="en-US" sz="1200" u="sng" kern="1200" dirty="0">
                <a:solidFill>
                  <a:schemeClr val="tx1"/>
                </a:solidFill>
                <a:effectLst/>
                <a:latin typeface="+mn-lt"/>
                <a:ea typeface="+mn-ea"/>
                <a:cs typeface="+mn-cs"/>
              </a:rPr>
              <a:t>Entity Framework: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.net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Sql</a:t>
            </a:r>
            <a:r>
              <a:rPr lang="en-US" sz="1200" kern="1200" dirty="0">
                <a:solidFill>
                  <a:schemeClr val="tx1"/>
                </a:solidFill>
                <a:effectLst/>
                <a:latin typeface="+mn-lt"/>
                <a:ea typeface="+mn-ea"/>
                <a:cs typeface="+mn-cs"/>
              </a:rPr>
              <a:t> Server | </a:t>
            </a:r>
            <a:r>
              <a:rPr lang="en-US" sz="1200" b="1" kern="1200" dirty="0">
                <a:solidFill>
                  <a:schemeClr val="tx1"/>
                </a:solidFill>
                <a:effectLst/>
                <a:latin typeface="+mn-lt"/>
                <a:ea typeface="+mn-ea"/>
                <a:cs typeface="+mn-cs"/>
              </a:rPr>
              <a:t>connecter </a:t>
            </a:r>
            <a:r>
              <a:rPr lang="en-US" sz="1200" b="1" kern="1200" dirty="0" err="1">
                <a:solidFill>
                  <a:schemeClr val="tx1"/>
                </a:solidFill>
                <a:effectLst/>
                <a:latin typeface="+mn-lt"/>
                <a:ea typeface="+mn-ea"/>
                <a:cs typeface="+mn-cs"/>
              </a:rPr>
              <a:t>.net</a:t>
            </a:r>
            <a:r>
              <a:rPr lang="en-US" sz="1200" b="1" kern="1200" dirty="0">
                <a:solidFill>
                  <a:schemeClr val="tx1"/>
                </a:solidFill>
                <a:effectLst/>
                <a:latin typeface="+mn-lt"/>
                <a:ea typeface="+mn-ea"/>
                <a:cs typeface="+mn-cs"/>
              </a:rPr>
              <a:t> à SQL Server</a:t>
            </a:r>
          </a:p>
          <a:p>
            <a:pPr marL="171450" lvl="0" indent="-171450">
              <a:buFont typeface="Arial" panose="020B0604020202020204" pitchFamily="34" charset="0"/>
              <a:buChar char="•"/>
            </a:pPr>
            <a:r>
              <a:rPr lang="en-US" sz="1200" u="sng" kern="1200" dirty="0">
                <a:solidFill>
                  <a:schemeClr val="tx1"/>
                </a:solidFill>
                <a:effectLst/>
                <a:latin typeface="+mn-lt"/>
                <a:ea typeface="+mn-ea"/>
                <a:cs typeface="+mn-cs"/>
              </a:rPr>
              <a:t>ASP.NET CORE 5.0:</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api</a:t>
            </a:r>
            <a:r>
              <a:rPr lang="en-US" sz="1200" kern="1200" dirty="0">
                <a:solidFill>
                  <a:schemeClr val="tx1"/>
                </a:solidFill>
                <a:effectLst/>
                <a:latin typeface="+mn-lt"/>
                <a:ea typeface="+mn-ea"/>
                <a:cs typeface="+mn-cs"/>
              </a:rPr>
              <a:t>. | </a:t>
            </a:r>
            <a:r>
              <a:rPr lang="en-US" sz="1200" b="1" kern="1200" dirty="0" err="1">
                <a:solidFill>
                  <a:schemeClr val="tx1"/>
                </a:solidFill>
                <a:effectLst/>
                <a:latin typeface="+mn-lt"/>
                <a:ea typeface="+mn-ea"/>
                <a:cs typeface="+mn-cs"/>
              </a:rPr>
              <a:t>Écrire</a:t>
            </a:r>
            <a:r>
              <a:rPr lang="en-US" sz="1200" b="1" kern="1200" dirty="0">
                <a:solidFill>
                  <a:schemeClr val="tx1"/>
                </a:solidFill>
                <a:effectLst/>
                <a:latin typeface="+mn-lt"/>
                <a:ea typeface="+mn-ea"/>
                <a:cs typeface="+mn-cs"/>
              </a:rPr>
              <a:t> les </a:t>
            </a:r>
            <a:r>
              <a:rPr lang="en-US" sz="1200" b="1" kern="1200" dirty="0" err="1">
                <a:solidFill>
                  <a:schemeClr val="tx1"/>
                </a:solidFill>
                <a:effectLst/>
                <a:latin typeface="+mn-lt"/>
                <a:ea typeface="+mn-ea"/>
                <a:cs typeface="+mn-cs"/>
              </a:rPr>
              <a:t>apis</a:t>
            </a:r>
            <a:r>
              <a:rPr lang="en-US" sz="1200" b="1"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u="sng" kern="1200" dirty="0">
                <a:solidFill>
                  <a:schemeClr val="tx1"/>
                </a:solidFill>
                <a:effectLst/>
                <a:latin typeface="+mn-lt"/>
                <a:ea typeface="+mn-ea"/>
                <a:cs typeface="+mn-cs"/>
              </a:rPr>
              <a:t>Figma: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r>
              <a:rPr lang="en-US" sz="1200" kern="1200" dirty="0">
                <a:solidFill>
                  <a:schemeClr val="tx1"/>
                </a:solidFill>
                <a:effectLst/>
                <a:latin typeface="+mn-lt"/>
                <a:ea typeface="+mn-ea"/>
                <a:cs typeface="+mn-cs"/>
              </a:rPr>
              <a:t>. | </a:t>
            </a:r>
            <a:r>
              <a:rPr lang="en-US" sz="1200" b="1" kern="1200" dirty="0" err="1">
                <a:solidFill>
                  <a:schemeClr val="tx1"/>
                </a:solidFill>
                <a:effectLst/>
                <a:latin typeface="+mn-lt"/>
                <a:ea typeface="+mn-ea"/>
                <a:cs typeface="+mn-cs"/>
              </a:rPr>
              <a:t>Concevoir</a:t>
            </a:r>
            <a:r>
              <a:rPr lang="en-US" sz="1200" b="1" kern="1200" dirty="0">
                <a:solidFill>
                  <a:schemeClr val="tx1"/>
                </a:solidFill>
                <a:effectLst/>
                <a:latin typeface="+mn-lt"/>
                <a:ea typeface="+mn-ea"/>
                <a:cs typeface="+mn-cs"/>
              </a:rPr>
              <a:t> le UX/UI</a:t>
            </a:r>
          </a:p>
          <a:p>
            <a:pPr marL="171450" lvl="0" indent="-171450">
              <a:buFont typeface="Arial" panose="020B0604020202020204" pitchFamily="34" charset="0"/>
              <a:buChar char="•"/>
            </a:pPr>
            <a:r>
              <a:rPr lang="en-US" sz="1200" u="sng" kern="1200" dirty="0">
                <a:solidFill>
                  <a:schemeClr val="tx1"/>
                </a:solidFill>
                <a:effectLst/>
                <a:latin typeface="+mn-lt"/>
                <a:ea typeface="+mn-ea"/>
                <a:cs typeface="+mn-cs"/>
              </a:rPr>
              <a:t>React JS: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 </a:t>
            </a:r>
            <a:r>
              <a:rPr lang="en-US" sz="1200" b="1" kern="1200" dirty="0" err="1">
                <a:solidFill>
                  <a:schemeClr val="tx1"/>
                </a:solidFill>
                <a:effectLst/>
                <a:latin typeface="+mn-lt"/>
                <a:ea typeface="+mn-ea"/>
                <a:cs typeface="+mn-cs"/>
              </a:rPr>
              <a:t>Développer</a:t>
            </a:r>
            <a:r>
              <a:rPr lang="en-US" sz="1200" b="1" kern="1200" dirty="0">
                <a:solidFill>
                  <a:schemeClr val="tx1"/>
                </a:solidFill>
                <a:effectLst/>
                <a:latin typeface="+mn-lt"/>
                <a:ea typeface="+mn-ea"/>
                <a:cs typeface="+mn-cs"/>
              </a:rPr>
              <a:t> le front-end</a:t>
            </a:r>
          </a:p>
        </p:txBody>
      </p:sp>
      <p:sp>
        <p:nvSpPr>
          <p:cNvPr id="4" name="Slide Number Placeholder 3"/>
          <p:cNvSpPr>
            <a:spLocks noGrp="1"/>
          </p:cNvSpPr>
          <p:nvPr>
            <p:ph type="sldNum" sz="quarter" idx="10"/>
          </p:nvPr>
        </p:nvSpPr>
        <p:spPr/>
        <p:txBody>
          <a:bodyPr/>
          <a:lstStyle/>
          <a:p>
            <a:fld id="{CC5C15D7-EC68-4042-84E1-1A7C8626FA94}" type="slidenum">
              <a:rPr lang="en-US" smtClean="0"/>
              <a:t>11</a:t>
            </a:fld>
            <a:endParaRPr lang="en-US"/>
          </a:p>
        </p:txBody>
      </p:sp>
    </p:spTree>
    <p:extLst>
      <p:ext uri="{BB962C8B-B14F-4D97-AF65-F5344CB8AC3E}">
        <p14:creationId xmlns:p14="http://schemas.microsoft.com/office/powerpoint/2010/main" val="2784589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C15D7-EC68-4042-84E1-1A7C8626FA94}" type="slidenum">
              <a:rPr lang="en-US" smtClean="0"/>
              <a:t>13</a:t>
            </a:fld>
            <a:endParaRPr lang="en-US"/>
          </a:p>
        </p:txBody>
      </p:sp>
    </p:spTree>
    <p:extLst>
      <p:ext uri="{BB962C8B-B14F-4D97-AF65-F5344CB8AC3E}">
        <p14:creationId xmlns:p14="http://schemas.microsoft.com/office/powerpoint/2010/main" val="1591019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C15D7-EC68-4042-84E1-1A7C8626FA94}" type="slidenum">
              <a:rPr lang="en-US" smtClean="0"/>
              <a:t>14</a:t>
            </a:fld>
            <a:endParaRPr lang="en-US"/>
          </a:p>
        </p:txBody>
      </p:sp>
    </p:spTree>
    <p:extLst>
      <p:ext uri="{BB962C8B-B14F-4D97-AF65-F5344CB8AC3E}">
        <p14:creationId xmlns:p14="http://schemas.microsoft.com/office/powerpoint/2010/main" val="2109921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p>
          <a:p>
            <a:pPr marL="628650" lvl="1" indent="-171450">
              <a:buFont typeface="Courier New" panose="02070309020205020404" pitchFamily="49" charset="0"/>
              <a:buChar char="o"/>
            </a:pP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hành</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khai</a:t>
            </a:r>
            <a:r>
              <a:rPr lang="en-US" sz="1200" kern="1200" dirty="0">
                <a:solidFill>
                  <a:schemeClr val="tx1"/>
                </a:solidFill>
                <a:effectLst/>
                <a:latin typeface="+mn-lt"/>
                <a:ea typeface="+mn-ea"/>
                <a:cs typeface="+mn-cs"/>
              </a:rPr>
              <a:t>.</a:t>
            </a:r>
          </a:p>
          <a:p>
            <a:pPr marL="628650" lvl="1" indent="-171450">
              <a:buFont typeface="Courier New" panose="02070309020205020404" pitchFamily="49" charset="0"/>
              <a:buChar char="o"/>
            </a:pP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Quicks Help.</a:t>
            </a:r>
          </a:p>
          <a:p>
            <a:pPr marL="628650" lvl="1" indent="-171450">
              <a:buFont typeface="Courier New" panose="02070309020205020404" pitchFamily="49" charset="0"/>
              <a:buChar char="o"/>
            </a:pPr>
            <a:r>
              <a:rPr lang="en-US" sz="1200" kern="1200" dirty="0" err="1">
                <a:solidFill>
                  <a:schemeClr val="tx1"/>
                </a:solidFill>
                <a:effectLst/>
                <a:latin typeface="+mn-lt"/>
                <a:ea typeface="+mn-ea"/>
                <a:cs typeface="+mn-cs"/>
              </a:rPr>
              <a:t>Tùy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Project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a:t>
            </a:r>
          </a:p>
          <a:p>
            <a:pPr marL="171450" indent="-171450">
              <a:buFont typeface="Arial" panose="020B0604020202020204" pitchFamily="34" charset="0"/>
              <a:buChar char="•"/>
            </a:pPr>
            <a:r>
              <a:rPr lang="en-US" dirty="0"/>
              <a:t>On </a:t>
            </a:r>
            <a:r>
              <a:rPr lang="en-US" dirty="0" err="1"/>
              <a:t>n’a</a:t>
            </a:r>
            <a:r>
              <a:rPr lang="en-US" dirty="0"/>
              <a:t> pas </a:t>
            </a:r>
            <a:r>
              <a:rPr lang="en-US" dirty="0" err="1"/>
              <a:t>avancé</a:t>
            </a:r>
            <a:r>
              <a:rPr lang="en-US" dirty="0"/>
              <a:t> les services</a:t>
            </a:r>
          </a:p>
          <a:p>
            <a:pPr marL="628650" lvl="1" indent="-171450">
              <a:buFont typeface="Arial" panose="020B0604020202020204" pitchFamily="34" charset="0"/>
              <a:buChar char="•"/>
            </a:pPr>
            <a:r>
              <a:rPr lang="en-US" dirty="0"/>
              <a:t>Support du services de deployment/ de operation</a:t>
            </a:r>
          </a:p>
          <a:p>
            <a:pPr marL="628650" lvl="1" indent="-171450">
              <a:buFont typeface="Arial" panose="020B0604020202020204" pitchFamily="34" charset="0"/>
              <a:buChar char="•"/>
            </a:pPr>
            <a:r>
              <a:rPr lang="en-US" dirty="0"/>
              <a:t>Support Quicks Help.</a:t>
            </a:r>
          </a:p>
          <a:p>
            <a:pPr marL="628650" lvl="1" indent="-171450">
              <a:buFont typeface="Arial" panose="020B0604020202020204" pitchFamily="34" charset="0"/>
              <a:buChar char="•"/>
            </a:pPr>
            <a:r>
              <a:rPr lang="en-US" dirty="0" err="1"/>
              <a:t>Personnaliser</a:t>
            </a:r>
            <a:r>
              <a:rPr lang="en-US" dirty="0"/>
              <a:t> des </a:t>
            </a:r>
            <a:r>
              <a:rPr lang="en-US" dirty="0" err="1"/>
              <a:t>projets</a:t>
            </a:r>
            <a:r>
              <a:rPr lang="en-US" dirty="0"/>
              <a:t>.</a:t>
            </a:r>
          </a:p>
        </p:txBody>
      </p:sp>
      <p:sp>
        <p:nvSpPr>
          <p:cNvPr id="4" name="Slide Number Placeholder 3"/>
          <p:cNvSpPr>
            <a:spLocks noGrp="1"/>
          </p:cNvSpPr>
          <p:nvPr>
            <p:ph type="sldNum" sz="quarter" idx="10"/>
          </p:nvPr>
        </p:nvSpPr>
        <p:spPr/>
        <p:txBody>
          <a:bodyPr/>
          <a:lstStyle/>
          <a:p>
            <a:fld id="{CC5C15D7-EC68-4042-84E1-1A7C8626FA94}" type="slidenum">
              <a:rPr lang="en-US" smtClean="0"/>
              <a:t>15</a:t>
            </a:fld>
            <a:endParaRPr lang="en-US"/>
          </a:p>
        </p:txBody>
      </p:sp>
    </p:spTree>
    <p:extLst>
      <p:ext uri="{BB962C8B-B14F-4D97-AF65-F5344CB8AC3E}">
        <p14:creationId xmlns:p14="http://schemas.microsoft.com/office/powerpoint/2010/main" val="1496851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Optimize code: </a:t>
            </a:r>
            <a:r>
              <a:rPr lang="en-US" sz="1200" dirty="0" err="1"/>
              <a:t>Hiệu</a:t>
            </a:r>
            <a:r>
              <a:rPr lang="en-US" sz="1200" baseline="0" dirty="0"/>
              <a:t> </a:t>
            </a:r>
            <a:r>
              <a:rPr lang="en-US" sz="1200" baseline="0" dirty="0" err="1"/>
              <a:t>suất</a:t>
            </a:r>
            <a:r>
              <a:rPr lang="en-US" sz="1200" baseline="0" dirty="0"/>
              <a:t> </a:t>
            </a:r>
            <a:r>
              <a:rPr lang="en-US" sz="1200" baseline="0" dirty="0" err="1"/>
              <a:t>tốt</a:t>
            </a:r>
            <a:r>
              <a:rPr lang="en-US" sz="1200" baseline="0" dirty="0"/>
              <a:t> </a:t>
            </a:r>
            <a:r>
              <a:rPr lang="en-US" sz="1200" baseline="0" dirty="0" err="1"/>
              <a:t>hơn</a:t>
            </a:r>
            <a:r>
              <a:rPr lang="en-US" sz="1200" baseline="0" dirty="0"/>
              <a:t>, </a:t>
            </a:r>
            <a:r>
              <a:rPr lang="en-US" sz="1200" baseline="0" dirty="0" err="1"/>
              <a:t>tránh</a:t>
            </a:r>
            <a:r>
              <a:rPr lang="en-US" sz="1200" baseline="0" dirty="0"/>
              <a:t> </a:t>
            </a:r>
            <a:r>
              <a:rPr lang="en-US" sz="1200" baseline="0" dirty="0" err="1"/>
              <a:t>hiệu</a:t>
            </a:r>
            <a:r>
              <a:rPr lang="en-US" sz="1200" baseline="0" dirty="0"/>
              <a:t> </a:t>
            </a:r>
            <a:r>
              <a:rPr lang="en-US" sz="1200" baseline="0" dirty="0" err="1"/>
              <a:t>ứng</a:t>
            </a:r>
            <a:r>
              <a:rPr lang="en-US" sz="1200" baseline="0" dirty="0"/>
              <a:t> </a:t>
            </a:r>
            <a:r>
              <a:rPr lang="en-US" sz="1200" baseline="0" dirty="0" err="1"/>
              <a:t>không</a:t>
            </a:r>
            <a:r>
              <a:rPr lang="en-US" sz="1200" baseline="0" dirty="0"/>
              <a:t> </a:t>
            </a:r>
            <a:r>
              <a:rPr lang="en-US" sz="1200" baseline="0" dirty="0" err="1"/>
              <a:t>mong</a:t>
            </a:r>
            <a:r>
              <a:rPr lang="en-US" sz="1200" baseline="0" dirty="0"/>
              <a:t> </a:t>
            </a:r>
            <a:r>
              <a:rPr lang="en-US" sz="1200" baseline="0" dirty="0" err="1"/>
              <a:t>muốn</a:t>
            </a:r>
            <a:r>
              <a:rPr lang="en-US" sz="1200" baseline="0" dirty="0"/>
              <a:t>. | </a:t>
            </a:r>
            <a:r>
              <a:rPr lang="en-US" sz="1200" baseline="0" dirty="0" err="1"/>
              <a:t>Améliorer</a:t>
            </a:r>
            <a:r>
              <a:rPr lang="en-US" sz="1200" baseline="0" dirty="0"/>
              <a:t> la performance</a:t>
            </a:r>
            <a:endParaRPr lang="en-US" sz="1200" dirty="0"/>
          </a:p>
          <a:p>
            <a:pPr marL="171450" indent="-171450">
              <a:buFont typeface="Arial" panose="020B0604020202020204" pitchFamily="34" charset="0"/>
              <a:buChar char="•"/>
            </a:pPr>
            <a:r>
              <a:rPr lang="en-US" sz="1200" dirty="0"/>
              <a:t>Dynamic </a:t>
            </a:r>
            <a:r>
              <a:rPr lang="en-US" sz="1200" dirty="0" err="1"/>
              <a:t>Funtions</a:t>
            </a:r>
            <a:r>
              <a:rPr lang="en-US" sz="1200" dirty="0"/>
              <a:t>: </a:t>
            </a:r>
            <a:r>
              <a:rPr lang="en-US" sz="1200" dirty="0" err="1"/>
              <a:t>cho</a:t>
            </a:r>
            <a:r>
              <a:rPr lang="en-US" sz="1200" baseline="0" dirty="0"/>
              <a:t> </a:t>
            </a:r>
            <a:r>
              <a:rPr lang="en-US" sz="1200" baseline="0" dirty="0" err="1"/>
              <a:t>phép</a:t>
            </a:r>
            <a:r>
              <a:rPr lang="en-US" sz="1200" baseline="0" dirty="0"/>
              <a:t> </a:t>
            </a:r>
            <a:r>
              <a:rPr lang="en-US" sz="1200" baseline="0" dirty="0" err="1"/>
              <a:t>người</a:t>
            </a:r>
            <a:r>
              <a:rPr lang="en-US" sz="1200" baseline="0" dirty="0"/>
              <a:t> </a:t>
            </a:r>
            <a:r>
              <a:rPr lang="en-US" sz="1200" baseline="0" dirty="0" err="1"/>
              <a:t>dùng</a:t>
            </a:r>
            <a:r>
              <a:rPr lang="en-US" sz="1200" baseline="0" dirty="0"/>
              <a:t> </a:t>
            </a:r>
            <a:r>
              <a:rPr lang="en-US" sz="1200" baseline="0" dirty="0" err="1"/>
              <a:t>dễ</a:t>
            </a:r>
            <a:r>
              <a:rPr lang="en-US" sz="1200" baseline="0" dirty="0"/>
              <a:t> </a:t>
            </a:r>
            <a:r>
              <a:rPr lang="en-US" sz="1200" baseline="0" dirty="0" err="1"/>
              <a:t>dàng</a:t>
            </a:r>
            <a:r>
              <a:rPr lang="en-US" sz="1200" baseline="0" dirty="0"/>
              <a:t> </a:t>
            </a:r>
            <a:r>
              <a:rPr lang="en-US" sz="1200" baseline="0" dirty="0" err="1"/>
              <a:t>cá</a:t>
            </a:r>
            <a:r>
              <a:rPr lang="en-US" sz="1200" baseline="0" dirty="0"/>
              <a:t> </a:t>
            </a:r>
            <a:r>
              <a:rPr lang="en-US" sz="1200" baseline="0" dirty="0" err="1"/>
              <a:t>nhân</a:t>
            </a:r>
            <a:r>
              <a:rPr lang="en-US" sz="1200" baseline="0" dirty="0"/>
              <a:t> </a:t>
            </a:r>
            <a:r>
              <a:rPr lang="en-US" sz="1200" baseline="0" dirty="0" err="1"/>
              <a:t>hóa</a:t>
            </a:r>
            <a:r>
              <a:rPr lang="en-US" sz="1200" baseline="0" dirty="0"/>
              <a:t>. | </a:t>
            </a:r>
            <a:r>
              <a:rPr lang="en-US" sz="1200" baseline="0" dirty="0" err="1"/>
              <a:t>Personnaliser</a:t>
            </a:r>
            <a:r>
              <a:rPr lang="en-US" sz="1200" baseline="0" dirty="0"/>
              <a:t> les </a:t>
            </a:r>
            <a:r>
              <a:rPr lang="en-US" sz="1200" baseline="0" dirty="0" err="1"/>
              <a:t>fonctions</a:t>
            </a:r>
            <a:endParaRPr lang="en-US" sz="1200" dirty="0"/>
          </a:p>
          <a:p>
            <a:pPr marL="171450" indent="-171450">
              <a:buFont typeface="Arial" panose="020B0604020202020204" pitchFamily="34" charset="0"/>
              <a:buChar char="•"/>
            </a:pPr>
            <a:r>
              <a:rPr lang="en-US" sz="1200" dirty="0" err="1"/>
              <a:t>Intergrate</a:t>
            </a:r>
            <a:r>
              <a:rPr lang="en-US" sz="1200" dirty="0"/>
              <a:t> 3</a:t>
            </a:r>
            <a:r>
              <a:rPr lang="en-US" sz="1200" baseline="30000" dirty="0"/>
              <a:t>rd</a:t>
            </a:r>
            <a:r>
              <a:rPr lang="en-US" sz="1200" dirty="0"/>
              <a:t> party: </a:t>
            </a:r>
            <a:r>
              <a:rPr lang="en-US" sz="1200" dirty="0" err="1"/>
              <a:t>tích</a:t>
            </a:r>
            <a:r>
              <a:rPr lang="en-US" sz="1200" baseline="0" dirty="0"/>
              <a:t> </a:t>
            </a:r>
            <a:r>
              <a:rPr lang="en-US" sz="1200" baseline="0" dirty="0" err="1"/>
              <a:t>hợp</a:t>
            </a:r>
            <a:r>
              <a:rPr lang="en-US" sz="1200" baseline="0" dirty="0"/>
              <a:t> </a:t>
            </a:r>
            <a:r>
              <a:rPr lang="en-US" sz="1200" baseline="0" dirty="0" err="1"/>
              <a:t>thêm</a:t>
            </a:r>
            <a:r>
              <a:rPr lang="en-US" sz="1200" baseline="0" dirty="0"/>
              <a:t> </a:t>
            </a:r>
            <a:r>
              <a:rPr lang="en-US" sz="1200" baseline="0" dirty="0" err="1"/>
              <a:t>các</a:t>
            </a:r>
            <a:r>
              <a:rPr lang="en-US" sz="1200" baseline="0" dirty="0"/>
              <a:t> </a:t>
            </a:r>
            <a:r>
              <a:rPr lang="en-US" sz="1200" baseline="0" dirty="0" err="1"/>
              <a:t>hệ</a:t>
            </a:r>
            <a:r>
              <a:rPr lang="en-US" sz="1200" baseline="0" dirty="0"/>
              <a:t> </a:t>
            </a:r>
            <a:r>
              <a:rPr lang="en-US" sz="1200" baseline="0" dirty="0" err="1"/>
              <a:t>thống</a:t>
            </a:r>
            <a:r>
              <a:rPr lang="en-US" sz="1200" baseline="0" dirty="0"/>
              <a:t> </a:t>
            </a:r>
            <a:r>
              <a:rPr lang="en-US" sz="1200" baseline="0" dirty="0" err="1"/>
              <a:t>bên</a:t>
            </a:r>
            <a:r>
              <a:rPr lang="en-US" sz="1200" baseline="0" dirty="0"/>
              <a:t> </a:t>
            </a:r>
            <a:r>
              <a:rPr lang="en-US" sz="1200" baseline="0" dirty="0" err="1"/>
              <a:t>ngoài</a:t>
            </a:r>
            <a:r>
              <a:rPr lang="en-US" sz="1200" baseline="0" dirty="0"/>
              <a:t>. | </a:t>
            </a:r>
            <a:r>
              <a:rPr lang="en-US" sz="1200" baseline="0" dirty="0" err="1"/>
              <a:t>Intégrer</a:t>
            </a:r>
            <a:r>
              <a:rPr lang="en-US" sz="1200" baseline="0" dirty="0"/>
              <a:t> plus les services faire la </a:t>
            </a:r>
            <a:r>
              <a:rPr lang="en-US" sz="1200" baseline="0" dirty="0" err="1"/>
              <a:t>diversité</a:t>
            </a:r>
            <a:endParaRPr lang="en-US" sz="1200" dirty="0"/>
          </a:p>
          <a:p>
            <a:pPr marL="171450" indent="-171450">
              <a:buFont typeface="Arial" panose="020B0604020202020204" pitchFamily="34" charset="0"/>
              <a:buChar char="•"/>
            </a:pPr>
            <a:r>
              <a:rPr lang="en-US" sz="1200" dirty="0"/>
              <a:t>Multi platform: </a:t>
            </a:r>
            <a:r>
              <a:rPr lang="en-US" sz="1200" dirty="0" err="1"/>
              <a:t>hướng</a:t>
            </a:r>
            <a:r>
              <a:rPr lang="en-US" sz="1200" baseline="0" dirty="0"/>
              <a:t> </a:t>
            </a:r>
            <a:r>
              <a:rPr lang="en-US" sz="1200" baseline="0" dirty="0" err="1"/>
              <a:t>tới</a:t>
            </a:r>
            <a:r>
              <a:rPr lang="en-US" sz="1200" baseline="0" dirty="0"/>
              <a:t> </a:t>
            </a:r>
            <a:r>
              <a:rPr lang="en-US" sz="1200" baseline="0" dirty="0" err="1"/>
              <a:t>nhiều</a:t>
            </a:r>
            <a:r>
              <a:rPr lang="en-US" sz="1200" baseline="0" dirty="0"/>
              <a:t> </a:t>
            </a:r>
            <a:r>
              <a:rPr lang="en-US" sz="1200" baseline="0" dirty="0" err="1"/>
              <a:t>người</a:t>
            </a:r>
            <a:r>
              <a:rPr lang="en-US" sz="1200" baseline="0" dirty="0"/>
              <a:t> </a:t>
            </a:r>
            <a:r>
              <a:rPr lang="en-US" sz="1200" baseline="0" dirty="0" err="1"/>
              <a:t>dùng</a:t>
            </a:r>
            <a:r>
              <a:rPr lang="en-US" sz="1200" baseline="0" dirty="0"/>
              <a:t> </a:t>
            </a:r>
            <a:r>
              <a:rPr lang="en-US" sz="1200" baseline="0" dirty="0" err="1"/>
              <a:t>hơn</a:t>
            </a:r>
            <a:r>
              <a:rPr lang="en-US" sz="1200" baseline="0" dirty="0"/>
              <a:t> </a:t>
            </a:r>
            <a:r>
              <a:rPr lang="en-US" sz="1200" baseline="0" dirty="0" err="1"/>
              <a:t>với</a:t>
            </a:r>
            <a:r>
              <a:rPr lang="en-US" sz="1200" baseline="0" dirty="0"/>
              <a:t> </a:t>
            </a:r>
            <a:r>
              <a:rPr lang="en-US" sz="1200" baseline="0" dirty="0" err="1"/>
              <a:t>các</a:t>
            </a:r>
            <a:r>
              <a:rPr lang="en-US" sz="1200" baseline="0" dirty="0"/>
              <a:t> </a:t>
            </a:r>
            <a:r>
              <a:rPr lang="en-US" sz="1200" baseline="0" dirty="0" err="1"/>
              <a:t>thiết</a:t>
            </a:r>
            <a:r>
              <a:rPr lang="en-US" sz="1200" baseline="0" dirty="0"/>
              <a:t> </a:t>
            </a:r>
            <a:r>
              <a:rPr lang="en-US" sz="1200" baseline="0" dirty="0" err="1"/>
              <a:t>bị</a:t>
            </a:r>
            <a:r>
              <a:rPr lang="en-US" sz="1200" baseline="0" dirty="0"/>
              <a:t> </a:t>
            </a:r>
            <a:r>
              <a:rPr lang="en-US" sz="1200" baseline="0" dirty="0" err="1"/>
              <a:t>khác</a:t>
            </a:r>
            <a:r>
              <a:rPr lang="en-US" sz="1200" baseline="0" dirty="0"/>
              <a:t> </a:t>
            </a:r>
            <a:r>
              <a:rPr lang="en-US" sz="1200" baseline="0" dirty="0" err="1"/>
              <a:t>nhau</a:t>
            </a:r>
            <a:r>
              <a:rPr lang="en-US" sz="1200" baseline="0" dirty="0"/>
              <a:t>. | </a:t>
            </a:r>
            <a:r>
              <a:rPr lang="en-US" sz="1200" baseline="0" dirty="0" err="1"/>
              <a:t>Servir</a:t>
            </a:r>
            <a:r>
              <a:rPr lang="en-US" sz="1200" baseline="0" dirty="0"/>
              <a:t> tout le monde, </a:t>
            </a:r>
            <a:r>
              <a:rPr lang="en-US" sz="1200" baseline="0" dirty="0" err="1"/>
              <a:t>quel</a:t>
            </a:r>
            <a:r>
              <a:rPr lang="en-US" sz="1200" baseline="0" dirty="0"/>
              <a:t> que </a:t>
            </a:r>
            <a:r>
              <a:rPr lang="en-US" sz="1200" baseline="0" dirty="0" err="1"/>
              <a:t>soit</a:t>
            </a:r>
            <a:r>
              <a:rPr lang="en-US" sz="1200" baseline="0" dirty="0"/>
              <a:t> le portable.</a:t>
            </a:r>
            <a:endParaRPr lang="en-US" sz="1200" dirty="0"/>
          </a:p>
          <a:p>
            <a:pPr marL="171450" indent="-171450">
              <a:buFont typeface="Arial" panose="020B0604020202020204" pitchFamily="34" charset="0"/>
              <a:buChar char="•"/>
            </a:pPr>
            <a:r>
              <a:rPr lang="en-US" sz="1200" dirty="0"/>
              <a:t>Apply </a:t>
            </a:r>
            <a:r>
              <a:rPr lang="en-US" sz="1200" dirty="0" err="1"/>
              <a:t>realtime</a:t>
            </a:r>
            <a:r>
              <a:rPr lang="en-US" sz="1200" dirty="0"/>
              <a:t>: </a:t>
            </a:r>
            <a:r>
              <a:rPr lang="en-US" sz="1200" dirty="0" err="1"/>
              <a:t>có</a:t>
            </a:r>
            <a:r>
              <a:rPr lang="en-US" sz="1200" baseline="0" dirty="0"/>
              <a:t> </a:t>
            </a:r>
            <a:r>
              <a:rPr lang="en-US" sz="1200" baseline="0" dirty="0" err="1"/>
              <a:t>thể</a:t>
            </a:r>
            <a:r>
              <a:rPr lang="en-US" sz="1200" baseline="0" dirty="0"/>
              <a:t> </a:t>
            </a:r>
            <a:r>
              <a:rPr lang="en-US" sz="1200" baseline="0" dirty="0" err="1"/>
              <a:t>nhận</a:t>
            </a:r>
            <a:r>
              <a:rPr lang="en-US" sz="1200" baseline="0" dirty="0"/>
              <a:t> </a:t>
            </a:r>
            <a:r>
              <a:rPr lang="en-US" sz="1200" baseline="0" dirty="0" err="1"/>
              <a:t>được</a:t>
            </a:r>
            <a:r>
              <a:rPr lang="en-US" sz="1200" baseline="0" dirty="0"/>
              <a:t> </a:t>
            </a:r>
            <a:r>
              <a:rPr lang="en-US" sz="1200" baseline="0" dirty="0" err="1"/>
              <a:t>các</a:t>
            </a:r>
            <a:r>
              <a:rPr lang="en-US" sz="1200" baseline="0" dirty="0"/>
              <a:t> </a:t>
            </a:r>
            <a:r>
              <a:rPr lang="en-US" sz="1200" baseline="0" dirty="0" err="1"/>
              <a:t>thay</a:t>
            </a:r>
            <a:r>
              <a:rPr lang="en-US" sz="1200" baseline="0" dirty="0"/>
              <a:t> </a:t>
            </a:r>
            <a:r>
              <a:rPr lang="en-US" sz="1200" baseline="0" dirty="0" err="1"/>
              <a:t>đổi</a:t>
            </a:r>
            <a:r>
              <a:rPr lang="en-US" sz="1200" baseline="0" dirty="0"/>
              <a:t> </a:t>
            </a:r>
            <a:r>
              <a:rPr lang="en-US" sz="1200" baseline="0" dirty="0" err="1"/>
              <a:t>sát</a:t>
            </a:r>
            <a:r>
              <a:rPr lang="en-US" sz="1200" baseline="0" dirty="0"/>
              <a:t> </a:t>
            </a:r>
            <a:r>
              <a:rPr lang="en-US" sz="1200" baseline="0" dirty="0" err="1"/>
              <a:t>với</a:t>
            </a:r>
            <a:r>
              <a:rPr lang="en-US" sz="1200" baseline="0" dirty="0"/>
              <a:t> </a:t>
            </a:r>
            <a:r>
              <a:rPr lang="en-US" sz="1200" baseline="0" dirty="0" err="1"/>
              <a:t>thời</a:t>
            </a:r>
            <a:r>
              <a:rPr lang="en-US" sz="1200" baseline="0" dirty="0"/>
              <a:t> </a:t>
            </a:r>
            <a:r>
              <a:rPr lang="en-US" sz="1200" baseline="0" dirty="0" err="1"/>
              <a:t>gian</a:t>
            </a:r>
            <a:r>
              <a:rPr lang="en-US" sz="1200" baseline="0" dirty="0"/>
              <a:t> </a:t>
            </a:r>
            <a:r>
              <a:rPr lang="en-US" sz="1200" baseline="0" dirty="0" err="1"/>
              <a:t>thực</a:t>
            </a:r>
            <a:r>
              <a:rPr lang="en-US" sz="1200" baseline="0" dirty="0"/>
              <a:t>. | </a:t>
            </a:r>
            <a:r>
              <a:rPr lang="en-US" sz="1200" baseline="0" dirty="0" err="1"/>
              <a:t>mettre</a:t>
            </a:r>
            <a:r>
              <a:rPr lang="en-US" sz="1200" baseline="0" dirty="0"/>
              <a:t> à jour, modifier </a:t>
            </a:r>
            <a:r>
              <a:rPr lang="en-US" sz="1200" baseline="0" dirty="0" err="1"/>
              <a:t>en</a:t>
            </a:r>
            <a:r>
              <a:rPr lang="en-US" sz="1200" baseline="0" dirty="0"/>
              <a:t> temps reel.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REX: </a:t>
            </a:r>
            <a:r>
              <a:rPr lang="en-US" sz="1200" dirty="0" err="1"/>
              <a:t>Nhận</a:t>
            </a:r>
            <a:r>
              <a:rPr lang="en-US" sz="1200" baseline="0" dirty="0"/>
              <a:t> </a:t>
            </a:r>
            <a:r>
              <a:rPr lang="en-US" sz="1200" baseline="0" dirty="0" err="1"/>
              <a:t>được</a:t>
            </a:r>
            <a:r>
              <a:rPr lang="en-US" sz="1200" baseline="0" dirty="0"/>
              <a:t> </a:t>
            </a:r>
            <a:r>
              <a:rPr lang="en-US" sz="1200" baseline="0" dirty="0" err="1"/>
              <a:t>các</a:t>
            </a:r>
            <a:r>
              <a:rPr lang="en-US" sz="1200" baseline="0" dirty="0"/>
              <a:t> </a:t>
            </a:r>
            <a:r>
              <a:rPr lang="en-US" sz="1200" baseline="0" dirty="0" err="1"/>
              <a:t>đánh</a:t>
            </a:r>
            <a:r>
              <a:rPr lang="en-US" sz="1200" baseline="0" dirty="0"/>
              <a:t> </a:t>
            </a:r>
            <a:r>
              <a:rPr lang="en-US" sz="1200" baseline="0" dirty="0" err="1"/>
              <a:t>giá</a:t>
            </a:r>
            <a:r>
              <a:rPr lang="en-US" sz="1200" baseline="0" dirty="0"/>
              <a:t> </a:t>
            </a:r>
            <a:r>
              <a:rPr lang="en-US" sz="1200" baseline="0" dirty="0" err="1"/>
              <a:t>và</a:t>
            </a:r>
            <a:r>
              <a:rPr lang="en-US" sz="1200" baseline="0" dirty="0"/>
              <a:t> </a:t>
            </a:r>
            <a:r>
              <a:rPr lang="en-US" sz="1200" baseline="0" dirty="0" err="1"/>
              <a:t>tiếp</a:t>
            </a:r>
            <a:r>
              <a:rPr lang="en-US" sz="1200" baseline="0" dirty="0"/>
              <a:t> </a:t>
            </a:r>
            <a:r>
              <a:rPr lang="en-US" sz="1200" baseline="0" dirty="0" err="1"/>
              <a:t>tục</a:t>
            </a:r>
            <a:r>
              <a:rPr lang="en-US" sz="1200" baseline="0" dirty="0"/>
              <a:t> </a:t>
            </a:r>
            <a:r>
              <a:rPr lang="en-US" sz="1200" baseline="0" dirty="0" err="1"/>
              <a:t>cải</a:t>
            </a:r>
            <a:r>
              <a:rPr lang="en-US" sz="1200" baseline="0" dirty="0"/>
              <a:t> </a:t>
            </a:r>
            <a:r>
              <a:rPr lang="en-US" sz="1200" baseline="0" dirty="0" err="1"/>
              <a:t>thiện</a:t>
            </a:r>
            <a:r>
              <a:rPr lang="en-US" sz="1200" baseline="0" dirty="0"/>
              <a:t>. | </a:t>
            </a:r>
            <a:r>
              <a:rPr lang="en-US" sz="1200" baseline="0" dirty="0" err="1"/>
              <a:t>Obtenir</a:t>
            </a:r>
            <a:r>
              <a:rPr lang="en-US" sz="1200" baseline="0" dirty="0"/>
              <a:t> les experiences pour </a:t>
            </a:r>
            <a:r>
              <a:rPr lang="en-US" sz="1200" baseline="0" dirty="0" err="1"/>
              <a:t>améliorer</a:t>
            </a:r>
            <a:r>
              <a:rPr lang="en-US" sz="1200" baseline="0" dirty="0"/>
              <a:t> </a:t>
            </a:r>
            <a:r>
              <a:rPr lang="en-US" sz="1200" baseline="0" dirty="0" err="1"/>
              <a:t>Marvic</a:t>
            </a:r>
            <a:r>
              <a:rPr lang="en-US" sz="1200" baseline="0" dirty="0"/>
              <a:t>.</a:t>
            </a:r>
            <a:endParaRPr lang="en-US" sz="1200" dirty="0"/>
          </a:p>
          <a:p>
            <a:pPr marL="0" indent="0">
              <a:buFont typeface="Arial" panose="020B0604020202020204" pitchFamily="34" charset="0"/>
              <a:buNone/>
            </a:pPr>
            <a:endParaRPr lang="en-US" sz="1200" dirty="0"/>
          </a:p>
          <a:p>
            <a:endParaRPr lang="en-US" dirty="0"/>
          </a:p>
        </p:txBody>
      </p:sp>
      <p:sp>
        <p:nvSpPr>
          <p:cNvPr id="4" name="Slide Number Placeholder 3"/>
          <p:cNvSpPr>
            <a:spLocks noGrp="1"/>
          </p:cNvSpPr>
          <p:nvPr>
            <p:ph type="sldNum" sz="quarter" idx="10"/>
          </p:nvPr>
        </p:nvSpPr>
        <p:spPr/>
        <p:txBody>
          <a:bodyPr/>
          <a:lstStyle/>
          <a:p>
            <a:fld id="{CC5C15D7-EC68-4042-84E1-1A7C8626FA94}" type="slidenum">
              <a:rPr lang="en-US" smtClean="0"/>
              <a:t>16</a:t>
            </a:fld>
            <a:endParaRPr lang="en-US"/>
          </a:p>
        </p:txBody>
      </p:sp>
    </p:spTree>
    <p:extLst>
      <p:ext uri="{BB962C8B-B14F-4D97-AF65-F5344CB8AC3E}">
        <p14:creationId xmlns:p14="http://schemas.microsoft.com/office/powerpoint/2010/main" val="2437718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Những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điều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bản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thân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học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được</a:t>
            </a:r>
            <a:r>
              <a:rPr lang="en-US" sz="1200" kern="1200" baseline="0" dirty="0">
                <a:solidFill>
                  <a:schemeClr val="tx1"/>
                </a:solidFill>
                <a:latin typeface="+mn-lt"/>
                <a:ea typeface="+mn-ea"/>
                <a:cs typeface="+mn-cs"/>
              </a:rPr>
              <a:t>:</a:t>
            </a:r>
            <a:endParaRPr lang="en-US" sz="1200" kern="1200" dirty="0">
              <a:solidFill>
                <a:schemeClr val="tx1"/>
              </a:solidFill>
              <a:latin typeface="+mn-lt"/>
              <a:ea typeface="+mn-ea"/>
              <a:cs typeface="+mn-cs"/>
            </a:endParaRPr>
          </a:p>
          <a:p>
            <a:pPr marL="171450" indent="-171450">
              <a:buFont typeface="Arial" panose="020B0604020202020204" pitchFamily="34" charset="0"/>
              <a:buChar char="•"/>
            </a:pPr>
            <a:r>
              <a:rPr lang="en-US" sz="1200" kern="1200" dirty="0" err="1">
                <a:solidFill>
                  <a:schemeClr val="tx1"/>
                </a:solidFill>
                <a:latin typeface="+mn-lt"/>
                <a:ea typeface="+mn-ea"/>
                <a:cs typeface="+mn-cs"/>
              </a:rPr>
              <a:t>Nghiên</a:t>
            </a:r>
            <a:r>
              <a:rPr lang="en-US" sz="1200" kern="1200" dirty="0">
                <a:solidFill>
                  <a:schemeClr val="tx1"/>
                </a:solidFill>
                <a:latin typeface="+mn-lt"/>
                <a:ea typeface="+mn-ea"/>
                <a:cs typeface="+mn-cs"/>
              </a:rPr>
              <a:t> c</a:t>
            </a:r>
            <a:r>
              <a:rPr lang="vi-VN" sz="1200" kern="1200" dirty="0">
                <a:solidFill>
                  <a:schemeClr val="tx1"/>
                </a:solidFill>
                <a:latin typeface="+mn-lt"/>
                <a:ea typeface="+mn-ea"/>
                <a:cs typeface="+mn-cs"/>
              </a:rPr>
              <a:t>ứ</a:t>
            </a:r>
            <a:r>
              <a:rPr lang="en-US" sz="1200" kern="1200" dirty="0">
                <a:solidFill>
                  <a:schemeClr val="tx1"/>
                </a:solidFill>
                <a:latin typeface="+mn-lt"/>
                <a:ea typeface="+mn-ea"/>
                <a:cs typeface="+mn-cs"/>
              </a:rPr>
              <a:t>u </a:t>
            </a:r>
            <a:r>
              <a:rPr lang="en-US" sz="1200" kern="1200" dirty="0" err="1">
                <a:solidFill>
                  <a:schemeClr val="tx1"/>
                </a:solidFill>
                <a:latin typeface="+mn-lt"/>
                <a:ea typeface="+mn-ea"/>
                <a:cs typeface="+mn-cs"/>
              </a:rPr>
              <a:t>th</a:t>
            </a:r>
            <a:r>
              <a:rPr lang="vi-VN" sz="1200" kern="1200" dirty="0">
                <a:solidFill>
                  <a:schemeClr val="tx1"/>
                </a:solidFill>
                <a:latin typeface="+mn-lt"/>
                <a:ea typeface="+mn-ea"/>
                <a:cs typeface="+mn-cs"/>
              </a:rPr>
              <a:t>ế</a:t>
            </a:r>
            <a:r>
              <a:rPr lang="en-US" sz="1200" kern="1200" dirty="0">
                <a:solidFill>
                  <a:schemeClr val="tx1"/>
                </a:solidFill>
                <a:latin typeface="+mn-lt"/>
                <a:ea typeface="+mn-ea"/>
                <a:cs typeface="+mn-cs"/>
              </a:rPr>
              <a:t> m</a:t>
            </a:r>
            <a:r>
              <a:rPr lang="vi-VN" sz="1200" kern="1200" dirty="0">
                <a:solidFill>
                  <a:schemeClr val="tx1"/>
                </a:solidFill>
                <a:latin typeface="+mn-lt"/>
                <a:ea typeface="+mn-ea"/>
                <a:cs typeface="+mn-cs"/>
              </a:rPr>
              <a:t>ạ</a:t>
            </a:r>
            <a:r>
              <a:rPr lang="en-US" sz="1200" kern="1200" dirty="0" err="1">
                <a:solidFill>
                  <a:schemeClr val="tx1"/>
                </a:solidFill>
                <a:latin typeface="+mn-lt"/>
                <a:ea typeface="+mn-ea"/>
                <a:cs typeface="+mn-cs"/>
              </a:rPr>
              <a:t>nh</a:t>
            </a:r>
            <a:r>
              <a:rPr lang="en-US" sz="1200" kern="1200" dirty="0">
                <a:solidFill>
                  <a:schemeClr val="tx1"/>
                </a:solidFill>
                <a:latin typeface="+mn-lt"/>
                <a:ea typeface="+mn-ea"/>
                <a:cs typeface="+mn-cs"/>
              </a:rPr>
              <a:t> c</a:t>
            </a:r>
            <a:r>
              <a:rPr lang="vi-VN" sz="1200" kern="1200" dirty="0">
                <a:solidFill>
                  <a:schemeClr val="tx1"/>
                </a:solidFill>
                <a:latin typeface="+mn-lt"/>
                <a:ea typeface="+mn-ea"/>
                <a:cs typeface="+mn-cs"/>
              </a:rPr>
              <a:t>ủa các đố</a:t>
            </a:r>
            <a:r>
              <a:rPr lang="en-US" sz="1200" kern="1200" dirty="0" err="1">
                <a:solidFill>
                  <a:schemeClr val="tx1"/>
                </a:solidFill>
                <a:latin typeface="+mn-lt"/>
                <a:ea typeface="+mn-ea"/>
                <a:cs typeface="+mn-cs"/>
              </a:rPr>
              <a:t>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a:t>
            </a:r>
            <a:r>
              <a:rPr lang="vi-VN" sz="1200" kern="1200" dirty="0">
                <a:solidFill>
                  <a:schemeClr val="tx1"/>
                </a:solidFill>
                <a:latin typeface="+mn-lt"/>
                <a:ea typeface="+mn-ea"/>
                <a:cs typeface="+mn-cs"/>
              </a:rPr>
              <a:t>ủ</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trên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thị</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trường</a:t>
            </a:r>
            <a:r>
              <a:rPr lang="en-US" sz="1200" kern="1200" baseline="0" dirty="0">
                <a:solidFill>
                  <a:schemeClr val="tx1"/>
                </a:solidFill>
                <a:latin typeface="+mn-lt"/>
                <a:ea typeface="+mn-ea"/>
                <a:cs typeface="+mn-cs"/>
              </a:rPr>
              <a:t>.</a:t>
            </a:r>
            <a:endParaRPr lang="vi-VN" sz="1200" kern="1200" dirty="0">
              <a:solidFill>
                <a:schemeClr val="tx1"/>
              </a:solidFill>
              <a:latin typeface="+mn-lt"/>
              <a:ea typeface="+mn-ea"/>
              <a:cs typeface="+mn-cs"/>
            </a:endParaRPr>
          </a:p>
          <a:p>
            <a:pPr marL="171450" indent="-171450">
              <a:buFont typeface="Arial" panose="020B0604020202020204" pitchFamily="34" charset="0"/>
              <a:buChar char="•"/>
            </a:pPr>
            <a:r>
              <a:rPr lang="en-US" sz="1200" kern="1200" dirty="0">
                <a:solidFill>
                  <a:schemeClr val="tx1"/>
                </a:solidFill>
                <a:latin typeface="+mn-lt"/>
                <a:ea typeface="+mn-ea"/>
                <a:cs typeface="+mn-cs"/>
              </a:rPr>
              <a:t>Đ</a:t>
            </a:r>
            <a:r>
              <a:rPr lang="vi-VN" sz="1200" kern="1200" dirty="0">
                <a:solidFill>
                  <a:schemeClr val="tx1"/>
                </a:solidFill>
                <a:latin typeface="+mn-lt"/>
                <a:ea typeface="+mn-ea"/>
                <a:cs typeface="+mn-cs"/>
              </a:rPr>
              <a:t>ịnh hướ</a:t>
            </a:r>
            <a:r>
              <a:rPr lang="en-US" sz="1200" kern="1200" dirty="0">
                <a:solidFill>
                  <a:schemeClr val="tx1"/>
                </a:solidFill>
                <a:latin typeface="+mn-lt"/>
                <a:ea typeface="+mn-ea"/>
                <a:cs typeface="+mn-cs"/>
              </a:rPr>
              <a:t>ng </a:t>
            </a:r>
            <a:r>
              <a:rPr lang="en-US" sz="1200" kern="1200" dirty="0" err="1">
                <a:solidFill>
                  <a:schemeClr val="tx1"/>
                </a:solidFill>
                <a:latin typeface="+mn-lt"/>
                <a:ea typeface="+mn-ea"/>
                <a:cs typeface="+mn-cs"/>
              </a:rPr>
              <a:t>phát</a:t>
            </a:r>
            <a:r>
              <a:rPr lang="en-US" sz="1200" kern="1200" dirty="0">
                <a:solidFill>
                  <a:schemeClr val="tx1"/>
                </a:solidFill>
                <a:latin typeface="+mn-lt"/>
                <a:ea typeface="+mn-ea"/>
                <a:cs typeface="+mn-cs"/>
              </a:rPr>
              <a:t> tri</a:t>
            </a:r>
            <a:r>
              <a:rPr lang="vi-VN" sz="1200" kern="1200" dirty="0">
                <a:solidFill>
                  <a:schemeClr val="tx1"/>
                </a:solidFill>
                <a:latin typeface="+mn-lt"/>
                <a:ea typeface="+mn-ea"/>
                <a:cs typeface="+mn-cs"/>
              </a:rPr>
              <a:t>ể</a:t>
            </a:r>
            <a:r>
              <a:rPr lang="en-US" sz="1200" kern="1200" dirty="0">
                <a:solidFill>
                  <a:schemeClr val="tx1"/>
                </a:solidFill>
                <a:latin typeface="+mn-lt"/>
                <a:ea typeface="+mn-ea"/>
                <a:cs typeface="+mn-cs"/>
              </a:rPr>
              <a:t>n s</a:t>
            </a:r>
            <a:r>
              <a:rPr lang="vi-VN" sz="1200" kern="1200" dirty="0">
                <a:solidFill>
                  <a:schemeClr val="tx1"/>
                </a:solidFill>
                <a:latin typeface="+mn-lt"/>
                <a:ea typeface="+mn-ea"/>
                <a:cs typeface="+mn-cs"/>
              </a:rPr>
              <a:t>ả</a:t>
            </a:r>
            <a:r>
              <a:rPr lang="en-US" sz="1200" kern="1200" dirty="0">
                <a:solidFill>
                  <a:schemeClr val="tx1"/>
                </a:solidFill>
                <a:latin typeface="+mn-lt"/>
                <a:ea typeface="+mn-ea"/>
                <a:cs typeface="+mn-cs"/>
              </a:rPr>
              <a:t>n </a:t>
            </a:r>
            <a:r>
              <a:rPr lang="en-US" sz="1200" kern="1200" dirty="0" err="1">
                <a:solidFill>
                  <a:schemeClr val="tx1"/>
                </a:solidFill>
                <a:latin typeface="+mn-lt"/>
                <a:ea typeface="+mn-ea"/>
                <a:cs typeface="+mn-cs"/>
              </a:rPr>
              <a:t>ph</a:t>
            </a:r>
            <a:r>
              <a:rPr lang="vi-VN" sz="1200" kern="1200" dirty="0">
                <a:solidFill>
                  <a:schemeClr val="tx1"/>
                </a:solidFill>
                <a:latin typeface="+mn-lt"/>
                <a:ea typeface="+mn-ea"/>
                <a:cs typeface="+mn-cs"/>
              </a:rPr>
              <a:t>ẩ</a:t>
            </a:r>
            <a:r>
              <a:rPr lang="en-US" sz="1200" kern="1200" dirty="0">
                <a:solidFill>
                  <a:schemeClr val="tx1"/>
                </a:solidFill>
                <a:latin typeface="+mn-lt"/>
                <a:ea typeface="+mn-ea"/>
                <a:cs typeface="+mn-cs"/>
              </a:rPr>
              <a:t>m.</a:t>
            </a:r>
            <a:endParaRPr lang="vi-VN" sz="1200" kern="1200" dirty="0">
              <a:solidFill>
                <a:schemeClr val="tx1"/>
              </a:solidFill>
              <a:latin typeface="+mn-lt"/>
              <a:ea typeface="+mn-ea"/>
              <a:cs typeface="+mn-cs"/>
            </a:endParaRPr>
          </a:p>
          <a:p>
            <a:pPr marL="171450" indent="-171450">
              <a:buFont typeface="Arial" panose="020B0604020202020204" pitchFamily="34" charset="0"/>
              <a:buChar char="•"/>
            </a:pPr>
            <a:r>
              <a:rPr lang="en-US" sz="1200" kern="1200" dirty="0" err="1">
                <a:solidFill>
                  <a:schemeClr val="tx1"/>
                </a:solidFill>
                <a:latin typeface="+mn-lt"/>
                <a:ea typeface="+mn-ea"/>
                <a:cs typeface="+mn-cs"/>
              </a:rPr>
              <a:t>Phân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tích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nhu</a:t>
            </a:r>
            <a:r>
              <a:rPr lang="en-US" sz="1200" kern="1200" dirty="0">
                <a:solidFill>
                  <a:schemeClr val="tx1"/>
                </a:solidFill>
                <a:latin typeface="+mn-lt"/>
                <a:ea typeface="+mn-ea"/>
                <a:cs typeface="+mn-cs"/>
              </a:rPr>
              <a:t> c</a:t>
            </a:r>
            <a:r>
              <a:rPr lang="vi-VN" sz="1200" kern="1200" dirty="0">
                <a:solidFill>
                  <a:schemeClr val="tx1"/>
                </a:solidFill>
                <a:latin typeface="+mn-lt"/>
                <a:ea typeface="+mn-ea"/>
                <a:cs typeface="+mn-cs"/>
              </a:rPr>
              <a:t>ầu, lựa chọn c</a:t>
            </a:r>
            <a:r>
              <a:rPr lang="en-US" sz="1200" kern="1200" dirty="0" err="1">
                <a:solidFill>
                  <a:schemeClr val="tx1"/>
                </a:solidFill>
                <a:latin typeface="+mn-lt"/>
                <a:ea typeface="+mn-ea"/>
                <a:cs typeface="+mn-cs"/>
              </a:rPr>
              <a:t>ông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ngh</a:t>
            </a:r>
            <a:r>
              <a:rPr lang="vi-VN" sz="1200" kern="1200" dirty="0">
                <a:solidFill>
                  <a:schemeClr val="tx1"/>
                </a:solidFill>
                <a:latin typeface="+mn-lt"/>
                <a:ea typeface="+mn-ea"/>
                <a:cs typeface="+mn-cs"/>
              </a:rPr>
              <a:t>ệ </a:t>
            </a:r>
            <a:r>
              <a:rPr lang="en-US" sz="1200" kern="1200" dirty="0" err="1">
                <a:solidFill>
                  <a:schemeClr val="tx1"/>
                </a:solidFill>
                <a:latin typeface="+mn-lt"/>
                <a:ea typeface="+mn-ea"/>
                <a:cs typeface="+mn-cs"/>
              </a:rPr>
              <a:t>phù</a:t>
            </a:r>
            <a:r>
              <a:rPr lang="en-US" sz="1200" kern="1200" dirty="0">
                <a:solidFill>
                  <a:schemeClr val="tx1"/>
                </a:solidFill>
                <a:latin typeface="+mn-lt"/>
                <a:ea typeface="+mn-ea"/>
                <a:cs typeface="+mn-cs"/>
              </a:rPr>
              <a:t> h</a:t>
            </a:r>
            <a:r>
              <a:rPr lang="vi-VN" sz="1200" kern="1200" dirty="0">
                <a:solidFill>
                  <a:schemeClr val="tx1"/>
                </a:solidFill>
                <a:latin typeface="+mn-lt"/>
                <a:ea typeface="+mn-ea"/>
                <a:cs typeface="+mn-cs"/>
              </a:rPr>
              <a:t>ợ</a:t>
            </a:r>
            <a:r>
              <a:rPr lang="en-US" sz="1200" kern="1200" dirty="0">
                <a:solidFill>
                  <a:schemeClr val="tx1"/>
                </a:solidFill>
                <a:latin typeface="+mn-lt"/>
                <a:ea typeface="+mn-ea"/>
                <a:cs typeface="+mn-cs"/>
              </a:rPr>
              <a:t>p</a:t>
            </a:r>
            <a:r>
              <a:rPr lang="vi-VN" sz="1200" kern="1200" dirty="0">
                <a:solidFill>
                  <a:schemeClr val="tx1"/>
                </a:solidFill>
                <a:latin typeface="+mn-lt"/>
                <a:ea typeface="+mn-ea"/>
                <a:cs typeface="+mn-cs"/>
              </a:rPr>
              <a:t>.</a:t>
            </a:r>
          </a:p>
          <a:p>
            <a:pPr marL="171450" indent="-171450">
              <a:buFont typeface="Arial" panose="020B0604020202020204" pitchFamily="34" charset="0"/>
              <a:buChar char="•"/>
            </a:pPr>
            <a:r>
              <a:rPr lang="en-US" sz="1200" kern="1200" dirty="0" err="1">
                <a:solidFill>
                  <a:schemeClr val="tx1"/>
                </a:solidFill>
                <a:latin typeface="+mn-lt"/>
                <a:ea typeface="+mn-ea"/>
                <a:cs typeface="+mn-cs"/>
              </a:rPr>
              <a:t>Gi</a:t>
            </a:r>
            <a:r>
              <a:rPr lang="vi-VN" sz="1200" kern="1200" dirty="0">
                <a:solidFill>
                  <a:schemeClr val="tx1"/>
                </a:solidFill>
                <a:latin typeface="+mn-lt"/>
                <a:ea typeface="+mn-ea"/>
                <a:cs typeface="+mn-cs"/>
              </a:rPr>
              <a:t>ả</a:t>
            </a:r>
            <a:r>
              <a:rPr lang="en-US" sz="1200" kern="1200" dirty="0" err="1">
                <a:solidFill>
                  <a:schemeClr val="tx1"/>
                </a:solidFill>
                <a:latin typeface="+mn-lt"/>
                <a:ea typeface="+mn-ea"/>
                <a:cs typeface="+mn-cs"/>
              </a:rPr>
              <a:t>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quy</a:t>
            </a:r>
            <a:r>
              <a:rPr lang="vi-VN" sz="1200" kern="1200" dirty="0">
                <a:solidFill>
                  <a:schemeClr val="tx1"/>
                </a:solidFill>
                <a:latin typeface="+mn-lt"/>
                <a:ea typeface="+mn-ea"/>
                <a:cs typeface="+mn-cs"/>
              </a:rPr>
              <a:t>ế</a:t>
            </a:r>
            <a:r>
              <a:rPr lang="en-US" sz="1200" kern="1200" dirty="0">
                <a:solidFill>
                  <a:schemeClr val="tx1"/>
                </a:solidFill>
                <a:latin typeface="+mn-lt"/>
                <a:ea typeface="+mn-ea"/>
                <a:cs typeface="+mn-cs"/>
              </a:rPr>
              <a:t>t v</a:t>
            </a:r>
            <a:r>
              <a:rPr lang="vi-VN" sz="1200" kern="1200" dirty="0">
                <a:solidFill>
                  <a:schemeClr val="tx1"/>
                </a:solidFill>
                <a:latin typeface="+mn-lt"/>
                <a:ea typeface="+mn-ea"/>
                <a:cs typeface="+mn-cs"/>
              </a:rPr>
              <a:t>ấn đề</a:t>
            </a:r>
            <a:r>
              <a:rPr lang="en-US" sz="1200" kern="1200" dirty="0">
                <a:solidFill>
                  <a:schemeClr val="tx1"/>
                </a:solidFill>
                <a:latin typeface="+mn-lt"/>
                <a:ea typeface="+mn-ea"/>
                <a:cs typeface="+mn-cs"/>
              </a:rPr>
              <a:t>.</a:t>
            </a:r>
          </a:p>
          <a:p>
            <a:pPr marL="171450" indent="-171450">
              <a:buFont typeface="Arial" panose="020B0604020202020204" pitchFamily="34" charset="0"/>
              <a:buChar char="•"/>
            </a:pPr>
            <a:endParaRPr lang="en-US" sz="1200" kern="1200" dirty="0">
              <a:solidFill>
                <a:schemeClr val="tx1"/>
              </a:solidFill>
              <a:latin typeface="+mn-lt"/>
              <a:ea typeface="+mn-ea"/>
              <a:cs typeface="+mn-cs"/>
            </a:endParaRPr>
          </a:p>
          <a:p>
            <a:pPr marL="0" indent="0">
              <a:buFont typeface="Arial" panose="020B0604020202020204" pitchFamily="34" charset="0"/>
              <a:buNone/>
            </a:pPr>
            <a:r>
              <a:rPr lang="en-US" sz="1200" kern="1200" dirty="0">
                <a:solidFill>
                  <a:schemeClr val="tx1"/>
                </a:solidFill>
                <a:latin typeface="+mn-lt"/>
                <a:ea typeface="+mn-ea"/>
                <a:cs typeface="+mn-cs"/>
              </a:rPr>
              <a:t>On a </a:t>
            </a:r>
            <a:r>
              <a:rPr lang="en-US" sz="1200" kern="1200" dirty="0" err="1">
                <a:solidFill>
                  <a:schemeClr val="tx1"/>
                </a:solidFill>
                <a:latin typeface="+mn-lt"/>
                <a:ea typeface="+mn-ea"/>
                <a:cs typeface="+mn-cs"/>
              </a:rPr>
              <a:t>acquéri</a:t>
            </a:r>
            <a:r>
              <a:rPr lang="en-US" sz="1200" kern="1200" dirty="0">
                <a:solidFill>
                  <a:schemeClr val="tx1"/>
                </a:solidFill>
                <a:latin typeface="+mn-lt"/>
                <a:ea typeface="+mn-ea"/>
                <a:cs typeface="+mn-cs"/>
              </a:rPr>
              <a:t> :</a:t>
            </a:r>
          </a:p>
          <a:p>
            <a:pPr marL="0" indent="0">
              <a:buFont typeface="Arial" panose="020B0604020202020204" pitchFamily="34" charset="0"/>
              <a:buNone/>
            </a:pPr>
            <a:r>
              <a:rPr lang="en-US" sz="1200" kern="1200" dirty="0" err="1">
                <a:solidFill>
                  <a:schemeClr val="tx1"/>
                </a:solidFill>
                <a:latin typeface="+mn-lt"/>
                <a:ea typeface="+mn-ea"/>
                <a:cs typeface="+mn-cs"/>
              </a:rPr>
              <a:t>Découvrir</a:t>
            </a:r>
            <a:r>
              <a:rPr lang="en-US" sz="1200" kern="1200" dirty="0">
                <a:solidFill>
                  <a:schemeClr val="tx1"/>
                </a:solidFill>
                <a:latin typeface="+mn-lt"/>
                <a:ea typeface="+mn-ea"/>
                <a:cs typeface="+mn-cs"/>
              </a:rPr>
              <a:t> le </a:t>
            </a:r>
            <a:r>
              <a:rPr lang="en-US" sz="1200" kern="1200" dirty="0" err="1">
                <a:solidFill>
                  <a:schemeClr val="tx1"/>
                </a:solidFill>
                <a:latin typeface="+mn-lt"/>
                <a:ea typeface="+mn-ea"/>
                <a:cs typeface="+mn-cs"/>
              </a:rPr>
              <a:t>marché</a:t>
            </a:r>
            <a:endParaRPr lang="en-US" sz="1200" kern="1200" dirty="0">
              <a:solidFill>
                <a:schemeClr val="tx1"/>
              </a:solidFill>
              <a:latin typeface="+mn-lt"/>
              <a:ea typeface="+mn-ea"/>
              <a:cs typeface="+mn-cs"/>
            </a:endParaRPr>
          </a:p>
          <a:p>
            <a:pPr marL="0" indent="0">
              <a:buFont typeface="Arial" panose="020B0604020202020204" pitchFamily="34" charset="0"/>
              <a:buNone/>
            </a:pPr>
            <a:r>
              <a:rPr lang="en-US" sz="1200" kern="1200" dirty="0">
                <a:solidFill>
                  <a:schemeClr val="tx1"/>
                </a:solidFill>
                <a:latin typeface="+mn-lt"/>
                <a:ea typeface="+mn-ea"/>
                <a:cs typeface="+mn-cs"/>
              </a:rPr>
              <a:t>Donner le orientation de </a:t>
            </a:r>
            <a:r>
              <a:rPr lang="en-US" sz="1200" kern="1200" dirty="0" err="1">
                <a:solidFill>
                  <a:schemeClr val="tx1"/>
                </a:solidFill>
                <a:latin typeface="+mn-lt"/>
                <a:ea typeface="+mn-ea"/>
                <a:cs typeface="+mn-cs"/>
              </a:rPr>
              <a:t>developpement</a:t>
            </a:r>
            <a:r>
              <a:rPr lang="en-US" sz="1200" kern="1200" dirty="0">
                <a:solidFill>
                  <a:schemeClr val="tx1"/>
                </a:solidFill>
                <a:latin typeface="+mn-lt"/>
                <a:ea typeface="+mn-ea"/>
                <a:cs typeface="+mn-cs"/>
              </a:rPr>
              <a:t> de </a:t>
            </a:r>
            <a:r>
              <a:rPr lang="en-US" sz="1200" kern="1200" dirty="0" err="1">
                <a:solidFill>
                  <a:schemeClr val="tx1"/>
                </a:solidFill>
                <a:latin typeface="+mn-lt"/>
                <a:ea typeface="+mn-ea"/>
                <a:cs typeface="+mn-cs"/>
              </a:rPr>
              <a:t>produit</a:t>
            </a:r>
            <a:endParaRPr lang="en-US" sz="1200" kern="1200" dirty="0">
              <a:solidFill>
                <a:schemeClr val="tx1"/>
              </a:solidFill>
              <a:latin typeface="+mn-lt"/>
              <a:ea typeface="+mn-ea"/>
              <a:cs typeface="+mn-cs"/>
            </a:endParaRPr>
          </a:p>
          <a:p>
            <a:pPr marL="0" indent="0">
              <a:buFont typeface="Arial" panose="020B0604020202020204" pitchFamily="34" charset="0"/>
              <a:buNone/>
            </a:pPr>
            <a:r>
              <a:rPr lang="en-US" sz="1200" kern="1200" dirty="0" err="1">
                <a:solidFill>
                  <a:schemeClr val="tx1"/>
                </a:solidFill>
                <a:latin typeface="+mn-lt"/>
                <a:ea typeface="+mn-ea"/>
                <a:cs typeface="+mn-cs"/>
              </a:rPr>
              <a:t>Analyser</a:t>
            </a:r>
            <a:r>
              <a:rPr lang="en-US" sz="1200" kern="1200" dirty="0">
                <a:solidFill>
                  <a:schemeClr val="tx1"/>
                </a:solidFill>
                <a:latin typeface="+mn-lt"/>
                <a:ea typeface="+mn-ea"/>
                <a:cs typeface="+mn-cs"/>
              </a:rPr>
              <a:t> les </a:t>
            </a:r>
            <a:r>
              <a:rPr lang="en-US" sz="1200" kern="1200" dirty="0" err="1">
                <a:solidFill>
                  <a:schemeClr val="tx1"/>
                </a:solidFill>
                <a:latin typeface="+mn-lt"/>
                <a:ea typeface="+mn-ea"/>
                <a:cs typeface="+mn-cs"/>
              </a:rPr>
              <a:t>besoins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Choisir</a:t>
            </a:r>
            <a:r>
              <a:rPr lang="en-US" sz="1200" kern="1200" dirty="0">
                <a:solidFill>
                  <a:schemeClr val="tx1"/>
                </a:solidFill>
                <a:latin typeface="+mn-lt"/>
                <a:ea typeface="+mn-ea"/>
                <a:cs typeface="+mn-cs"/>
              </a:rPr>
              <a:t> les techno qui le plus </a:t>
            </a:r>
            <a:r>
              <a:rPr lang="en-US" sz="1200" kern="1200" dirty="0" err="1">
                <a:solidFill>
                  <a:schemeClr val="tx1"/>
                </a:solidFill>
                <a:latin typeface="+mn-lt"/>
                <a:ea typeface="+mn-ea"/>
                <a:cs typeface="+mn-cs"/>
              </a:rPr>
              <a:t>correspondance</a:t>
            </a:r>
            <a:r>
              <a:rPr lang="en-US" sz="1200" kern="1200" dirty="0">
                <a:solidFill>
                  <a:schemeClr val="tx1"/>
                </a:solidFill>
                <a:latin typeface="+mn-lt"/>
                <a:ea typeface="+mn-ea"/>
                <a:cs typeface="+mn-cs"/>
              </a:rPr>
              <a:t>.</a:t>
            </a:r>
          </a:p>
          <a:p>
            <a:pPr marL="0" indent="0">
              <a:buFont typeface="Arial" panose="020B0604020202020204" pitchFamily="34" charset="0"/>
              <a:buNone/>
            </a:pPr>
            <a:r>
              <a:rPr lang="en-US" sz="1200" kern="1200" dirty="0" err="1">
                <a:solidFill>
                  <a:schemeClr val="tx1"/>
                </a:solidFill>
                <a:latin typeface="+mn-lt"/>
                <a:ea typeface="+mn-ea"/>
                <a:cs typeface="+mn-cs"/>
              </a:rPr>
              <a:t>Gérer</a:t>
            </a:r>
            <a:r>
              <a:rPr lang="en-US" sz="1200" kern="1200" dirty="0">
                <a:solidFill>
                  <a:schemeClr val="tx1"/>
                </a:solidFill>
                <a:latin typeface="+mn-lt"/>
                <a:ea typeface="+mn-ea"/>
                <a:cs typeface="+mn-cs"/>
              </a:rPr>
              <a:t> les </a:t>
            </a:r>
            <a:r>
              <a:rPr lang="en-US" sz="1200" kern="1200" dirty="0" err="1">
                <a:solidFill>
                  <a:schemeClr val="tx1"/>
                </a:solidFill>
                <a:latin typeface="+mn-lt"/>
                <a:ea typeface="+mn-ea"/>
                <a:cs typeface="+mn-cs"/>
              </a:rPr>
              <a:t>risques</a:t>
            </a:r>
            <a:r>
              <a:rPr lang="en-US" sz="1200" kern="1200" dirty="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CC5C15D7-EC68-4042-84E1-1A7C8626FA94}" type="slidenum">
              <a:rPr lang="en-US" smtClean="0"/>
              <a:t>17</a:t>
            </a:fld>
            <a:endParaRPr lang="en-US"/>
          </a:p>
        </p:txBody>
      </p:sp>
    </p:spTree>
    <p:extLst>
      <p:ext uri="{BB962C8B-B14F-4D97-AF65-F5344CB8AC3E}">
        <p14:creationId xmlns:p14="http://schemas.microsoft.com/office/powerpoint/2010/main" val="982178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fr-FR" dirty="0" smtClean="0"/>
              <a:t>Je vous </a:t>
            </a:r>
            <a:r>
              <a:rPr lang="fr-FR" dirty="0" err="1" smtClean="0"/>
              <a:t>remerci</a:t>
            </a:r>
            <a:r>
              <a:rPr lang="fr-FR" dirty="0" smtClean="0"/>
              <a:t> de votre attention</a:t>
            </a:r>
          </a:p>
          <a:p>
            <a:pPr marL="171450" indent="-171450">
              <a:buFont typeface="Arial" panose="020B0604020202020204" pitchFamily="34" charset="0"/>
              <a:buChar char="•"/>
            </a:pPr>
            <a:r>
              <a:rPr lang="fr-FR" dirty="0" smtClean="0"/>
              <a:t>Aviez-vous les question?</a:t>
            </a:r>
            <a:endParaRPr lang="en-US" dirty="0" smtClean="0"/>
          </a:p>
          <a:p>
            <a:endParaRPr lang="en-US" dirty="0"/>
          </a:p>
        </p:txBody>
      </p:sp>
      <p:sp>
        <p:nvSpPr>
          <p:cNvPr id="4" name="Slide Number Placeholder 3"/>
          <p:cNvSpPr>
            <a:spLocks noGrp="1"/>
          </p:cNvSpPr>
          <p:nvPr>
            <p:ph type="sldNum" sz="quarter" idx="10"/>
          </p:nvPr>
        </p:nvSpPr>
        <p:spPr/>
        <p:txBody>
          <a:bodyPr/>
          <a:lstStyle/>
          <a:p>
            <a:fld id="{CC5C15D7-EC68-4042-84E1-1A7C8626FA94}" type="slidenum">
              <a:rPr lang="en-US" smtClean="0"/>
              <a:t>18</a:t>
            </a:fld>
            <a:endParaRPr lang="en-US"/>
          </a:p>
        </p:txBody>
      </p:sp>
    </p:spTree>
    <p:extLst>
      <p:ext uri="{BB962C8B-B14F-4D97-AF65-F5344CB8AC3E}">
        <p14:creationId xmlns:p14="http://schemas.microsoft.com/office/powerpoint/2010/main" val="2891636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1200" b="1" kern="1200" dirty="0">
                <a:solidFill>
                  <a:schemeClr val="tx1"/>
                </a:solidFill>
                <a:effectLst/>
                <a:latin typeface="+mn-lt"/>
                <a:ea typeface="+mn-ea"/>
                <a:cs typeface="+mn-cs"/>
              </a:rPr>
              <a:t>Người chưa có kinh nghiệm</a:t>
            </a:r>
            <a:endParaRPr lang="en-US" sz="1200" b="1" kern="1200" dirty="0">
              <a:solidFill>
                <a:schemeClr val="tx1"/>
              </a:solidFill>
              <a:effectLst/>
              <a:latin typeface="+mn-lt"/>
              <a:ea typeface="+mn-ea"/>
              <a:cs typeface="+mn-cs"/>
            </a:endParaRPr>
          </a:p>
          <a:p>
            <a:pPr marL="171450" indent="-171450">
              <a:buFont typeface="Arial" panose="020B0604020202020204" pitchFamily="34" charset="0"/>
              <a:buChar char="•"/>
            </a:pPr>
            <a:r>
              <a:rPr lang="vi-VN" sz="1200" kern="1200" dirty="0">
                <a:solidFill>
                  <a:schemeClr val="tx1"/>
                </a:solidFill>
                <a:effectLst/>
                <a:latin typeface="+mn-lt"/>
                <a:ea typeface="+mn-ea"/>
                <a:cs typeface="+mn-cs"/>
              </a:rPr>
              <a:t>Đối với người chưa có kinh nghiệm như học sinh các học kỳ với khoảng thời gian 3 tháng từ lâu đã được áp dụng trong học tập tại hầu hết các trường học. Nhưng 3 tháng là khoảng thời gian dài và có nhược điểm của nó. Chúng ta thường thấy học sinh tụt hậu vào cuối học kỳ và phải chạy nước rút cho kỳ thi.</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vi-VN" sz="1200" kern="1200" dirty="0">
                <a:solidFill>
                  <a:schemeClr val="tx1"/>
                </a:solidFill>
                <a:effectLst/>
                <a:latin typeface="+mn-lt"/>
                <a:ea typeface="+mn-ea"/>
                <a:cs typeface="+mn-cs"/>
              </a:rPr>
              <a:t>Còn các sinh viên mới ra trường được tiếp cận với thực tế rằng khối lượng công việc rất lớn và chúng có mức độ ưu tiên khác nhau. Không có khả năng quản lý công việc sẽ khiến sinh viên mất điểm trong mắt công ty và luôn gặp vấn đề trong công việc</a:t>
            </a:r>
            <a:endParaRPr lang="en-US" sz="1200" kern="1200" dirty="0">
              <a:solidFill>
                <a:schemeClr val="tx1"/>
              </a:solidFill>
              <a:effectLst/>
              <a:latin typeface="+mn-lt"/>
              <a:ea typeface="+mn-ea"/>
              <a:cs typeface="+mn-cs"/>
            </a:endParaRPr>
          </a:p>
          <a:p>
            <a:pPr lvl="0"/>
            <a:r>
              <a:rPr lang="vi-VN" sz="1200" b="1" kern="1200" dirty="0">
                <a:solidFill>
                  <a:schemeClr val="tx1"/>
                </a:solidFill>
                <a:effectLst/>
                <a:latin typeface="+mn-lt"/>
                <a:ea typeface="+mn-ea"/>
                <a:cs typeface="+mn-cs"/>
              </a:rPr>
              <a:t>Người có kinh nghiệm lâu năm.</a:t>
            </a:r>
            <a:endParaRPr lang="en-US" sz="1200" b="1" kern="1200" dirty="0">
              <a:solidFill>
                <a:schemeClr val="tx1"/>
              </a:solidFill>
              <a:effectLst/>
              <a:latin typeface="+mn-lt"/>
              <a:ea typeface="+mn-ea"/>
              <a:cs typeface="+mn-cs"/>
            </a:endParaRPr>
          </a:p>
          <a:p>
            <a:r>
              <a:rPr lang="vi-VN" sz="1200" kern="1200" dirty="0">
                <a:solidFill>
                  <a:schemeClr val="tx1"/>
                </a:solidFill>
                <a:effectLst/>
                <a:latin typeface="+mn-lt"/>
                <a:ea typeface="+mn-ea"/>
                <a:cs typeface="+mn-cs"/>
              </a:rPr>
              <a:t>Hay Người có kinh nghiệm lâu năm sẽ dùng kinh nghiệm của mình để điều phối công việc hợp lý hơn cho các thành viên và tránh được thiếu xót.</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err="1">
                <a:solidFill>
                  <a:schemeClr val="tx1"/>
                </a:solidFill>
                <a:effectLst/>
                <a:latin typeface="+mn-lt"/>
                <a:ea typeface="+mn-ea"/>
                <a:cs typeface="+mn-cs"/>
              </a:rPr>
              <a:t>Étudiant</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jeune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diplomé</a:t>
            </a:r>
            <a:r>
              <a:rPr lang="en-GB" sz="1200" kern="1200" dirty="0">
                <a:solidFill>
                  <a:schemeClr val="tx1"/>
                </a:solidFill>
                <a:effectLst/>
                <a:latin typeface="+mn-lt"/>
                <a:ea typeface="+mn-ea"/>
                <a:cs typeface="+mn-cs"/>
              </a:rPr>
              <a:t> : </a:t>
            </a:r>
            <a:r>
              <a:rPr lang="fr-FR" sz="1200" kern="1200" dirty="0" err="1">
                <a:solidFill>
                  <a:schemeClr val="tx1"/>
                </a:solidFill>
                <a:effectLst/>
                <a:latin typeface="+mn-lt"/>
                <a:ea typeface="+mn-ea"/>
                <a:cs typeface="+mn-cs"/>
              </a:rPr>
              <a:t>Marvic</a:t>
            </a:r>
            <a:r>
              <a:rPr lang="fr-FR" sz="1200" kern="1200" dirty="0">
                <a:solidFill>
                  <a:schemeClr val="tx1"/>
                </a:solidFill>
                <a:effectLst/>
                <a:latin typeface="+mn-lt"/>
                <a:ea typeface="+mn-ea"/>
                <a:cs typeface="+mn-cs"/>
              </a:rPr>
              <a:t> permet les étudiants, les jeune </a:t>
            </a:r>
            <a:r>
              <a:rPr lang="fr-FR" sz="1200" kern="1200" dirty="0" err="1">
                <a:solidFill>
                  <a:schemeClr val="tx1"/>
                </a:solidFill>
                <a:effectLst/>
                <a:latin typeface="+mn-lt"/>
                <a:ea typeface="+mn-ea"/>
                <a:cs typeface="+mn-cs"/>
              </a:rPr>
              <a:t>diplomé</a:t>
            </a:r>
            <a:r>
              <a:rPr lang="fr-FR" sz="1200" kern="1200" dirty="0">
                <a:solidFill>
                  <a:schemeClr val="tx1"/>
                </a:solidFill>
                <a:effectLst/>
                <a:latin typeface="+mn-lt"/>
                <a:ea typeface="+mn-ea"/>
                <a:cs typeface="+mn-cs"/>
              </a:rPr>
              <a:t> bien gérer les tâches, définir la priorité des missions, le temps et du coup, ils gagneront.</a:t>
            </a:r>
          </a:p>
          <a:p>
            <a:r>
              <a:rPr lang="fr-FR" sz="1200" kern="1200" dirty="0">
                <a:solidFill>
                  <a:schemeClr val="tx1"/>
                </a:solidFill>
                <a:effectLst/>
                <a:latin typeface="+mn-lt"/>
                <a:ea typeface="+mn-ea"/>
                <a:cs typeface="+mn-cs"/>
              </a:rPr>
              <a:t>Senior : </a:t>
            </a:r>
            <a:r>
              <a:rPr lang="fr-FR" sz="1200" kern="1200" dirty="0" err="1">
                <a:solidFill>
                  <a:schemeClr val="tx1"/>
                </a:solidFill>
                <a:effectLst/>
                <a:latin typeface="+mn-lt"/>
                <a:ea typeface="+mn-ea"/>
                <a:cs typeface="+mn-cs"/>
              </a:rPr>
              <a:t>Marvic</a:t>
            </a:r>
            <a:r>
              <a:rPr lang="fr-FR" sz="1200" kern="1200" dirty="0">
                <a:solidFill>
                  <a:schemeClr val="tx1"/>
                </a:solidFill>
                <a:effectLst/>
                <a:latin typeface="+mn-lt"/>
                <a:ea typeface="+mn-ea"/>
                <a:cs typeface="+mn-cs"/>
              </a:rPr>
              <a:t> bien accompagne avec les seniors dans ses boulots, améliorer le performance, économiser les coutes et </a:t>
            </a:r>
            <a:r>
              <a:rPr lang="fr-FR" sz="1200" kern="1200" dirty="0" err="1">
                <a:solidFill>
                  <a:schemeClr val="tx1"/>
                </a:solidFill>
                <a:effectLst/>
                <a:latin typeface="+mn-lt"/>
                <a:ea typeface="+mn-ea"/>
                <a:cs typeface="+mn-cs"/>
              </a:rPr>
              <a:t>faciler</a:t>
            </a:r>
            <a:r>
              <a:rPr lang="fr-FR" sz="1200" kern="1200" dirty="0">
                <a:solidFill>
                  <a:schemeClr val="tx1"/>
                </a:solidFill>
                <a:effectLst/>
                <a:latin typeface="+mn-lt"/>
                <a:ea typeface="+mn-ea"/>
                <a:cs typeface="+mn-cs"/>
              </a:rPr>
              <a:t> d'utilisation.</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C15D7-EC68-4042-84E1-1A7C8626FA94}" type="slidenum">
              <a:rPr lang="en-US" smtClean="0"/>
              <a:t>3</a:t>
            </a:fld>
            <a:endParaRPr lang="en-US"/>
          </a:p>
        </p:txBody>
      </p:sp>
    </p:spTree>
    <p:extLst>
      <p:ext uri="{BB962C8B-B14F-4D97-AF65-F5344CB8AC3E}">
        <p14:creationId xmlns:p14="http://schemas.microsoft.com/office/powerpoint/2010/main" val="53274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a:t>
            </a:r>
            <a:r>
              <a:rPr lang="vi-VN" sz="1200" kern="1200" dirty="0">
                <a:solidFill>
                  <a:schemeClr val="tx1"/>
                </a:solidFill>
                <a:effectLst/>
                <a:latin typeface="+mn-lt"/>
                <a:ea typeface="+mn-ea"/>
                <a:cs typeface="+mn-cs"/>
              </a:rPr>
              <a:t>àm việc nhóm ngày càng trở nên quan trọng hơn</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vi</a:t>
            </a:r>
            <a:r>
              <a:rPr lang="vi-VN" sz="1200" kern="1200" dirty="0">
                <a:solidFill>
                  <a:schemeClr val="tx1"/>
                </a:solidFill>
                <a:effectLst/>
                <a:latin typeface="+mn-lt"/>
                <a:ea typeface="+mn-ea"/>
                <a:cs typeface="+mn-cs"/>
              </a:rPr>
              <a:t>ệc theo nh</a:t>
            </a:r>
            <a:r>
              <a:rPr lang="en-US" sz="1200" kern="1200" dirty="0" err="1">
                <a:solidFill>
                  <a:schemeClr val="tx1"/>
                </a:solidFill>
                <a:effectLst/>
                <a:latin typeface="+mn-lt"/>
                <a:ea typeface="+mn-ea"/>
                <a:cs typeface="+mn-cs"/>
              </a:rPr>
              <a:t>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m</a:t>
            </a:r>
            <a:r>
              <a:rPr lang="vi-VN" sz="1200" kern="1200" dirty="0">
                <a:solidFill>
                  <a:schemeClr val="tx1"/>
                </a:solidFill>
                <a:effectLst/>
                <a:latin typeface="+mn-lt"/>
                <a:ea typeface="+mn-ea"/>
                <a:cs typeface="+mn-cs"/>
              </a:rPr>
              <a:t>ột việc rất tốt v</a:t>
            </a:r>
            <a:r>
              <a:rPr lang="en-US" sz="1200" kern="1200" dirty="0">
                <a:solidFill>
                  <a:schemeClr val="tx1"/>
                </a:solidFill>
                <a:effectLst/>
                <a:latin typeface="+mn-lt"/>
                <a:ea typeface="+mn-ea"/>
                <a:cs typeface="+mn-cs"/>
              </a:rPr>
              <a:t>à c</a:t>
            </a:r>
            <a:r>
              <a:rPr lang="vi-VN" sz="1200" kern="1200" dirty="0">
                <a:solidFill>
                  <a:schemeClr val="tx1"/>
                </a:solidFill>
                <a:effectLst/>
                <a:latin typeface="+mn-lt"/>
                <a:ea typeface="+mn-ea"/>
                <a:cs typeface="+mn-cs"/>
              </a:rPr>
              <a:t>ần thiết kh</a:t>
            </a:r>
            <a:r>
              <a:rPr lang="en-US" sz="1200" kern="1200" dirty="0" err="1">
                <a:solidFill>
                  <a:schemeClr val="tx1"/>
                </a:solidFill>
                <a:effectLst/>
                <a:latin typeface="+mn-lt"/>
                <a:ea typeface="+mn-ea"/>
                <a:cs typeface="+mn-cs"/>
              </a:rPr>
              <a:t>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a:t>
            </a:r>
            <a:r>
              <a:rPr lang="vi-VN" sz="1200" kern="1200" dirty="0">
                <a:solidFill>
                  <a:schemeClr val="tx1"/>
                </a:solidFill>
                <a:effectLst/>
                <a:latin typeface="+mn-lt"/>
                <a:ea typeface="+mn-ea"/>
                <a:cs typeface="+mn-cs"/>
              </a:rPr>
              <a:t>ỉ ở môi trường học đườ</a:t>
            </a:r>
            <a:r>
              <a:rPr lang="en-US" sz="1200" kern="1200" dirty="0">
                <a:solidFill>
                  <a:schemeClr val="tx1"/>
                </a:solidFill>
                <a:effectLst/>
                <a:latin typeface="+mn-lt"/>
                <a:ea typeface="+mn-ea"/>
                <a:cs typeface="+mn-cs"/>
              </a:rPr>
              <a:t>ng</a:t>
            </a:r>
            <a:r>
              <a:rPr lang="vi-VN" sz="1200" kern="1200" dirty="0">
                <a:solidFill>
                  <a:schemeClr val="tx1"/>
                </a:solidFill>
                <a:effectLst/>
                <a:latin typeface="+mn-lt"/>
                <a:ea typeface="+mn-ea"/>
                <a:cs typeface="+mn-cs"/>
              </a:rPr>
              <a:t> m</a:t>
            </a:r>
            <a:r>
              <a:rPr lang="en-US" sz="1200" kern="1200" dirty="0">
                <a:solidFill>
                  <a:schemeClr val="tx1"/>
                </a:solidFill>
                <a:effectLst/>
                <a:latin typeface="+mn-lt"/>
                <a:ea typeface="+mn-ea"/>
                <a:cs typeface="+mn-cs"/>
              </a:rPr>
              <a:t>à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ở cả môi trường l</a:t>
            </a:r>
            <a:r>
              <a:rPr lang="en-US" sz="1200" kern="1200" dirty="0" err="1">
                <a:solidFill>
                  <a:schemeClr val="tx1"/>
                </a:solidFill>
                <a:effectLst/>
                <a:latin typeface="+mn-lt"/>
                <a:ea typeface="+mn-ea"/>
                <a:cs typeface="+mn-cs"/>
              </a:rPr>
              <a:t>àm</a:t>
            </a:r>
            <a:r>
              <a:rPr lang="en-US" sz="1200" kern="1200" dirty="0">
                <a:solidFill>
                  <a:schemeClr val="tx1"/>
                </a:solidFill>
                <a:effectLst/>
                <a:latin typeface="+mn-lt"/>
                <a:ea typeface="+mn-ea"/>
                <a:cs typeface="+mn-cs"/>
              </a:rPr>
              <a:t> vi</a:t>
            </a:r>
            <a:r>
              <a:rPr lang="vi-VN" sz="1200" kern="1200" dirty="0">
                <a:solidFill>
                  <a:schemeClr val="tx1"/>
                </a:solidFill>
                <a:effectLst/>
                <a:latin typeface="+mn-lt"/>
                <a:ea typeface="+mn-ea"/>
                <a:cs typeface="+mn-cs"/>
              </a:rPr>
              <a:t>ệc</a:t>
            </a:r>
            <a:r>
              <a:rPr lang="en-US"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Chất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phẩm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chế</a:t>
            </a:r>
            <a:r>
              <a:rPr lang="en-US" sz="1200" kern="1200" dirty="0">
                <a:solidFill>
                  <a:schemeClr val="tx1"/>
                </a:solidFill>
                <a:effectLst/>
                <a:latin typeface="+mn-lt"/>
                <a:ea typeface="+mn-ea"/>
                <a:cs typeface="+mn-cs"/>
              </a:rPr>
              <a:t> n</a:t>
            </a:r>
            <a:r>
              <a:rPr lang="vi-VN" sz="1200" kern="1200" dirty="0">
                <a:solidFill>
                  <a:schemeClr val="tx1"/>
                </a:solidFill>
                <a:effectLst/>
                <a:latin typeface="+mn-lt"/>
                <a:ea typeface="+mn-ea"/>
                <a:cs typeface="+mn-cs"/>
              </a:rPr>
              <a:t>ếu bạn kh</a:t>
            </a:r>
            <a:r>
              <a:rPr lang="en-US" sz="1200" kern="1200" dirty="0" err="1">
                <a:solidFill>
                  <a:schemeClr val="tx1"/>
                </a:solidFill>
                <a:effectLst/>
                <a:latin typeface="+mn-lt"/>
                <a:ea typeface="+mn-ea"/>
                <a:cs typeface="+mn-cs"/>
              </a:rPr>
              <a:t>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t>
            </a:r>
            <a:r>
              <a:rPr lang="vi-VN" sz="1200" kern="1200" dirty="0">
                <a:solidFill>
                  <a:schemeClr val="tx1"/>
                </a:solidFill>
                <a:effectLst/>
                <a:latin typeface="+mn-lt"/>
                <a:ea typeface="+mn-ea"/>
                <a:cs typeface="+mn-cs"/>
              </a:rPr>
              <a:t>ể l</a:t>
            </a:r>
            <a:r>
              <a:rPr lang="en-US" sz="1200" kern="1200" dirty="0" err="1">
                <a:solidFill>
                  <a:schemeClr val="tx1"/>
                </a:solidFill>
                <a:effectLst/>
                <a:latin typeface="+mn-lt"/>
                <a:ea typeface="+mn-ea"/>
                <a:cs typeface="+mn-cs"/>
              </a:rPr>
              <a:t>àm</a:t>
            </a:r>
            <a:r>
              <a:rPr lang="en-US" sz="1200" kern="1200" dirty="0">
                <a:solidFill>
                  <a:schemeClr val="tx1"/>
                </a:solidFill>
                <a:effectLst/>
                <a:latin typeface="+mn-lt"/>
                <a:ea typeface="+mn-ea"/>
                <a:cs typeface="+mn-cs"/>
              </a:rPr>
              <a:t> vi</a:t>
            </a:r>
            <a:r>
              <a:rPr lang="vi-VN" sz="1200" kern="1200" dirty="0">
                <a:solidFill>
                  <a:schemeClr val="tx1"/>
                </a:solidFill>
                <a:effectLst/>
                <a:latin typeface="+mn-lt"/>
                <a:ea typeface="+mn-ea"/>
                <a:cs typeface="+mn-cs"/>
              </a:rPr>
              <a:t>ệc như một mảnh gh</a:t>
            </a:r>
            <a:r>
              <a:rPr lang="en-US" sz="1200" kern="1200" dirty="0" err="1">
                <a:solidFill>
                  <a:schemeClr val="tx1"/>
                </a:solidFill>
                <a:effectLst/>
                <a:latin typeface="+mn-lt"/>
                <a:ea typeface="+mn-ea"/>
                <a:cs typeface="+mn-cs"/>
              </a:rPr>
              <a:t>ép</a:t>
            </a:r>
            <a:r>
              <a:rPr lang="en-US" sz="1200" kern="1200" dirty="0">
                <a:solidFill>
                  <a:schemeClr val="tx1"/>
                </a:solidFill>
                <a:effectLst/>
                <a:latin typeface="+mn-lt"/>
                <a:ea typeface="+mn-ea"/>
                <a:cs typeface="+mn-cs"/>
              </a:rPr>
              <a:t> c</a:t>
            </a:r>
            <a:r>
              <a:rPr lang="vi-VN" sz="1200" kern="1200" dirty="0">
                <a:solidFill>
                  <a:schemeClr val="tx1"/>
                </a:solidFill>
                <a:effectLst/>
                <a:latin typeface="+mn-lt"/>
                <a:ea typeface="+mn-ea"/>
                <a:cs typeface="+mn-cs"/>
              </a:rPr>
              <a:t>ủa nh</a:t>
            </a:r>
            <a:r>
              <a:rPr lang="en-US" sz="1200" kern="1200" dirty="0" err="1">
                <a:solidFill>
                  <a:schemeClr val="tx1"/>
                </a:solidFill>
                <a:effectLst/>
                <a:latin typeface="+mn-lt"/>
                <a:ea typeface="+mn-ea"/>
                <a:cs typeface="+mn-cs"/>
              </a:rPr>
              <a:t>óm</a:t>
            </a:r>
            <a:r>
              <a:rPr lang="en-US"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t>
            </a:r>
            <a:r>
              <a:rPr lang="vi-VN" sz="1200" kern="1200" dirty="0">
                <a:solidFill>
                  <a:schemeClr val="tx1"/>
                </a:solidFill>
                <a:effectLst/>
                <a:latin typeface="+mn-lt"/>
                <a:ea typeface="+mn-ea"/>
                <a:cs typeface="+mn-cs"/>
              </a:rPr>
              <a:t>ững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h</a:t>
            </a:r>
            <a:r>
              <a:rPr lang="vi-VN" sz="1200" kern="1200" dirty="0">
                <a:solidFill>
                  <a:schemeClr val="tx1"/>
                </a:solidFill>
                <a:effectLst/>
                <a:latin typeface="+mn-lt"/>
                <a:ea typeface="+mn-ea"/>
                <a:cs typeface="+mn-cs"/>
              </a:rPr>
              <a:t>ọc hỏi thêm được nhiều kiến thức từ những người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a:t>
            </a:r>
            <a:r>
              <a:rPr lang="vi-VN" sz="1200" kern="1200" dirty="0">
                <a:solidFill>
                  <a:schemeClr val="tx1"/>
                </a:solidFill>
                <a:effectLst/>
                <a:latin typeface="+mn-lt"/>
                <a:ea typeface="+mn-ea"/>
                <a:cs typeface="+mn-cs"/>
              </a:rPr>
              <a:t> m</a:t>
            </a:r>
            <a:r>
              <a:rPr lang="en-US" sz="1200" kern="1200" dirty="0">
                <a:solidFill>
                  <a:schemeClr val="tx1"/>
                </a:solidFill>
                <a:effectLst/>
                <a:latin typeface="+mn-lt"/>
                <a:ea typeface="+mn-ea"/>
                <a:cs typeface="+mn-cs"/>
              </a:rPr>
              <a:t>à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nâng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hi</a:t>
            </a:r>
            <a:r>
              <a:rPr lang="vi-VN" sz="1200" kern="1200" dirty="0">
                <a:solidFill>
                  <a:schemeClr val="tx1"/>
                </a:solidFill>
                <a:effectLst/>
                <a:latin typeface="+mn-lt"/>
                <a:ea typeface="+mn-ea"/>
                <a:cs typeface="+mn-cs"/>
              </a:rPr>
              <a:t>ệu quả c</a:t>
            </a:r>
            <a:r>
              <a:rPr lang="en-US" sz="1200" kern="1200" dirty="0" err="1">
                <a:solidFill>
                  <a:schemeClr val="tx1"/>
                </a:solidFill>
                <a:effectLst/>
                <a:latin typeface="+mn-lt"/>
                <a:ea typeface="+mn-ea"/>
                <a:cs typeface="+mn-cs"/>
              </a:rPr>
              <a:t>ông</a:t>
            </a:r>
            <a:r>
              <a:rPr lang="en-US" sz="1200" kern="1200" dirty="0">
                <a:solidFill>
                  <a:schemeClr val="tx1"/>
                </a:solidFill>
                <a:effectLst/>
                <a:latin typeface="+mn-lt"/>
                <a:ea typeface="+mn-ea"/>
                <a:cs typeface="+mn-cs"/>
              </a:rPr>
              <a:t> vi</a:t>
            </a:r>
            <a:r>
              <a:rPr lang="vi-VN" sz="1200" kern="1200" dirty="0">
                <a:solidFill>
                  <a:schemeClr val="tx1"/>
                </a:solidFill>
                <a:effectLst/>
                <a:latin typeface="+mn-lt"/>
                <a:ea typeface="+mn-ea"/>
                <a:cs typeface="+mn-cs"/>
              </a:rPr>
              <a:t>ệc.</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t>
            </a:r>
            <a:r>
              <a:rPr lang="vi-VN" sz="1200" kern="1200" dirty="0">
                <a:solidFill>
                  <a:schemeClr val="tx1"/>
                </a:solidFill>
                <a:effectLst/>
                <a:latin typeface="+mn-lt"/>
                <a:ea typeface="+mn-ea"/>
                <a:cs typeface="+mn-cs"/>
              </a:rPr>
              <a:t>ật khó để </a:t>
            </a:r>
            <a:r>
              <a:rPr lang="pt-BR" sz="1200" kern="1200" dirty="0">
                <a:solidFill>
                  <a:schemeClr val="tx1"/>
                </a:solidFill>
                <a:effectLst/>
                <a:latin typeface="+mn-lt"/>
                <a:ea typeface="+mn-ea"/>
                <a:cs typeface="+mn-cs"/>
              </a:rPr>
              <a:t>các cá nhân có được tiếng nói chung và làm vi</a:t>
            </a:r>
            <a:r>
              <a:rPr lang="vi-VN" sz="1200" kern="1200" dirty="0">
                <a:solidFill>
                  <a:schemeClr val="tx1"/>
                </a:solidFill>
                <a:effectLst/>
                <a:latin typeface="+mn-lt"/>
                <a:ea typeface="+mn-ea"/>
                <a:cs typeface="+mn-cs"/>
              </a:rPr>
              <a:t>ệc c</a:t>
            </a:r>
            <a:r>
              <a:rPr lang="en-US" sz="1200" kern="1200" dirty="0" err="1">
                <a:solidFill>
                  <a:schemeClr val="tx1"/>
                </a:solidFill>
                <a:effectLst/>
                <a:latin typeface="+mn-lt"/>
                <a:ea typeface="+mn-ea"/>
                <a:cs typeface="+mn-cs"/>
              </a:rPr>
              <a:t>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 m</a:t>
            </a:r>
            <a:r>
              <a:rPr lang="vi-VN" sz="1200" kern="1200" dirty="0">
                <a:solidFill>
                  <a:schemeClr val="tx1"/>
                </a:solidFill>
                <a:effectLst/>
                <a:latin typeface="+mn-lt"/>
                <a:ea typeface="+mn-ea"/>
                <a:cs typeface="+mn-cs"/>
              </a:rPr>
              <a:t>ột cách trơn tru.</a:t>
            </a: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fr-FR" sz="1200" kern="1200" dirty="0">
                <a:solidFill>
                  <a:schemeClr val="tx1"/>
                </a:solidFill>
                <a:effectLst/>
                <a:latin typeface="+mn-lt"/>
                <a:ea typeface="+mn-ea"/>
                <a:cs typeface="+mn-cs"/>
              </a:rPr>
              <a:t>Le travail en équipe met à contribution les connaissances et les compétences techniques et comportementales de chacun de ses membres pour réaliser une activité en entreprise.</a:t>
            </a:r>
          </a:p>
          <a:p>
            <a:pPr marL="0" lvl="0" indent="0">
              <a:buFont typeface="Arial" panose="020B0604020202020204" pitchFamily="34" charset="0"/>
              <a:buNone/>
            </a:pPr>
            <a:r>
              <a:rPr lang="fr-FR" sz="1200" kern="1200" dirty="0">
                <a:solidFill>
                  <a:schemeClr val="tx1"/>
                </a:solidFill>
                <a:effectLst/>
                <a:latin typeface="+mn-lt"/>
                <a:ea typeface="+mn-ea"/>
                <a:cs typeface="+mn-cs"/>
              </a:rPr>
              <a:t>Il a les avantages suivants:</a:t>
            </a:r>
          </a:p>
          <a:p>
            <a:pPr marL="171450" lvl="0" indent="-171450">
              <a:buFontTx/>
              <a:buChar char="-"/>
            </a:pPr>
            <a:r>
              <a:rPr lang="fr-FR" sz="1200" kern="1200" dirty="0">
                <a:solidFill>
                  <a:schemeClr val="tx1"/>
                </a:solidFill>
                <a:effectLst/>
                <a:latin typeface="+mn-lt"/>
                <a:ea typeface="+mn-ea"/>
                <a:cs typeface="+mn-cs"/>
              </a:rPr>
              <a:t>Partager les tâches pour rendre avantageux le travail d’équipe</a:t>
            </a:r>
          </a:p>
          <a:p>
            <a:pPr marL="171450" lvl="0" indent="-171450">
              <a:buFontTx/>
              <a:buChar char="-"/>
            </a:pPr>
            <a:r>
              <a:rPr lang="fr-FR" sz="1200" kern="1200" dirty="0">
                <a:solidFill>
                  <a:schemeClr val="tx1"/>
                </a:solidFill>
                <a:effectLst/>
                <a:latin typeface="+mn-lt"/>
                <a:ea typeface="+mn-ea"/>
                <a:cs typeface="+mn-cs"/>
              </a:rPr>
              <a:t>Favoriser la responsabilisation des membres de l’équipe au travail</a:t>
            </a:r>
          </a:p>
          <a:p>
            <a:pPr marL="171450" lvl="0" indent="-171450">
              <a:buFontTx/>
              <a:buChar char="-"/>
            </a:pPr>
            <a:r>
              <a:rPr lang="fr-FR" sz="1200" kern="1200" dirty="0">
                <a:solidFill>
                  <a:schemeClr val="tx1"/>
                </a:solidFill>
                <a:effectLst/>
                <a:latin typeface="+mn-lt"/>
                <a:ea typeface="+mn-ea"/>
                <a:cs typeface="+mn-cs"/>
              </a:rPr>
              <a:t>Acquérir de nouvelles perspectives, nouvelles connaissances</a:t>
            </a:r>
          </a:p>
          <a:p>
            <a:pPr marL="171450" lvl="0" indent="-171450">
              <a:buFontTx/>
              <a:buChar char="-"/>
            </a:pPr>
            <a:r>
              <a:rPr lang="fr-FR" sz="1200" kern="1200" dirty="0">
                <a:solidFill>
                  <a:schemeClr val="tx1"/>
                </a:solidFill>
                <a:effectLst/>
                <a:latin typeface="+mn-lt"/>
                <a:ea typeface="+mn-ea"/>
                <a:cs typeface="+mn-cs"/>
              </a:rPr>
              <a:t>Encourager la prise de risque</a:t>
            </a:r>
          </a:p>
          <a:p>
            <a:pPr marL="171450" lvl="0" indent="-171450">
              <a:buFontTx/>
              <a:buChar char="-"/>
            </a:pPr>
            <a:r>
              <a:rPr lang="fr-FR" sz="1200" kern="1200" dirty="0">
                <a:solidFill>
                  <a:schemeClr val="tx1"/>
                </a:solidFill>
                <a:effectLst/>
                <a:latin typeface="+mn-lt"/>
                <a:ea typeface="+mn-ea"/>
                <a:cs typeface="+mn-cs"/>
              </a:rPr>
              <a:t>Privilégier l’esprit créatif et d’apprentissage</a:t>
            </a:r>
          </a:p>
          <a:p>
            <a:pPr marL="171450" lvl="0" indent="-171450">
              <a:buFontTx/>
              <a:buChar char="-"/>
            </a:pPr>
            <a:r>
              <a:rPr lang="fr-FR" sz="1200" kern="1200" dirty="0">
                <a:solidFill>
                  <a:schemeClr val="tx1"/>
                </a:solidFill>
                <a:effectLst/>
                <a:latin typeface="+mn-lt"/>
                <a:ea typeface="+mn-ea"/>
                <a:cs typeface="+mn-cs"/>
              </a:rPr>
              <a:t>Augmenter le performance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C15D7-EC68-4042-84E1-1A7C8626FA94}" type="slidenum">
              <a:rPr lang="en-US" smtClean="0"/>
              <a:t>4</a:t>
            </a:fld>
            <a:endParaRPr lang="en-US"/>
          </a:p>
        </p:txBody>
      </p:sp>
    </p:spTree>
    <p:extLst>
      <p:ext uri="{BB962C8B-B14F-4D97-AF65-F5344CB8AC3E}">
        <p14:creationId xmlns:p14="http://schemas.microsoft.com/office/powerpoint/2010/main" val="2611886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p>
          <a:p>
            <a:pPr marL="628650" lvl="1" indent="-171450">
              <a:buFont typeface="Courier New" panose="02070309020205020404" pitchFamily="49" charset="0"/>
              <a:buChar char="o"/>
            </a:pP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nhóm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PO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PM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viên</a:t>
            </a:r>
            <a:r>
              <a:rPr lang="en-US" sz="1200" kern="1200" dirty="0">
                <a:solidFill>
                  <a:schemeClr val="tx1"/>
                </a:solidFill>
                <a:effectLst/>
                <a:latin typeface="+mn-lt"/>
                <a:ea typeface="+mn-ea"/>
                <a:cs typeface="+mn-cs"/>
              </a:rPr>
              <a:t>.</a:t>
            </a:r>
          </a:p>
          <a:p>
            <a:pPr marL="628650" lvl="1" indent="-171450">
              <a:buFont typeface="Courier New" panose="02070309020205020404" pitchFamily="49" charset="0"/>
              <a:buChar char="o"/>
            </a:pP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giao</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PO: </a:t>
            </a:r>
            <a:endParaRPr lang="en-US" sz="1200" kern="1200" dirty="0">
              <a:solidFill>
                <a:schemeClr val="tx1"/>
              </a:solidFill>
              <a:effectLst/>
              <a:latin typeface="+mn-lt"/>
              <a:ea typeface="+mn-ea"/>
              <a:cs typeface="+mn-cs"/>
            </a:endParaRPr>
          </a:p>
          <a:p>
            <a:pPr marL="628650" lvl="1" indent="-171450">
              <a:buFont typeface="Courier New" panose="02070309020205020404" pitchFamily="49" charset="0"/>
              <a:buChar char="o"/>
            </a:pPr>
            <a:r>
              <a:rPr lang="vi-VN" sz="1200" kern="1200" dirty="0">
                <a:solidFill>
                  <a:schemeClr val="tx1"/>
                </a:solidFill>
                <a:effectLst/>
                <a:latin typeface="+mn-lt"/>
                <a:ea typeface="+mn-ea"/>
                <a:cs typeface="+mn-cs"/>
              </a:rPr>
              <a:t>Vai trò của Product owner là thu hẹp khoảng cách giao tiếp giữa nhóm và các bên liên quan, đóng vai trò là người đại diện từ cả 2 phía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a:t>
            </a:r>
          </a:p>
          <a:p>
            <a:pPr marL="628650" lvl="1" indent="-171450">
              <a:buFont typeface="Courier New" panose="02070309020205020404" pitchFamily="49" charset="0"/>
              <a:buChar char="o"/>
            </a:pPr>
            <a:r>
              <a:rPr lang="vi-VN" sz="1200" kern="1200" dirty="0">
                <a:solidFill>
                  <a:schemeClr val="tx1"/>
                </a:solidFill>
                <a:effectLst/>
                <a:latin typeface="+mn-lt"/>
                <a:ea typeface="+mn-ea"/>
                <a:cs typeface="+mn-cs"/>
              </a:rPr>
              <a:t>Khả năng truyền đạt tốt là phẩm chất quan trọng nhất</a:t>
            </a:r>
            <a:r>
              <a:rPr lang="en-US" sz="1200" kern="1200" dirty="0">
                <a:solidFill>
                  <a:schemeClr val="tx1"/>
                </a:solidFill>
                <a:effectLst/>
                <a:latin typeface="+mn-lt"/>
                <a:ea typeface="+mn-ea"/>
                <a:cs typeface="+mn-cs"/>
              </a:rPr>
              <a:t>.</a:t>
            </a:r>
          </a:p>
          <a:p>
            <a:pPr marL="628650" lvl="1" indent="-171450">
              <a:buFont typeface="Courier New" panose="02070309020205020404" pitchFamily="49" charset="0"/>
              <a:buChar char="o"/>
            </a:pPr>
            <a:r>
              <a:rPr lang="vi-VN" sz="1200" kern="1200" dirty="0">
                <a:solidFill>
                  <a:schemeClr val="tx1"/>
                </a:solidFill>
                <a:effectLst/>
                <a:latin typeface="+mn-lt"/>
                <a:ea typeface="+mn-ea"/>
                <a:cs typeface="+mn-cs"/>
              </a:rPr>
              <a:t>Nhận ra các điều cần được ưu tiên và nắm được điểm mạnh lẫn điểm yếu của các thành viên</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PM:</a:t>
            </a:r>
            <a:endParaRPr lang="en-US" sz="1200" kern="1200" dirty="0">
              <a:solidFill>
                <a:schemeClr val="tx1"/>
              </a:solidFill>
              <a:effectLst/>
              <a:latin typeface="+mn-lt"/>
              <a:ea typeface="+mn-ea"/>
              <a:cs typeface="+mn-cs"/>
            </a:endParaRPr>
          </a:p>
          <a:p>
            <a:pPr marL="628650" lvl="1" indent="-171450">
              <a:buFont typeface="Courier New" panose="02070309020205020404" pitchFamily="49" charset="0"/>
              <a:buChar char="o"/>
            </a:pPr>
            <a:r>
              <a:rPr lang="vi-VN" sz="1200" kern="1200" dirty="0">
                <a:solidFill>
                  <a:schemeClr val="tx1"/>
                </a:solidFill>
                <a:effectLst/>
                <a:latin typeface="+mn-lt"/>
                <a:ea typeface="+mn-ea"/>
                <a:cs typeface="+mn-cs"/>
              </a:rPr>
              <a:t>Giúp Product owner theo dõi công việc tồn đọng của sản phẩm đảm bảo công việc được hiểu rõ để nhóm có thể liên tục đạt được tiến độ công việc.</a:t>
            </a:r>
            <a:endParaRPr lang="en-US" sz="1200" kern="1200" dirty="0">
              <a:solidFill>
                <a:schemeClr val="tx1"/>
              </a:solidFill>
              <a:effectLst/>
              <a:latin typeface="+mn-lt"/>
              <a:ea typeface="+mn-ea"/>
              <a:cs typeface="+mn-cs"/>
            </a:endParaRPr>
          </a:p>
          <a:p>
            <a:pPr marL="628650" lvl="1" indent="-171450">
              <a:buFont typeface="Courier New" panose="02070309020205020404" pitchFamily="49" charset="0"/>
              <a:buChar char="o"/>
            </a:pPr>
            <a:r>
              <a:rPr lang="vi-VN" sz="1200" kern="1200" dirty="0">
                <a:solidFill>
                  <a:schemeClr val="tx1"/>
                </a:solidFill>
                <a:effectLst/>
                <a:latin typeface="+mn-lt"/>
                <a:ea typeface="+mn-ea"/>
                <a:cs typeface="+mn-cs"/>
              </a:rPr>
              <a:t>Giúp nhóm tránh những yếu tố cản trở trong quá trình làm việc, cho dù nội bộ hay bên ngoài nhóm</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Developer team:</a:t>
            </a:r>
            <a:endParaRPr lang="en-US" sz="1200" kern="1200" dirty="0">
              <a:solidFill>
                <a:schemeClr val="tx1"/>
              </a:solidFill>
              <a:effectLst/>
              <a:latin typeface="+mn-lt"/>
              <a:ea typeface="+mn-ea"/>
              <a:cs typeface="+mn-cs"/>
            </a:endParaRPr>
          </a:p>
          <a:p>
            <a:pPr marL="628650" lvl="1" indent="-171450">
              <a:buFont typeface="Courier New" panose="02070309020205020404" pitchFamily="49" charset="0"/>
              <a:buChar char="o"/>
            </a:pPr>
            <a:r>
              <a:rPr lang="en-US" sz="1200" kern="1200" dirty="0">
                <a:solidFill>
                  <a:schemeClr val="tx1"/>
                </a:solidFill>
                <a:effectLst/>
                <a:latin typeface="+mn-lt"/>
                <a:ea typeface="+mn-ea"/>
                <a:cs typeface="+mn-cs"/>
              </a:rPr>
              <a:t>L</a:t>
            </a:r>
            <a:r>
              <a:rPr lang="vi-VN" sz="1200" kern="1200" dirty="0">
                <a:solidFill>
                  <a:schemeClr val="tx1"/>
                </a:solidFill>
                <a:effectLst/>
                <a:latin typeface="+mn-lt"/>
                <a:ea typeface="+mn-ea"/>
                <a:cs typeface="+mn-cs"/>
              </a:rPr>
              <a:t>à những người sẽ thực hiện tất cả các công việc cần thiết để gia tăng giá trị của sản phẩm sau mỗi Sprint.</a:t>
            </a:r>
            <a:endParaRPr lang="en-US" sz="1200" kern="1200" dirty="0">
              <a:solidFill>
                <a:schemeClr val="tx1"/>
              </a:solidFill>
              <a:effectLst/>
              <a:latin typeface="+mn-lt"/>
              <a:ea typeface="+mn-ea"/>
              <a:cs typeface="+mn-cs"/>
            </a:endParaRPr>
          </a:p>
          <a:p>
            <a:pPr marL="628650" lvl="1" indent="-171450">
              <a:buFont typeface="Courier New" panose="02070309020205020404" pitchFamily="49" charset="0"/>
              <a:buChar char="o"/>
            </a:pPr>
            <a:r>
              <a:rPr lang="vi-VN" sz="1200" kern="1200" dirty="0">
                <a:solidFill>
                  <a:schemeClr val="tx1"/>
                </a:solidFill>
                <a:effectLst/>
                <a:latin typeface="+mn-lt"/>
                <a:ea typeface="+mn-ea"/>
                <a:cs typeface="+mn-cs"/>
              </a:rPr>
              <a:t>Nhóm được khuyến khích thảo luận trực tiếp với các bên liên quan để cung cấp sự hiểu biết tối đa về các yếu tố kỹ thuật và phản hồi ngay lập tức.</a:t>
            </a:r>
            <a:endParaRPr lang="en-GB" sz="1200" kern="1200" dirty="0">
              <a:solidFill>
                <a:schemeClr val="tx1"/>
              </a:solidFill>
              <a:effectLst/>
              <a:latin typeface="+mn-lt"/>
              <a:ea typeface="+mn-ea"/>
              <a:cs typeface="+mn-cs"/>
            </a:endParaRPr>
          </a:p>
          <a:p>
            <a:pPr marL="457200" lvl="1" indent="0">
              <a:buFont typeface="Courier New" panose="02070309020205020404" pitchFamily="49" charset="0"/>
              <a:buNone/>
            </a:pPr>
            <a:endParaRPr lang="en-GB"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On a 3 </a:t>
            </a:r>
            <a:r>
              <a:rPr lang="en-GB" sz="1200" kern="1200" dirty="0" err="1">
                <a:solidFill>
                  <a:schemeClr val="tx1"/>
                </a:solidFill>
                <a:effectLst/>
                <a:latin typeface="+mn-lt"/>
                <a:ea typeface="+mn-ea"/>
                <a:cs typeface="+mn-cs"/>
              </a:rPr>
              <a:t>rôles</a:t>
            </a:r>
            <a:r>
              <a:rPr lang="en-GB" sz="1200" kern="1200" dirty="0">
                <a:solidFill>
                  <a:schemeClr val="tx1"/>
                </a:solidFill>
                <a:effectLst/>
                <a:latin typeface="+mn-lt"/>
                <a:ea typeface="+mn-ea"/>
                <a:cs typeface="+mn-cs"/>
              </a:rPr>
              <a:t> : PO, PM et </a:t>
            </a:r>
            <a:r>
              <a:rPr lang="en-GB" sz="1200" kern="1200" dirty="0" err="1">
                <a:solidFill>
                  <a:schemeClr val="tx1"/>
                </a:solidFill>
                <a:effectLst/>
                <a:latin typeface="+mn-lt"/>
                <a:ea typeface="+mn-ea"/>
                <a:cs typeface="+mn-cs"/>
              </a:rPr>
              <a:t>l’équipe</a:t>
            </a:r>
            <a:r>
              <a:rPr lang="en-GB" sz="1200" kern="1200" dirty="0">
                <a:solidFill>
                  <a:schemeClr val="tx1"/>
                </a:solidFill>
                <a:effectLst/>
                <a:latin typeface="+mn-lt"/>
                <a:ea typeface="+mn-ea"/>
                <a:cs typeface="+mn-cs"/>
              </a:rPr>
              <a:t> de </a:t>
            </a:r>
            <a:r>
              <a:rPr lang="en-GB" sz="1200" kern="1200" dirty="0" err="1">
                <a:solidFill>
                  <a:schemeClr val="tx1"/>
                </a:solidFill>
                <a:effectLst/>
                <a:latin typeface="+mn-lt"/>
                <a:ea typeface="+mn-ea"/>
                <a:cs typeface="+mn-cs"/>
              </a:rPr>
              <a:t>développement</a:t>
            </a:r>
            <a:r>
              <a:rPr lang="en-GB" sz="120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PO : </a:t>
            </a:r>
          </a:p>
          <a:p>
            <a:pPr marL="1085850" lvl="2" indent="-171450">
              <a:buFont typeface="Arial" panose="020B0604020202020204" pitchFamily="34" charset="0"/>
              <a:buChar char="•"/>
            </a:pPr>
            <a:r>
              <a:rPr lang="fr-FR" sz="1200" kern="1200" dirty="0">
                <a:solidFill>
                  <a:schemeClr val="tx1"/>
                </a:solidFill>
                <a:effectLst/>
                <a:latin typeface="+mn-lt"/>
                <a:ea typeface="+mn-ea"/>
                <a:cs typeface="+mn-cs"/>
              </a:rPr>
              <a:t>connecter entre l'équipe et les parties prenantes, les clients et l'équipe de développement.</a:t>
            </a:r>
          </a:p>
          <a:p>
            <a:pPr marL="1085850" lvl="2" indent="-171450">
              <a:buFont typeface="Arial" panose="020B0604020202020204" pitchFamily="34" charset="0"/>
              <a:buChar char="•"/>
            </a:pPr>
            <a:r>
              <a:rPr lang="fr-FR" sz="1200" kern="1200" dirty="0">
                <a:solidFill>
                  <a:schemeClr val="tx1"/>
                </a:solidFill>
                <a:effectLst/>
                <a:latin typeface="+mn-lt"/>
                <a:ea typeface="+mn-ea"/>
                <a:cs typeface="+mn-cs"/>
              </a:rPr>
              <a:t>Les compétences de communications est le plus important</a:t>
            </a:r>
          </a:p>
          <a:p>
            <a:pPr marL="1085850" lvl="2" indent="-171450">
              <a:buFont typeface="Arial" panose="020B0604020202020204" pitchFamily="34" charset="0"/>
              <a:buChar char="•"/>
            </a:pPr>
            <a:r>
              <a:rPr lang="fr-FR" sz="1200" kern="1200" dirty="0">
                <a:solidFill>
                  <a:schemeClr val="tx1"/>
                </a:solidFill>
                <a:effectLst/>
                <a:latin typeface="+mn-lt"/>
                <a:ea typeface="+mn-ea"/>
                <a:cs typeface="+mn-cs"/>
              </a:rPr>
              <a:t>Bien gérer le projet, déterminer la priorité et bien diviser les tâches</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PM : </a:t>
            </a:r>
          </a:p>
          <a:p>
            <a:pPr marL="1085850" lvl="2" indent="-171450">
              <a:buFont typeface="Arial" panose="020B0604020202020204" pitchFamily="34" charset="0"/>
              <a:buChar char="•"/>
            </a:pPr>
            <a:r>
              <a:rPr lang="fr-FR" sz="1200" kern="1200" dirty="0">
                <a:solidFill>
                  <a:schemeClr val="tx1"/>
                </a:solidFill>
                <a:effectLst/>
                <a:latin typeface="+mn-lt"/>
                <a:ea typeface="+mn-ea"/>
                <a:cs typeface="+mn-cs"/>
              </a:rPr>
              <a:t>Collaborer avec PO pour surveiller le progressive de travail et gérer le projet.</a:t>
            </a:r>
          </a:p>
          <a:p>
            <a:pPr marL="1085850" lvl="2" indent="-171450">
              <a:buFont typeface="Arial" panose="020B0604020202020204" pitchFamily="34" charset="0"/>
              <a:buChar char="•"/>
            </a:pPr>
            <a:r>
              <a:rPr lang="fr-FR" sz="1200" kern="1200" dirty="0">
                <a:solidFill>
                  <a:schemeClr val="tx1"/>
                </a:solidFill>
                <a:effectLst/>
                <a:latin typeface="+mn-lt"/>
                <a:ea typeface="+mn-ea"/>
                <a:cs typeface="+mn-cs"/>
              </a:rPr>
              <a:t>Garantir le rythme de projet marche bien et </a:t>
            </a:r>
            <a:r>
              <a:rPr lang="fr-FR" sz="1200" kern="1200" dirty="0" err="1">
                <a:solidFill>
                  <a:schemeClr val="tx1"/>
                </a:solidFill>
                <a:effectLst/>
                <a:latin typeface="+mn-lt"/>
                <a:ea typeface="+mn-ea"/>
                <a:cs typeface="+mn-cs"/>
              </a:rPr>
              <a:t>fuilde</a:t>
            </a:r>
            <a:r>
              <a:rPr lang="fr-FR"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GB" sz="1200" kern="1200" dirty="0" err="1">
                <a:solidFill>
                  <a:schemeClr val="tx1"/>
                </a:solidFill>
                <a:effectLst/>
                <a:latin typeface="+mn-lt"/>
                <a:ea typeface="+mn-ea"/>
                <a:cs typeface="+mn-cs"/>
              </a:rPr>
              <a:t>Équipe</a:t>
            </a:r>
            <a:r>
              <a:rPr lang="en-GB" sz="1200" kern="1200" dirty="0">
                <a:solidFill>
                  <a:schemeClr val="tx1"/>
                </a:solidFill>
                <a:effectLst/>
                <a:latin typeface="+mn-lt"/>
                <a:ea typeface="+mn-ea"/>
                <a:cs typeface="+mn-cs"/>
              </a:rPr>
              <a:t> Dev : </a:t>
            </a:r>
          </a:p>
          <a:p>
            <a:pPr marL="1085850" lvl="2" indent="-171450">
              <a:buFont typeface="Arial" panose="020B0604020202020204" pitchFamily="34" charset="0"/>
              <a:buChar char="•"/>
            </a:pPr>
            <a:r>
              <a:rPr lang="fr-FR" sz="1200" kern="1200" dirty="0">
                <a:solidFill>
                  <a:schemeClr val="tx1"/>
                </a:solidFill>
                <a:effectLst/>
                <a:latin typeface="+mn-lt"/>
                <a:ea typeface="+mn-ea"/>
                <a:cs typeface="+mn-cs"/>
              </a:rPr>
              <a:t>Les personnes qui feront tout le travail nécessaire pour augmenter la valeur du produit après chaque Sprint.</a:t>
            </a:r>
          </a:p>
          <a:p>
            <a:pPr marL="1085850" lvl="2" indent="-171450">
              <a:buFont typeface="Arial" panose="020B0604020202020204" pitchFamily="34" charset="0"/>
              <a:buChar char="•"/>
            </a:pPr>
            <a:r>
              <a:rPr lang="fr-FR" sz="1200" kern="1200" dirty="0">
                <a:solidFill>
                  <a:schemeClr val="tx1"/>
                </a:solidFill>
                <a:effectLst/>
                <a:latin typeface="+mn-lt"/>
                <a:ea typeface="+mn-ea"/>
                <a:cs typeface="+mn-cs"/>
              </a:rPr>
              <a:t>L'équipe est encouragée à discuter directement avec les parties prenantes pour bien comprendre. Du coup satisfaire les besoins des clients.</a:t>
            </a:r>
            <a:endParaRPr lang="en-GB" sz="1200" kern="1200" dirty="0">
              <a:solidFill>
                <a:schemeClr val="tx1"/>
              </a:solidFill>
              <a:effectLst/>
              <a:latin typeface="+mn-lt"/>
              <a:ea typeface="+mn-ea"/>
              <a:cs typeface="+mn-cs"/>
            </a:endParaRPr>
          </a:p>
          <a:p>
            <a:pPr marL="914400" lvl="2" indent="0">
              <a:buFont typeface="Arial" panose="020B0604020202020204" pitchFamily="34" charset="0"/>
              <a:buNone/>
            </a:pPr>
            <a:endParaRPr lang="fr-FR" sz="1200" kern="1200" dirty="0">
              <a:solidFill>
                <a:schemeClr val="tx1"/>
              </a:solidFill>
              <a:effectLst/>
              <a:latin typeface="+mn-lt"/>
              <a:ea typeface="+mn-ea"/>
              <a:cs typeface="+mn-cs"/>
            </a:endParaRPr>
          </a:p>
          <a:p>
            <a:pPr marL="914400" lvl="2" indent="0">
              <a:buFont typeface="Arial" panose="020B0604020202020204" pitchFamily="34" charset="0"/>
              <a:buNone/>
            </a:pPr>
            <a:r>
              <a:rPr lang="fr-FR"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pPr marL="1085850" lvl="2" indent="-171450">
              <a:buFont typeface="Arial" panose="020B0604020202020204" pitchFamily="34" charset="0"/>
              <a:buChar cha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C15D7-EC68-4042-84E1-1A7C8626FA94}" type="slidenum">
              <a:rPr lang="en-US" smtClean="0"/>
              <a:t>5</a:t>
            </a:fld>
            <a:endParaRPr lang="en-US"/>
          </a:p>
        </p:txBody>
      </p:sp>
    </p:spTree>
    <p:extLst>
      <p:ext uri="{BB962C8B-B14F-4D97-AF65-F5344CB8AC3E}">
        <p14:creationId xmlns:p14="http://schemas.microsoft.com/office/powerpoint/2010/main" val="17692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1200" b="1" kern="1200" dirty="0">
                <a:solidFill>
                  <a:schemeClr val="tx1"/>
                </a:solidFill>
                <a:effectLst/>
                <a:latin typeface="+mn-lt"/>
                <a:ea typeface="+mn-ea"/>
                <a:cs typeface="+mn-cs"/>
              </a:rPr>
              <a:t>Sprint</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vi-VN" sz="1200" kern="1200" dirty="0">
                <a:solidFill>
                  <a:schemeClr val="tx1"/>
                </a:solidFill>
                <a:effectLst/>
                <a:latin typeface="+mn-lt"/>
                <a:ea typeface="+mn-ea"/>
                <a:cs typeface="+mn-cs"/>
              </a:rPr>
              <a:t>Sprint là một khoảng thời gian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2 </a:t>
            </a:r>
            <a:r>
              <a:rPr lang="en-US" sz="1200" kern="1200" dirty="0" err="1">
                <a:solidFill>
                  <a:schemeClr val="tx1"/>
                </a:solidFill>
                <a:effectLst/>
                <a:latin typeface="+mn-lt"/>
                <a:ea typeface="+mn-ea"/>
                <a:cs typeface="+mn-cs"/>
              </a:rPr>
              <a:t>tuần</a:t>
            </a:r>
            <a:r>
              <a:rPr lang="vi-VN"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hoàn thành một lượng công việc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trung</a:t>
            </a:r>
            <a:r>
              <a:rPr lang="vi-V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Sprint </a:t>
            </a:r>
            <a:r>
              <a:rPr lang="vi-VN" sz="1200" kern="1200" dirty="0">
                <a:solidFill>
                  <a:schemeClr val="tx1"/>
                </a:solidFill>
                <a:effectLst/>
                <a:latin typeface="+mn-lt"/>
                <a:ea typeface="+mn-ea"/>
                <a:cs typeface="+mn-cs"/>
              </a:rPr>
              <a:t>sẽ giúp nhóm vận hành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tốt hơn </a:t>
            </a:r>
            <a:r>
              <a:rPr lang="en-US" sz="1200" kern="1200" dirty="0">
                <a:solidFill>
                  <a:schemeClr val="tx1"/>
                </a:solidFill>
                <a:effectLst/>
                <a:latin typeface="+mn-lt"/>
                <a:ea typeface="+mn-ea"/>
                <a:cs typeface="+mn-cs"/>
              </a:rPr>
              <a:t>v</a:t>
            </a:r>
            <a:r>
              <a:rPr lang="vi-VN" sz="1200" kern="1200" dirty="0">
                <a:solidFill>
                  <a:schemeClr val="tx1"/>
                </a:solidFill>
                <a:effectLst/>
                <a:latin typeface="+mn-lt"/>
                <a:ea typeface="+mn-ea"/>
                <a:cs typeface="+mn-cs"/>
              </a:rPr>
              <a:t>à ít </a:t>
            </a:r>
            <a:r>
              <a:rPr lang="en-US" sz="1200" kern="1200" dirty="0" err="1">
                <a:solidFill>
                  <a:schemeClr val="tx1"/>
                </a:solidFill>
                <a:effectLst/>
                <a:latin typeface="+mn-lt"/>
                <a:ea typeface="+mn-ea"/>
                <a:cs typeface="+mn-cs"/>
              </a:rPr>
              <a:t>gặp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vi-V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khoảng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rút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fr-FR" sz="1200" kern="1200" dirty="0">
                <a:solidFill>
                  <a:schemeClr val="tx1"/>
                </a:solidFill>
                <a:effectLst/>
                <a:latin typeface="+mn-lt"/>
                <a:ea typeface="+mn-ea"/>
                <a:cs typeface="+mn-cs"/>
              </a:rPr>
              <a:t>Le sprint est une période de temps de déterminer le délai pour concentrer les tâches importants, en général, pendant 2 semaines.</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fr-FR" sz="1200" kern="1200" dirty="0">
                <a:solidFill>
                  <a:schemeClr val="tx1"/>
                </a:solidFill>
                <a:effectLst/>
                <a:latin typeface="+mn-lt"/>
                <a:ea typeface="+mn-ea"/>
                <a:cs typeface="+mn-cs"/>
              </a:rPr>
              <a:t>Bien déterminer les tâches permet l'équipe de bien </a:t>
            </a:r>
            <a:r>
              <a:rPr lang="fr-FR" sz="1200" kern="1200" dirty="0" err="1">
                <a:solidFill>
                  <a:schemeClr val="tx1"/>
                </a:solidFill>
                <a:effectLst/>
                <a:latin typeface="+mn-lt"/>
                <a:ea typeface="+mn-ea"/>
                <a:cs typeface="+mn-cs"/>
              </a:rPr>
              <a:t>advancer</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câu</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dư</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CC5C15D7-EC68-4042-84E1-1A7C8626FA94}" type="slidenum">
              <a:rPr lang="en-US" smtClean="0"/>
              <a:t>6</a:t>
            </a:fld>
            <a:endParaRPr lang="en-US"/>
          </a:p>
        </p:txBody>
      </p:sp>
    </p:spTree>
    <p:extLst>
      <p:ext uri="{BB962C8B-B14F-4D97-AF65-F5344CB8AC3E}">
        <p14:creationId xmlns:p14="http://schemas.microsoft.com/office/powerpoint/2010/main" val="500349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Jira </a:t>
            </a:r>
          </a:p>
          <a:p>
            <a:r>
              <a:rPr lang="en-GB" dirty="0" err="1"/>
              <a:t>Avantages</a:t>
            </a:r>
            <a:r>
              <a:rPr lang="en-GB" dirty="0"/>
              <a:t> : </a:t>
            </a:r>
          </a:p>
          <a:p>
            <a:r>
              <a:rPr lang="en-GB" dirty="0"/>
              <a:t>	</a:t>
            </a:r>
            <a:r>
              <a:rPr lang="fr-FR" dirty="0"/>
              <a:t>fournir plein les services pour les professionnel</a:t>
            </a:r>
          </a:p>
          <a:p>
            <a:r>
              <a:rPr lang="fr-FR" dirty="0"/>
              <a:t>	Opération de glisser-déposer fluides</a:t>
            </a:r>
          </a:p>
          <a:p>
            <a:r>
              <a:rPr lang="fr-FR" dirty="0"/>
              <a:t>	Les </a:t>
            </a:r>
            <a:r>
              <a:rPr lang="fr-FR" dirty="0" err="1"/>
              <a:t>diagrams</a:t>
            </a:r>
            <a:r>
              <a:rPr lang="fr-FR" dirty="0"/>
              <a:t> est clair et cohérent</a:t>
            </a:r>
          </a:p>
          <a:p>
            <a:r>
              <a:rPr lang="fr-FR" dirty="0"/>
              <a:t>	Les entreprises peuvent coordonner plusieurs projets en même temps.</a:t>
            </a:r>
          </a:p>
          <a:p>
            <a:r>
              <a:rPr lang="fr-FR" dirty="0"/>
              <a:t>	Bonne personnalisation de l'utilisateur.</a:t>
            </a:r>
          </a:p>
          <a:p>
            <a:r>
              <a:rPr lang="fr-FR" dirty="0"/>
              <a:t>	Écosystème support multi-</a:t>
            </a:r>
            <a:r>
              <a:rPr lang="fr-FR" dirty="0" err="1"/>
              <a:t>plateform</a:t>
            </a:r>
            <a:endParaRPr lang="fr-FR" dirty="0"/>
          </a:p>
          <a:p>
            <a:r>
              <a:rPr lang="fr-FR" dirty="0"/>
              <a:t>Inconvénients : </a:t>
            </a:r>
          </a:p>
          <a:p>
            <a:r>
              <a:rPr lang="fr-FR" dirty="0"/>
              <a:t>	Prendre beaucoup temps pour commencer</a:t>
            </a:r>
          </a:p>
          <a:p>
            <a:r>
              <a:rPr lang="fr-FR" dirty="0"/>
              <a:t>	Il faut suivre un ou plusieurs cours pour savoir d’utilisation</a:t>
            </a:r>
          </a:p>
          <a:p>
            <a:r>
              <a:rPr lang="fr-FR" dirty="0"/>
              <a:t>	n’est pas convivial au </a:t>
            </a:r>
            <a:r>
              <a:rPr lang="fr-FR" dirty="0" err="1"/>
              <a:t>débuteur</a:t>
            </a:r>
            <a:endParaRPr lang="fr-FR" dirty="0"/>
          </a:p>
          <a:p>
            <a:r>
              <a:rPr lang="fr-FR" dirty="0"/>
              <a:t>	Coût élevé</a:t>
            </a:r>
          </a:p>
          <a:p>
            <a:r>
              <a:rPr lang="fr-FR" dirty="0"/>
              <a:t>	ne convient pas aux petits et moyens projets</a:t>
            </a:r>
          </a:p>
          <a:p>
            <a:r>
              <a:rPr lang="fr-FR" dirty="0"/>
              <a:t>	Flux de travail complexe nécessitant une compréhension approfondie</a:t>
            </a:r>
          </a:p>
          <a:p>
            <a:endParaRPr lang="fr-FR" dirty="0"/>
          </a:p>
          <a:p>
            <a:r>
              <a:rPr lang="fr-FR" dirty="0"/>
              <a:t>Monday : </a:t>
            </a:r>
          </a:p>
          <a:p>
            <a:r>
              <a:rPr lang="fr-FR" dirty="0"/>
              <a:t>Avantages :</a:t>
            </a:r>
          </a:p>
          <a:p>
            <a:r>
              <a:rPr lang="fr-FR" dirty="0"/>
              <a:t>	Il y a une fonction de discussion sur chaque canal, il peut y avoir des séminaires internes et des échanges avec les clients.</a:t>
            </a:r>
          </a:p>
          <a:p>
            <a:r>
              <a:rPr lang="fr-FR" dirty="0"/>
              <a:t>	Interface moderne.</a:t>
            </a:r>
          </a:p>
          <a:p>
            <a:r>
              <a:rPr lang="fr-FR" dirty="0"/>
              <a:t>	intégrer avec des fournisseurs de services tiers.</a:t>
            </a:r>
          </a:p>
          <a:p>
            <a:r>
              <a:rPr lang="fr-FR" dirty="0"/>
              <a:t>Inconvénients :</a:t>
            </a:r>
          </a:p>
          <a:p>
            <a:r>
              <a:rPr lang="fr-FR" dirty="0"/>
              <a:t>	L’interface n’est pas convivial</a:t>
            </a:r>
          </a:p>
          <a:p>
            <a:r>
              <a:rPr lang="fr-FR" dirty="0"/>
              <a:t>	Manquer Quick </a:t>
            </a:r>
            <a:r>
              <a:rPr lang="fr-FR" dirty="0" err="1"/>
              <a:t>Helps</a:t>
            </a:r>
            <a:r>
              <a:rPr lang="fr-FR" dirty="0"/>
              <a:t> pour aider les utilisateurs commencent plus rapide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Coût élevé</a:t>
            </a:r>
          </a:p>
          <a:p>
            <a:r>
              <a:rPr lang="fr-FR" dirty="0"/>
              <a:t>Trello :</a:t>
            </a:r>
          </a:p>
          <a:p>
            <a:r>
              <a:rPr lang="fr-FR" dirty="0"/>
              <a:t>Avantages :</a:t>
            </a:r>
          </a:p>
          <a:p>
            <a:r>
              <a:rPr lang="fr-FR" dirty="0"/>
              <a:t>	Facile d’utilisation</a:t>
            </a:r>
          </a:p>
          <a:p>
            <a:r>
              <a:rPr lang="fr-FR" dirty="0"/>
              <a:t>	Gratuit</a:t>
            </a:r>
          </a:p>
          <a:p>
            <a:r>
              <a:rPr lang="fr-FR" dirty="0"/>
              <a:t>	Le plateforme est claire et cohérent.</a:t>
            </a:r>
          </a:p>
          <a:p>
            <a:r>
              <a:rPr lang="fr-FR" dirty="0"/>
              <a:t>Inconvénients : </a:t>
            </a:r>
          </a:p>
          <a:p>
            <a:r>
              <a:rPr lang="fr-FR" dirty="0"/>
              <a:t>	Les fonctions d’interaction n’est pas bien</a:t>
            </a:r>
          </a:p>
          <a:p>
            <a:r>
              <a:rPr lang="fr-FR" dirty="0"/>
              <a:t>	Ne convient pas à la gestion du temps</a:t>
            </a:r>
          </a:p>
          <a:p>
            <a:r>
              <a:rPr lang="fr-FR" dirty="0"/>
              <a:t>	Manquer le service du rapport de travail</a:t>
            </a:r>
          </a:p>
          <a:p>
            <a:r>
              <a:rPr lang="fr-FR" dirty="0"/>
              <a:t>	</a:t>
            </a:r>
          </a:p>
        </p:txBody>
      </p:sp>
      <p:sp>
        <p:nvSpPr>
          <p:cNvPr id="4" name="Slide Number Placeholder 3"/>
          <p:cNvSpPr>
            <a:spLocks noGrp="1"/>
          </p:cNvSpPr>
          <p:nvPr>
            <p:ph type="sldNum" sz="quarter" idx="5"/>
          </p:nvPr>
        </p:nvSpPr>
        <p:spPr/>
        <p:txBody>
          <a:bodyPr/>
          <a:lstStyle/>
          <a:p>
            <a:fld id="{CC5C15D7-EC68-4042-84E1-1A7C8626FA94}" type="slidenum">
              <a:rPr lang="en-US" smtClean="0"/>
              <a:t>7</a:t>
            </a:fld>
            <a:endParaRPr lang="en-US"/>
          </a:p>
        </p:txBody>
      </p:sp>
    </p:spTree>
    <p:extLst>
      <p:ext uri="{BB962C8B-B14F-4D97-AF65-F5344CB8AC3E}">
        <p14:creationId xmlns:p14="http://schemas.microsoft.com/office/powerpoint/2010/main" val="571971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Jira </a:t>
            </a:r>
          </a:p>
          <a:p>
            <a:r>
              <a:rPr lang="en-GB" dirty="0" err="1"/>
              <a:t>Avantages</a:t>
            </a:r>
            <a:r>
              <a:rPr lang="en-GB" dirty="0"/>
              <a:t> : </a:t>
            </a:r>
          </a:p>
          <a:p>
            <a:r>
              <a:rPr lang="en-GB" dirty="0"/>
              <a:t>	</a:t>
            </a:r>
            <a:r>
              <a:rPr lang="fr-FR" dirty="0" smtClean="0"/>
              <a:t>Fournir </a:t>
            </a:r>
            <a:r>
              <a:rPr lang="fr-FR" dirty="0"/>
              <a:t>plein les services pour les professionnel</a:t>
            </a:r>
          </a:p>
          <a:p>
            <a:r>
              <a:rPr lang="fr-FR" dirty="0"/>
              <a:t>	Opération de glisser-déposer fluides</a:t>
            </a:r>
          </a:p>
          <a:p>
            <a:r>
              <a:rPr lang="fr-FR" dirty="0"/>
              <a:t>	Les </a:t>
            </a:r>
            <a:r>
              <a:rPr lang="fr-FR" dirty="0" err="1"/>
              <a:t>diagrams</a:t>
            </a:r>
            <a:r>
              <a:rPr lang="fr-FR" dirty="0"/>
              <a:t> est clair et cohérent</a:t>
            </a:r>
          </a:p>
          <a:p>
            <a:r>
              <a:rPr lang="fr-FR" dirty="0"/>
              <a:t>	Les entreprises peuvent coordonner plusieurs projets en même temps.</a:t>
            </a:r>
          </a:p>
          <a:p>
            <a:r>
              <a:rPr lang="fr-FR" dirty="0"/>
              <a:t>	Bonne personnalisation de l'utilisateur.</a:t>
            </a:r>
          </a:p>
          <a:p>
            <a:r>
              <a:rPr lang="fr-FR" dirty="0"/>
              <a:t>	Écosystème support multi-</a:t>
            </a:r>
            <a:r>
              <a:rPr lang="fr-FR" dirty="0" err="1"/>
              <a:t>plateform</a:t>
            </a:r>
            <a:endParaRPr lang="fr-FR" dirty="0"/>
          </a:p>
          <a:p>
            <a:r>
              <a:rPr lang="fr-FR" dirty="0"/>
              <a:t>Inconvénients : </a:t>
            </a:r>
          </a:p>
          <a:p>
            <a:r>
              <a:rPr lang="fr-FR" dirty="0"/>
              <a:t>	Prendre beaucoup temps pour commencer</a:t>
            </a:r>
          </a:p>
          <a:p>
            <a:r>
              <a:rPr lang="fr-FR" dirty="0"/>
              <a:t>	Il faut suivre un ou plusieurs cours pour savoir d’utilisation</a:t>
            </a:r>
          </a:p>
          <a:p>
            <a:r>
              <a:rPr lang="fr-FR" dirty="0"/>
              <a:t>	n’est pas convivial au </a:t>
            </a:r>
            <a:r>
              <a:rPr lang="fr-FR" dirty="0" err="1"/>
              <a:t>débuteur</a:t>
            </a:r>
            <a:endParaRPr lang="fr-FR" dirty="0"/>
          </a:p>
          <a:p>
            <a:r>
              <a:rPr lang="fr-FR" dirty="0"/>
              <a:t>	Coût élevé</a:t>
            </a:r>
          </a:p>
          <a:p>
            <a:r>
              <a:rPr lang="fr-FR" dirty="0"/>
              <a:t>	ne convient pas aux petits et moyens projets</a:t>
            </a:r>
          </a:p>
          <a:p>
            <a:r>
              <a:rPr lang="fr-FR" dirty="0"/>
              <a:t>	Flux de travail complexe nécessitant une compréhension approfondie</a:t>
            </a:r>
          </a:p>
          <a:p>
            <a:endParaRPr lang="fr-FR" dirty="0"/>
          </a:p>
          <a:p>
            <a:r>
              <a:rPr lang="fr-FR" dirty="0"/>
              <a:t>Monday : </a:t>
            </a:r>
          </a:p>
          <a:p>
            <a:r>
              <a:rPr lang="fr-FR" dirty="0"/>
              <a:t>Avantages :</a:t>
            </a:r>
          </a:p>
          <a:p>
            <a:r>
              <a:rPr lang="fr-FR" dirty="0"/>
              <a:t>	Il y a une fonction de discussion sur chaque canal, il peut y avoir des séminaires internes et des échanges avec les clients.</a:t>
            </a:r>
          </a:p>
          <a:p>
            <a:r>
              <a:rPr lang="fr-FR" dirty="0"/>
              <a:t>	Interface moderne.</a:t>
            </a:r>
          </a:p>
          <a:p>
            <a:r>
              <a:rPr lang="fr-FR" dirty="0"/>
              <a:t>	intégrer avec des fournisseurs de services tiers.</a:t>
            </a:r>
          </a:p>
          <a:p>
            <a:r>
              <a:rPr lang="fr-FR" dirty="0"/>
              <a:t>Inconvénients :</a:t>
            </a:r>
          </a:p>
          <a:p>
            <a:r>
              <a:rPr lang="fr-FR" dirty="0"/>
              <a:t>	L’interface n’est pas convivial</a:t>
            </a:r>
          </a:p>
          <a:p>
            <a:r>
              <a:rPr lang="fr-FR" dirty="0"/>
              <a:t>	Manquer Quick </a:t>
            </a:r>
            <a:r>
              <a:rPr lang="fr-FR" dirty="0" err="1"/>
              <a:t>Helps</a:t>
            </a:r>
            <a:r>
              <a:rPr lang="fr-FR" dirty="0"/>
              <a:t> pour aider les utilisateurs commencent plus rapide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Coût élevé</a:t>
            </a:r>
          </a:p>
          <a:p>
            <a:r>
              <a:rPr lang="fr-FR" dirty="0"/>
              <a:t>Trello :</a:t>
            </a:r>
          </a:p>
          <a:p>
            <a:r>
              <a:rPr lang="fr-FR" dirty="0"/>
              <a:t>Avantages :</a:t>
            </a:r>
          </a:p>
          <a:p>
            <a:r>
              <a:rPr lang="fr-FR" dirty="0"/>
              <a:t>	Facile d’utilisation</a:t>
            </a:r>
          </a:p>
          <a:p>
            <a:r>
              <a:rPr lang="fr-FR" dirty="0"/>
              <a:t>	Gratuit</a:t>
            </a:r>
          </a:p>
          <a:p>
            <a:r>
              <a:rPr lang="fr-FR" dirty="0"/>
              <a:t>	Le plateforme est claire et cohérent.</a:t>
            </a:r>
          </a:p>
          <a:p>
            <a:r>
              <a:rPr lang="fr-FR" dirty="0"/>
              <a:t>Inconvénients : </a:t>
            </a:r>
          </a:p>
          <a:p>
            <a:r>
              <a:rPr lang="fr-FR" dirty="0"/>
              <a:t>	Les fonctions d’interaction n’est pas bien</a:t>
            </a:r>
          </a:p>
          <a:p>
            <a:r>
              <a:rPr lang="fr-FR" dirty="0"/>
              <a:t>	Ne convient pas à la gestion du temps</a:t>
            </a:r>
          </a:p>
          <a:p>
            <a:r>
              <a:rPr lang="fr-FR" dirty="0"/>
              <a:t>	Manquer le service du rapport de travail</a:t>
            </a:r>
          </a:p>
          <a:p>
            <a:r>
              <a:rPr lang="fr-FR" dirty="0"/>
              <a:t>	</a:t>
            </a:r>
          </a:p>
        </p:txBody>
      </p:sp>
      <p:sp>
        <p:nvSpPr>
          <p:cNvPr id="4" name="Slide Number Placeholder 3"/>
          <p:cNvSpPr>
            <a:spLocks noGrp="1"/>
          </p:cNvSpPr>
          <p:nvPr>
            <p:ph type="sldNum" sz="quarter" idx="5"/>
          </p:nvPr>
        </p:nvSpPr>
        <p:spPr/>
        <p:txBody>
          <a:bodyPr/>
          <a:lstStyle/>
          <a:p>
            <a:fld id="{CC5C15D7-EC68-4042-84E1-1A7C8626FA94}" type="slidenum">
              <a:rPr lang="en-US" smtClean="0"/>
              <a:t>8</a:t>
            </a:fld>
            <a:endParaRPr lang="en-US"/>
          </a:p>
        </p:txBody>
      </p:sp>
    </p:spTree>
    <p:extLst>
      <p:ext uri="{BB962C8B-B14F-4D97-AF65-F5344CB8AC3E}">
        <p14:creationId xmlns:p14="http://schemas.microsoft.com/office/powerpoint/2010/main" val="1203299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miễn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lâu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dài</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nhớ</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nhanh</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bám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dõi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Sprint.</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Notre services </a:t>
            </a:r>
            <a:r>
              <a:rPr lang="en-US" sz="1200" kern="1200" dirty="0" err="1">
                <a:solidFill>
                  <a:schemeClr val="tx1"/>
                </a:solidFill>
                <a:effectLst/>
                <a:latin typeface="+mn-lt"/>
                <a:ea typeface="+mn-ea"/>
                <a:cs typeface="+mn-cs"/>
              </a:rPr>
              <a:t>est</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Les </a:t>
            </a:r>
            <a:r>
              <a:rPr lang="en-US" sz="1200" kern="1200" dirty="0" err="1">
                <a:solidFill>
                  <a:schemeClr val="tx1"/>
                </a:solidFill>
                <a:effectLst/>
                <a:latin typeface="+mn-lt"/>
                <a:ea typeface="+mn-ea"/>
                <a:cs typeface="+mn-cs"/>
              </a:rPr>
              <a:t>cours</a:t>
            </a:r>
            <a:r>
              <a:rPr lang="en-US" sz="1200" kern="1200" dirty="0">
                <a:solidFill>
                  <a:schemeClr val="tx1"/>
                </a:solidFill>
                <a:effectLst/>
                <a:latin typeface="+mn-lt"/>
                <a:ea typeface="+mn-ea"/>
                <a:cs typeface="+mn-cs"/>
              </a:rPr>
              <a:t> précis </a:t>
            </a:r>
            <a:r>
              <a:rPr lang="en-US" sz="1200" kern="1200" dirty="0" err="1">
                <a:solidFill>
                  <a:schemeClr val="tx1"/>
                </a:solidFill>
                <a:effectLst/>
                <a:latin typeface="+mn-lt"/>
                <a:ea typeface="+mn-ea"/>
                <a:cs typeface="+mn-cs"/>
              </a:rPr>
              <a:t>suivre</a:t>
            </a:r>
            <a:r>
              <a:rPr lang="en-US" sz="1200" kern="1200" dirty="0">
                <a:solidFill>
                  <a:schemeClr val="tx1"/>
                </a:solidFill>
                <a:effectLst/>
                <a:latin typeface="+mn-lt"/>
                <a:ea typeface="+mn-ea"/>
                <a:cs typeface="+mn-cs"/>
              </a:rPr>
              <a:t> le concept Agile/Scum, et gratuity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Les examens pour </a:t>
            </a:r>
            <a:r>
              <a:rPr lang="en-US" sz="1200" kern="1200" dirty="0" err="1">
                <a:solidFill>
                  <a:schemeClr val="tx1"/>
                </a:solidFill>
                <a:effectLst/>
                <a:latin typeface="+mn-lt"/>
                <a:ea typeface="+mn-ea"/>
                <a:cs typeface="+mn-cs"/>
              </a:rPr>
              <a:t>l’évaluation</a:t>
            </a:r>
            <a:r>
              <a:rPr lang="en-US" sz="1200" kern="1200" dirty="0">
                <a:solidFill>
                  <a:schemeClr val="tx1"/>
                </a:solidFill>
                <a:effectLst/>
                <a:latin typeface="+mn-lt"/>
                <a:ea typeface="+mn-ea"/>
                <a:cs typeface="+mn-cs"/>
              </a:rPr>
              <a:t> de progressive</a:t>
            </a:r>
          </a:p>
          <a:p>
            <a:pPr marL="628650" lvl="1" indent="-171450">
              <a:buFont typeface="Arial" panose="020B0604020202020204" pitchFamily="34" charset="0"/>
              <a:buChar char="•"/>
            </a:pPr>
            <a:r>
              <a:rPr lang="en-US" sz="1200" kern="1200" dirty="0" err="1">
                <a:solidFill>
                  <a:schemeClr val="tx1"/>
                </a:solidFill>
                <a:effectLst/>
                <a:latin typeface="+mn-lt"/>
                <a:ea typeface="+mn-ea"/>
                <a:cs typeface="+mn-cs"/>
              </a:rPr>
              <a:t>Participer</a:t>
            </a:r>
            <a:r>
              <a:rPr lang="en-US" sz="1200" kern="1200" dirty="0">
                <a:solidFill>
                  <a:schemeClr val="tx1"/>
                </a:solidFill>
                <a:effectLst/>
                <a:latin typeface="+mn-lt"/>
                <a:ea typeface="+mn-ea"/>
                <a:cs typeface="+mn-cs"/>
              </a:rPr>
              <a:t> au </a:t>
            </a:r>
            <a:r>
              <a:rPr lang="en-US" sz="1200" kern="1200" dirty="0" err="1">
                <a:solidFill>
                  <a:schemeClr val="tx1"/>
                </a:solidFill>
                <a:effectLst/>
                <a:latin typeface="+mn-lt"/>
                <a:ea typeface="+mn-ea"/>
                <a:cs typeface="+mn-cs"/>
              </a:rPr>
              <a:t>projet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professionel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Marvic</a:t>
            </a:r>
            <a:r>
              <a:rPr lang="en-US" sz="1200" kern="1200" dirty="0">
                <a:solidFill>
                  <a:schemeClr val="tx1"/>
                </a:solidFill>
                <a:effectLst/>
                <a:latin typeface="+mn-lt"/>
                <a:ea typeface="+mn-ea"/>
                <a:cs typeface="+mn-cs"/>
              </a:rPr>
              <a:t> se </a:t>
            </a:r>
            <a:r>
              <a:rPr lang="en-US" sz="1200" kern="1200" dirty="0" err="1">
                <a:solidFill>
                  <a:schemeClr val="tx1"/>
                </a:solidFill>
                <a:effectLst/>
                <a:latin typeface="+mn-lt"/>
                <a:ea typeface="+mn-ea"/>
                <a:cs typeface="+mn-cs"/>
              </a:rPr>
              <a:t>founit</a:t>
            </a:r>
            <a:r>
              <a:rPr lang="en-US" sz="1200" kern="1200" dirty="0">
                <a:solidFill>
                  <a:schemeClr val="tx1"/>
                </a:solidFill>
                <a:effectLst/>
                <a:latin typeface="+mn-lt"/>
                <a:ea typeface="+mn-ea"/>
                <a:cs typeface="+mn-cs"/>
              </a:rPr>
              <a:t> les </a:t>
            </a:r>
            <a:r>
              <a:rPr lang="en-US" sz="1200" kern="1200" dirty="0" err="1">
                <a:solidFill>
                  <a:schemeClr val="tx1"/>
                </a:solidFill>
                <a:effectLst/>
                <a:latin typeface="+mn-lt"/>
                <a:ea typeface="+mn-ea"/>
                <a:cs typeface="+mn-cs"/>
              </a:rPr>
              <a:t>outils</a:t>
            </a:r>
            <a:r>
              <a:rPr lang="en-US" sz="1200" kern="1200" dirty="0">
                <a:solidFill>
                  <a:schemeClr val="tx1"/>
                </a:solidFill>
                <a:effectLst/>
                <a:latin typeface="+mn-lt"/>
                <a:ea typeface="+mn-ea"/>
                <a:cs typeface="+mn-cs"/>
              </a:rPr>
              <a:t> de tracking le progression de travail, </a:t>
            </a:r>
            <a:r>
              <a:rPr lang="en-US" sz="1200" kern="1200" dirty="0" err="1">
                <a:solidFill>
                  <a:schemeClr val="tx1"/>
                </a:solidFill>
                <a:effectLst/>
                <a:latin typeface="+mn-lt"/>
                <a:ea typeface="+mn-ea"/>
                <a:cs typeface="+mn-cs"/>
              </a:rPr>
              <a:t>gérer</a:t>
            </a:r>
            <a:r>
              <a:rPr lang="en-US" sz="1200" kern="1200" dirty="0">
                <a:solidFill>
                  <a:schemeClr val="tx1"/>
                </a:solidFill>
                <a:effectLst/>
                <a:latin typeface="+mn-lt"/>
                <a:ea typeface="+mn-ea"/>
                <a:cs typeface="+mn-cs"/>
              </a:rPr>
              <a:t> le temps et les </a:t>
            </a:r>
            <a:r>
              <a:rPr lang="en-US" sz="1200" kern="1200" dirty="0" err="1">
                <a:solidFill>
                  <a:schemeClr val="tx1"/>
                </a:solidFill>
                <a:effectLst/>
                <a:latin typeface="+mn-lt"/>
                <a:ea typeface="+mn-ea"/>
                <a:cs typeface="+mn-cs"/>
              </a:rPr>
              <a:t>tâches</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CC5C15D7-EC68-4042-84E1-1A7C8626FA94}" type="slidenum">
              <a:rPr lang="en-US" smtClean="0"/>
              <a:t>9</a:t>
            </a:fld>
            <a:endParaRPr lang="en-US"/>
          </a:p>
        </p:txBody>
      </p:sp>
    </p:spTree>
    <p:extLst>
      <p:ext uri="{BB962C8B-B14F-4D97-AF65-F5344CB8AC3E}">
        <p14:creationId xmlns:p14="http://schemas.microsoft.com/office/powerpoint/2010/main" val="4090949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3 </a:t>
            </a:r>
            <a:r>
              <a:rPr lang="en-US" sz="1200" kern="1200" dirty="0" err="1">
                <a:solidFill>
                  <a:schemeClr val="tx1"/>
                </a:solidFill>
                <a:effectLst/>
                <a:latin typeface="+mn-lt"/>
                <a:ea typeface="+mn-ea"/>
                <a:cs typeface="+mn-cs"/>
              </a:rPr>
              <a:t>nhóm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Project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a:t>
            </a:r>
          </a:p>
          <a:p>
            <a:pPr marL="628650" lvl="1" indent="-171450">
              <a:buFont typeface="Courier New" panose="02070309020205020404" pitchFamily="49" charset="0"/>
              <a:buChar char="o"/>
            </a:pPr>
            <a:r>
              <a:rPr lang="en-US" sz="1200" kern="1200" dirty="0" err="1">
                <a:solidFill>
                  <a:schemeClr val="tx1"/>
                </a:solidFill>
                <a:effectLst/>
                <a:latin typeface="+mn-lt"/>
                <a:ea typeface="+mn-ea"/>
                <a:cs typeface="+mn-cs"/>
              </a:rPr>
              <a:t>Nhóm</a:t>
            </a:r>
            <a:r>
              <a:rPr lang="en-US" sz="1200" kern="1200" dirty="0">
                <a:solidFill>
                  <a:schemeClr val="tx1"/>
                </a:solidFill>
                <a:effectLst/>
                <a:latin typeface="+mn-lt"/>
                <a:ea typeface="+mn-ea"/>
                <a:cs typeface="+mn-cs"/>
              </a:rPr>
              <a:t> PO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PM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Project,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dõi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nữa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a:t>
            </a:r>
            <a:r>
              <a:rPr lang="en-US" sz="1200" kern="1200" dirty="0">
                <a:solidFill>
                  <a:schemeClr val="tx1"/>
                </a:solidFill>
                <a:effectLst/>
                <a:latin typeface="+mn-lt"/>
                <a:ea typeface="+mn-ea"/>
                <a:cs typeface="+mn-cs"/>
              </a:rPr>
              <a:t> Project.</a:t>
            </a:r>
          </a:p>
          <a:p>
            <a:pPr marL="628650" lvl="1" indent="-171450">
              <a:buFont typeface="Courier New" panose="02070309020205020404" pitchFamily="49" charset="0"/>
              <a:buChar char="o"/>
            </a:pPr>
            <a:r>
              <a:rPr lang="en-US" sz="1200" kern="1200" dirty="0" err="1">
                <a:solidFill>
                  <a:schemeClr val="tx1"/>
                </a:solidFill>
                <a:effectLst/>
                <a:latin typeface="+mn-lt"/>
                <a:ea typeface="+mn-ea"/>
                <a:cs typeface="+mn-cs"/>
              </a:rPr>
              <a:t>Nhóm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Sprint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cờ</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a:t>
            </a:r>
          </a:p>
          <a:p>
            <a:pPr marL="628650" lvl="1" indent="-171450">
              <a:buFont typeface="Courier New" panose="02070309020205020404" pitchFamily="49" charset="0"/>
              <a:buChar char="o"/>
            </a:pPr>
            <a:endParaRPr lang="en-US" sz="1200" kern="1200" dirty="0">
              <a:solidFill>
                <a:schemeClr val="tx1"/>
              </a:solidFill>
              <a:effectLst/>
              <a:latin typeface="+mn-lt"/>
              <a:ea typeface="+mn-ea"/>
              <a:cs typeface="+mn-cs"/>
            </a:endParaRPr>
          </a:p>
          <a:p>
            <a:pPr marL="171450" lvl="0" indent="-171450">
              <a:buFont typeface="Courier New" panose="02070309020205020404" pitchFamily="49" charset="0"/>
              <a:buChar char="o"/>
            </a:pPr>
            <a:r>
              <a:rPr lang="fr-FR" sz="1200" kern="1200" dirty="0">
                <a:solidFill>
                  <a:schemeClr val="tx1"/>
                </a:solidFill>
                <a:effectLst/>
                <a:latin typeface="+mn-lt"/>
                <a:ea typeface="+mn-ea"/>
                <a:cs typeface="+mn-cs"/>
              </a:rPr>
              <a:t>Notre concept comporte 3 éléments PO, PM et Équipe développement</a:t>
            </a:r>
          </a:p>
          <a:p>
            <a:pPr marL="628650" lvl="1" indent="-171450">
              <a:buFont typeface="Courier New" panose="02070309020205020404" pitchFamily="49" charset="0"/>
              <a:buChar char="o"/>
            </a:pPr>
            <a:r>
              <a:rPr lang="fr-FR" sz="1200" kern="1200" dirty="0">
                <a:solidFill>
                  <a:schemeClr val="tx1"/>
                </a:solidFill>
                <a:effectLst/>
                <a:latin typeface="+mn-lt"/>
                <a:ea typeface="+mn-ea"/>
                <a:cs typeface="+mn-cs"/>
              </a:rPr>
              <a:t>Les groupes PO et PM ont le plein pouvoir de décision avec le projet, en utilisant les outils pris en charge par le système pour suivre les progrès, le temps, etc. De plus, ils ont également le droit de modifier le nombre de membres participant au projet.</a:t>
            </a:r>
          </a:p>
          <a:p>
            <a:pPr marL="628650" lvl="1" indent="-171450">
              <a:buFont typeface="Courier New" panose="02070309020205020404" pitchFamily="49" charset="0"/>
              <a:buChar char="o"/>
            </a:pPr>
            <a:r>
              <a:rPr lang="fr-FR" sz="1200" kern="1200" dirty="0">
                <a:solidFill>
                  <a:schemeClr val="tx1"/>
                </a:solidFill>
                <a:effectLst/>
                <a:latin typeface="+mn-lt"/>
                <a:ea typeface="+mn-ea"/>
                <a:cs typeface="+mn-cs"/>
              </a:rPr>
              <a:t>L'équipe de développement interagit avec ce plateforme, mettre à jour la situation du travail assigné où demander les aides en utilisant les flags de signal.</a:t>
            </a:r>
          </a:p>
          <a:p>
            <a:pPr marL="628650" lvl="1" indent="-171450">
              <a:buFont typeface="Courier New" panose="02070309020205020404" pitchFamily="49" charset="0"/>
              <a:buChar char="o"/>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C15D7-EC68-4042-84E1-1A7C8626FA94}" type="slidenum">
              <a:rPr lang="en-US" smtClean="0"/>
              <a:t>10</a:t>
            </a:fld>
            <a:endParaRPr lang="en-US"/>
          </a:p>
        </p:txBody>
      </p:sp>
    </p:spTree>
    <p:extLst>
      <p:ext uri="{BB962C8B-B14F-4D97-AF65-F5344CB8AC3E}">
        <p14:creationId xmlns:p14="http://schemas.microsoft.com/office/powerpoint/2010/main" val="262479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06AC14-938B-42BA-B5A8-66C5A01A42C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742692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6AC14-938B-42BA-B5A8-66C5A01A42C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230969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6AC14-938B-42BA-B5A8-66C5A01A42C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70332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6AC14-938B-42BA-B5A8-66C5A01A42C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348925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6AC14-938B-42BA-B5A8-66C5A01A42C3}"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246627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06AC14-938B-42BA-B5A8-66C5A01A42C3}"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2059869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06AC14-938B-42BA-B5A8-66C5A01A42C3}" type="datetimeFigureOut">
              <a:rPr lang="en-US" smtClean="0"/>
              <a:t>8/15/2022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2781250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06AC14-938B-42BA-B5A8-66C5A01A42C3}" type="datetimeFigureOut">
              <a:rPr lang="en-US" smtClean="0"/>
              <a:t>8/15/2022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321225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6AC14-938B-42BA-B5A8-66C5A01A42C3}" type="datetimeFigureOut">
              <a:rPr lang="en-US" smtClean="0"/>
              <a:t>8/15/2022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306916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6AC14-938B-42BA-B5A8-66C5A01A42C3}"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165682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6AC14-938B-42BA-B5A8-66C5A01A42C3}"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BFE02-BC2C-4269-AB6B-FA1602AEF209}" type="slidenum">
              <a:rPr lang="en-US" smtClean="0"/>
              <a:t>‹#›</a:t>
            </a:fld>
            <a:endParaRPr lang="en-US"/>
          </a:p>
        </p:txBody>
      </p:sp>
    </p:spTree>
    <p:extLst>
      <p:ext uri="{BB962C8B-B14F-4D97-AF65-F5344CB8AC3E}">
        <p14:creationId xmlns:p14="http://schemas.microsoft.com/office/powerpoint/2010/main" val="117178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6AC14-938B-42BA-B5A8-66C5A01A42C3}" type="datetimeFigureOut">
              <a:rPr lang="en-US" smtClean="0"/>
              <a:t>8/15/2022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BFE02-BC2C-4269-AB6B-FA1602AEF209}" type="slidenum">
              <a:rPr lang="en-US" smtClean="0"/>
              <a:t>‹#›</a:t>
            </a:fld>
            <a:endParaRPr lang="en-US"/>
          </a:p>
        </p:txBody>
      </p:sp>
    </p:spTree>
    <p:extLst>
      <p:ext uri="{BB962C8B-B14F-4D97-AF65-F5344CB8AC3E}">
        <p14:creationId xmlns:p14="http://schemas.microsoft.com/office/powerpoint/2010/main" val="2151042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MARVIC – </a:t>
            </a:r>
            <a:r>
              <a:rPr lang="en-US" dirty="0" smtClean="0"/>
              <a:t>Site </a:t>
            </a:r>
            <a:r>
              <a:rPr lang="en-US" dirty="0"/>
              <a:t>de la gestion</a:t>
            </a:r>
            <a:br>
              <a:rPr lang="en-US" dirty="0"/>
            </a:br>
            <a:r>
              <a:rPr lang="en-US" sz="2200" dirty="0"/>
              <a:t>SUPERVISEUR ACADÉMIQUE: </a:t>
            </a:r>
            <a:r>
              <a:rPr lang="en-US" sz="2200" dirty="0" err="1"/>
              <a:t>Nguyễn</a:t>
            </a:r>
            <a:r>
              <a:rPr lang="en-US" sz="2200" dirty="0"/>
              <a:t> </a:t>
            </a:r>
            <a:r>
              <a:rPr lang="en-US" sz="2200" dirty="0" err="1"/>
              <a:t>Hải</a:t>
            </a:r>
            <a:r>
              <a:rPr lang="en-US" sz="2200" dirty="0"/>
              <a:t> </a:t>
            </a:r>
            <a:r>
              <a:rPr lang="en-US" sz="2200" dirty="0" err="1"/>
              <a:t>Quân</a:t>
            </a:r>
            <a:endParaRPr lang="en-US" sz="2200" dirty="0"/>
          </a:p>
        </p:txBody>
      </p:sp>
      <p:sp>
        <p:nvSpPr>
          <p:cNvPr id="3" name="Content Placeholder 2"/>
          <p:cNvSpPr>
            <a:spLocks noGrp="1"/>
          </p:cNvSpPr>
          <p:nvPr>
            <p:ph idx="1"/>
          </p:nvPr>
        </p:nvSpPr>
        <p:spPr>
          <a:xfrm>
            <a:off x="457200" y="2895600"/>
            <a:ext cx="8229600" cy="2401507"/>
          </a:xfrm>
        </p:spPr>
        <p:txBody>
          <a:bodyPr/>
          <a:lstStyle/>
          <a:p>
            <a:pPr marL="0" indent="0">
              <a:buNone/>
            </a:pPr>
            <a:r>
              <a:rPr lang="en-US" dirty="0" err="1"/>
              <a:t>L’équipes</a:t>
            </a:r>
            <a:r>
              <a:rPr lang="en-US" dirty="0"/>
              <a:t> : </a:t>
            </a:r>
          </a:p>
          <a:p>
            <a:pPr marL="0" indent="0">
              <a:buNone/>
            </a:pPr>
            <a:r>
              <a:rPr lang="en-US" dirty="0"/>
              <a:t>Phan Thanh </a:t>
            </a:r>
            <a:r>
              <a:rPr lang="en-US" dirty="0" err="1"/>
              <a:t>Khiết</a:t>
            </a:r>
            <a:r>
              <a:rPr lang="en-US" dirty="0"/>
              <a:t>: 1752022 </a:t>
            </a:r>
          </a:p>
        </p:txBody>
      </p:sp>
    </p:spTree>
    <p:extLst>
      <p:ext uri="{BB962C8B-B14F-4D97-AF65-F5344CB8AC3E}">
        <p14:creationId xmlns:p14="http://schemas.microsoft.com/office/powerpoint/2010/main" val="2657475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1295400"/>
            <a:ext cx="7865391" cy="5134146"/>
          </a:xfrm>
        </p:spPr>
      </p:pic>
      <p:sp>
        <p:nvSpPr>
          <p:cNvPr id="10" name="Title 1"/>
          <p:cNvSpPr>
            <a:spLocks noGrp="1"/>
          </p:cNvSpPr>
          <p:nvPr>
            <p:ph type="title"/>
          </p:nvPr>
        </p:nvSpPr>
        <p:spPr>
          <a:xfrm>
            <a:off x="533400" y="152400"/>
            <a:ext cx="8229600" cy="1143000"/>
          </a:xfrm>
        </p:spPr>
        <p:txBody>
          <a:bodyPr/>
          <a:lstStyle/>
          <a:p>
            <a:r>
              <a:rPr lang="en-US" dirty="0"/>
              <a:t>Le concept de </a:t>
            </a:r>
            <a:r>
              <a:rPr lang="en-US" dirty="0" err="1"/>
              <a:t>Marvic</a:t>
            </a:r>
            <a:r>
              <a:rPr lang="en-US" dirty="0"/>
              <a:t> </a:t>
            </a:r>
          </a:p>
        </p:txBody>
      </p:sp>
    </p:spTree>
    <p:extLst>
      <p:ext uri="{BB962C8B-B14F-4D97-AF65-F5344CB8AC3E}">
        <p14:creationId xmlns:p14="http://schemas.microsoft.com/office/powerpoint/2010/main" val="1454506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 technologies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697" y="1143000"/>
            <a:ext cx="2746704" cy="1478087"/>
          </a:xfrm>
          <a:prstGeom prst="rect">
            <a:avLst/>
          </a:prstGeom>
        </p:spPr>
      </p:pic>
      <p:sp>
        <p:nvSpPr>
          <p:cNvPr id="5" name="TextBox 4"/>
          <p:cNvSpPr txBox="1"/>
          <p:nvPr/>
        </p:nvSpPr>
        <p:spPr>
          <a:xfrm>
            <a:off x="609600" y="2743200"/>
            <a:ext cx="1852367" cy="369332"/>
          </a:xfrm>
          <a:prstGeom prst="rect">
            <a:avLst/>
          </a:prstGeom>
          <a:noFill/>
        </p:spPr>
        <p:txBody>
          <a:bodyPr wrap="none" rtlCol="0">
            <a:spAutoFit/>
          </a:bodyPr>
          <a:lstStyle/>
          <a:p>
            <a:r>
              <a:rPr lang="en-US" dirty="0"/>
              <a:t>ASP.NET CORE 5.0</a:t>
            </a:r>
          </a:p>
        </p:txBody>
      </p:sp>
      <p:sp>
        <p:nvSpPr>
          <p:cNvPr id="7" name="TextBox 6"/>
          <p:cNvSpPr txBox="1"/>
          <p:nvPr/>
        </p:nvSpPr>
        <p:spPr>
          <a:xfrm>
            <a:off x="4495800" y="2651213"/>
            <a:ext cx="938847" cy="369332"/>
          </a:xfrm>
          <a:prstGeom prst="rect">
            <a:avLst/>
          </a:prstGeom>
          <a:noFill/>
        </p:spPr>
        <p:txBody>
          <a:bodyPr wrap="none" rtlCol="0">
            <a:spAutoFit/>
          </a:bodyPr>
          <a:lstStyle/>
          <a:p>
            <a:r>
              <a:rPr lang="en-US" dirty="0"/>
              <a:t>React JS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1288981"/>
            <a:ext cx="2819400" cy="1251560"/>
          </a:xfrm>
          <a:prstGeom prst="rect">
            <a:avLst/>
          </a:prstGeom>
        </p:spPr>
      </p:pic>
      <p:sp>
        <p:nvSpPr>
          <p:cNvPr id="9" name="TextBox 8"/>
          <p:cNvSpPr txBox="1"/>
          <p:nvPr/>
        </p:nvSpPr>
        <p:spPr>
          <a:xfrm>
            <a:off x="1390825" y="4310902"/>
            <a:ext cx="1840056" cy="369332"/>
          </a:xfrm>
          <a:prstGeom prst="rect">
            <a:avLst/>
          </a:prstGeom>
          <a:noFill/>
        </p:spPr>
        <p:txBody>
          <a:bodyPr wrap="none" rtlCol="0">
            <a:spAutoFit/>
          </a:bodyPr>
          <a:lstStyle/>
          <a:p>
            <a:r>
              <a:rPr lang="en-US" dirty="0"/>
              <a:t>Entity Framework</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200400"/>
            <a:ext cx="3354483" cy="9144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0" y="3089672"/>
            <a:ext cx="3645211" cy="1226900"/>
          </a:xfrm>
          <a:prstGeom prst="rect">
            <a:avLst/>
          </a:prstGeom>
        </p:spPr>
      </p:pic>
      <p:sp>
        <p:nvSpPr>
          <p:cNvPr id="13" name="TextBox 12"/>
          <p:cNvSpPr txBox="1"/>
          <p:nvPr/>
        </p:nvSpPr>
        <p:spPr>
          <a:xfrm>
            <a:off x="5105400" y="4419600"/>
            <a:ext cx="2155718" cy="369332"/>
          </a:xfrm>
          <a:prstGeom prst="rect">
            <a:avLst/>
          </a:prstGeom>
          <a:noFill/>
        </p:spPr>
        <p:txBody>
          <a:bodyPr wrap="none" rtlCol="0">
            <a:spAutoFit/>
          </a:bodyPr>
          <a:lstStyle/>
          <a:p>
            <a:r>
              <a:rPr lang="en-US" dirty="0"/>
              <a:t>Microsoft SQL Server</a:t>
            </a:r>
          </a:p>
        </p:txBody>
      </p:sp>
    </p:spTree>
    <p:extLst>
      <p:ext uri="{BB962C8B-B14F-4D97-AF65-F5344CB8AC3E}">
        <p14:creationId xmlns:p14="http://schemas.microsoft.com/office/powerpoint/2010/main" val="2975118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88856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Résultats</a:t>
            </a:r>
            <a:r>
              <a:rPr lang="en-US" smtClean="0"/>
              <a:t> draft</a:t>
            </a:r>
            <a:endParaRPr lang="en-US" dirty="0"/>
          </a:p>
        </p:txBody>
      </p:sp>
      <p:sp>
        <p:nvSpPr>
          <p:cNvPr id="3" name="Content Placeholder 2"/>
          <p:cNvSpPr>
            <a:spLocks noGrp="1"/>
          </p:cNvSpPr>
          <p:nvPr>
            <p:ph idx="1"/>
          </p:nvPr>
        </p:nvSpPr>
        <p:spPr>
          <a:xfrm>
            <a:off x="457200" y="1295400"/>
            <a:ext cx="4267200" cy="2438400"/>
          </a:xfrm>
        </p:spPr>
        <p:txBody>
          <a:bodyPr>
            <a:noAutofit/>
          </a:bodyPr>
          <a:lstStyle/>
          <a:p>
            <a:r>
              <a:rPr lang="en-US" sz="2000" dirty="0" err="1"/>
              <a:t>Cung</a:t>
            </a:r>
            <a:r>
              <a:rPr lang="en-US" sz="2000" dirty="0"/>
              <a:t> </a:t>
            </a:r>
            <a:r>
              <a:rPr lang="en-US" sz="2000" dirty="0" err="1"/>
              <a:t>cấp</a:t>
            </a:r>
            <a:r>
              <a:rPr lang="en-US" sz="2000" dirty="0"/>
              <a:t> </a:t>
            </a:r>
            <a:r>
              <a:rPr lang="en-US" sz="2000" dirty="0" err="1"/>
              <a:t>kiến</a:t>
            </a:r>
            <a:r>
              <a:rPr lang="en-US" sz="2000" dirty="0"/>
              <a:t> </a:t>
            </a:r>
            <a:r>
              <a:rPr lang="en-US" sz="2000" dirty="0" err="1"/>
              <a:t>thức</a:t>
            </a:r>
            <a:r>
              <a:rPr lang="en-US" sz="2000" dirty="0"/>
              <a:t> </a:t>
            </a:r>
            <a:r>
              <a:rPr lang="en-US" sz="2000" dirty="0" err="1"/>
              <a:t>và</a:t>
            </a:r>
            <a:r>
              <a:rPr lang="en-US" sz="2000" dirty="0"/>
              <a:t> </a:t>
            </a:r>
            <a:r>
              <a:rPr lang="en-US" sz="2000" dirty="0" err="1"/>
              <a:t>công</a:t>
            </a:r>
            <a:r>
              <a:rPr lang="en-US" sz="2000" dirty="0"/>
              <a:t> </a:t>
            </a:r>
            <a:r>
              <a:rPr lang="en-US" sz="2000" dirty="0" err="1"/>
              <a:t>cụ</a:t>
            </a:r>
            <a:r>
              <a:rPr lang="en-US" sz="2000" dirty="0"/>
              <a:t> </a:t>
            </a:r>
            <a:r>
              <a:rPr lang="en-US" sz="2000" dirty="0" err="1"/>
              <a:t>về</a:t>
            </a:r>
            <a:r>
              <a:rPr lang="en-US" sz="2000" dirty="0"/>
              <a:t> Agile/Scrum </a:t>
            </a:r>
            <a:r>
              <a:rPr lang="en-US" sz="2000" dirty="0" err="1"/>
              <a:t>cho</a:t>
            </a:r>
            <a:r>
              <a:rPr lang="en-US" sz="2000" dirty="0"/>
              <a:t> </a:t>
            </a:r>
            <a:r>
              <a:rPr lang="en-US" sz="2000" dirty="0" err="1"/>
              <a:t>người</a:t>
            </a:r>
            <a:r>
              <a:rPr lang="en-US" sz="2000" dirty="0"/>
              <a:t> </a:t>
            </a:r>
            <a:r>
              <a:rPr lang="en-US" sz="2000" dirty="0" err="1"/>
              <a:t>dùng</a:t>
            </a:r>
            <a:r>
              <a:rPr lang="en-US" sz="2000" dirty="0"/>
              <a:t>.</a:t>
            </a:r>
          </a:p>
          <a:p>
            <a:r>
              <a:rPr lang="en-US" sz="2000" dirty="0" err="1"/>
              <a:t>Quản</a:t>
            </a:r>
            <a:r>
              <a:rPr lang="en-US" sz="2000" dirty="0"/>
              <a:t> </a:t>
            </a:r>
            <a:r>
              <a:rPr lang="en-US" sz="2000" dirty="0" err="1"/>
              <a:t>lý</a:t>
            </a:r>
            <a:r>
              <a:rPr lang="en-US" sz="2000" dirty="0"/>
              <a:t> </a:t>
            </a:r>
            <a:r>
              <a:rPr lang="en-US" sz="2000" dirty="0" err="1"/>
              <a:t>công</a:t>
            </a:r>
            <a:r>
              <a:rPr lang="en-US" sz="2000" dirty="0"/>
              <a:t> </a:t>
            </a:r>
            <a:r>
              <a:rPr lang="en-US" sz="2000" dirty="0" err="1"/>
              <a:t>việc</a:t>
            </a:r>
            <a:r>
              <a:rPr lang="en-US" sz="2000" dirty="0"/>
              <a:t>/</a:t>
            </a:r>
            <a:r>
              <a:rPr lang="en-US" sz="2000" dirty="0" err="1"/>
              <a:t>học</a:t>
            </a:r>
            <a:r>
              <a:rPr lang="en-US" sz="2000" dirty="0"/>
              <a:t> </a:t>
            </a:r>
            <a:r>
              <a:rPr lang="en-US" sz="2000" dirty="0" err="1"/>
              <a:t>tập</a:t>
            </a:r>
            <a:r>
              <a:rPr lang="en-US" sz="2000" dirty="0"/>
              <a:t> </a:t>
            </a:r>
            <a:r>
              <a:rPr lang="en-US" sz="2000" dirty="0" err="1"/>
              <a:t>hiệu</a:t>
            </a:r>
            <a:r>
              <a:rPr lang="en-US" sz="2000" dirty="0"/>
              <a:t> </a:t>
            </a:r>
            <a:r>
              <a:rPr lang="en-US" sz="2000" dirty="0" err="1"/>
              <a:t>quả</a:t>
            </a:r>
            <a:r>
              <a:rPr lang="en-US" sz="2000" dirty="0"/>
              <a:t>.</a:t>
            </a:r>
          </a:p>
          <a:p>
            <a:r>
              <a:rPr lang="en-US" sz="2000" dirty="0" err="1"/>
              <a:t>Giúp</a:t>
            </a:r>
            <a:r>
              <a:rPr lang="en-US" sz="2000" dirty="0"/>
              <a:t> </a:t>
            </a:r>
            <a:r>
              <a:rPr lang="en-US" sz="2000" dirty="0" err="1"/>
              <a:t>học</a:t>
            </a:r>
            <a:r>
              <a:rPr lang="en-US" sz="2000" dirty="0"/>
              <a:t> </a:t>
            </a:r>
            <a:r>
              <a:rPr lang="en-US" sz="2000" dirty="0" err="1"/>
              <a:t>tập</a:t>
            </a:r>
            <a:r>
              <a:rPr lang="en-US" sz="2000" dirty="0"/>
              <a:t> </a:t>
            </a:r>
            <a:r>
              <a:rPr lang="en-US" sz="2000" dirty="0" err="1"/>
              <a:t>và</a:t>
            </a:r>
            <a:r>
              <a:rPr lang="en-US" sz="2000" dirty="0"/>
              <a:t> </a:t>
            </a:r>
            <a:r>
              <a:rPr lang="en-US" sz="2000" dirty="0" err="1"/>
              <a:t>thực</a:t>
            </a:r>
            <a:r>
              <a:rPr lang="en-US" sz="2000" dirty="0"/>
              <a:t> </a:t>
            </a:r>
            <a:r>
              <a:rPr lang="en-US" sz="2000" dirty="0" err="1"/>
              <a:t>chiến</a:t>
            </a:r>
            <a:r>
              <a:rPr lang="en-US" sz="2000" dirty="0"/>
              <a:t> </a:t>
            </a:r>
            <a:r>
              <a:rPr lang="en-US" sz="2000" dirty="0" err="1"/>
              <a:t>nhanh</a:t>
            </a:r>
            <a:r>
              <a:rPr lang="en-US" sz="2000" dirty="0"/>
              <a:t> </a:t>
            </a:r>
            <a:r>
              <a:rPr lang="en-US" sz="2000" dirty="0" err="1"/>
              <a:t>chóng</a:t>
            </a:r>
            <a:r>
              <a:rPr lang="en-US" sz="2000" dirty="0"/>
              <a:t>.</a:t>
            </a:r>
          </a:p>
          <a:p>
            <a:r>
              <a:rPr lang="en-US" sz="2000" dirty="0" err="1"/>
              <a:t>Độ</a:t>
            </a:r>
            <a:r>
              <a:rPr lang="en-US" sz="2000" dirty="0"/>
              <a:t> </a:t>
            </a:r>
            <a:r>
              <a:rPr lang="en-US" sz="2000" dirty="0" err="1"/>
              <a:t>thân</a:t>
            </a:r>
            <a:r>
              <a:rPr lang="en-US" sz="2000" dirty="0"/>
              <a:t> </a:t>
            </a:r>
            <a:r>
              <a:rPr lang="en-US" sz="2000" dirty="0" err="1"/>
              <a:t>thiện</a:t>
            </a:r>
            <a:r>
              <a:rPr lang="en-US" sz="2000" dirty="0"/>
              <a:t> </a:t>
            </a:r>
            <a:r>
              <a:rPr lang="en-US" sz="2000" dirty="0" err="1"/>
              <a:t>cao</a:t>
            </a:r>
            <a:r>
              <a:rPr lang="en-US" sz="2000" dirty="0"/>
              <a:t>, </a:t>
            </a:r>
            <a:r>
              <a:rPr lang="en-US" sz="2000" dirty="0" err="1"/>
              <a:t>không</a:t>
            </a:r>
            <a:r>
              <a:rPr lang="en-US" sz="2000" dirty="0"/>
              <a:t> </a:t>
            </a:r>
            <a:r>
              <a:rPr lang="en-US" sz="2000" dirty="0" err="1"/>
              <a:t>cần</a:t>
            </a:r>
            <a:r>
              <a:rPr lang="en-US" sz="2000" dirty="0"/>
              <a:t> </a:t>
            </a:r>
            <a:r>
              <a:rPr lang="en-US" sz="2000" dirty="0" err="1"/>
              <a:t>có</a:t>
            </a:r>
            <a:r>
              <a:rPr lang="en-US" sz="2000" dirty="0"/>
              <a:t> </a:t>
            </a:r>
            <a:r>
              <a:rPr lang="en-US" sz="2000" dirty="0" err="1"/>
              <a:t>kiến</a:t>
            </a:r>
            <a:r>
              <a:rPr lang="en-US" sz="2000" dirty="0"/>
              <a:t> </a:t>
            </a:r>
            <a:r>
              <a:rPr lang="en-US" sz="2000" dirty="0" err="1"/>
              <a:t>thức</a:t>
            </a:r>
            <a:r>
              <a:rPr lang="en-US" sz="2000" dirty="0"/>
              <a:t> </a:t>
            </a:r>
            <a:r>
              <a:rPr lang="en-US" sz="2000" dirty="0" err="1"/>
              <a:t>từ</a:t>
            </a:r>
            <a:r>
              <a:rPr lang="en-US" sz="2000" dirty="0"/>
              <a:t> </a:t>
            </a:r>
            <a:r>
              <a:rPr lang="en-US" sz="2000" dirty="0" err="1"/>
              <a:t>trước</a:t>
            </a:r>
            <a:r>
              <a:rPr lang="en-US" sz="2000" dirty="0"/>
              <a:t>.</a:t>
            </a:r>
          </a:p>
          <a:p>
            <a:endParaRPr lang="en-US" sz="2000" dirty="0"/>
          </a:p>
          <a:p>
            <a:endParaRPr lang="en-US" sz="2000" dirty="0"/>
          </a:p>
          <a:p>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9504" y="1295400"/>
            <a:ext cx="4194496" cy="4114800"/>
          </a:xfrm>
          <a:prstGeom prst="rect">
            <a:avLst/>
          </a:prstGeom>
        </p:spPr>
      </p:pic>
      <p:sp>
        <p:nvSpPr>
          <p:cNvPr id="4" name="Content Placeholder 2">
            <a:extLst>
              <a:ext uri="{FF2B5EF4-FFF2-40B4-BE49-F238E27FC236}">
                <a16:creationId xmlns:a16="http://schemas.microsoft.com/office/drawing/2014/main" id="{4EE3A7FD-8D55-293B-5FE4-015DA5D41CB0}"/>
              </a:ext>
            </a:extLst>
          </p:cNvPr>
          <p:cNvSpPr txBox="1">
            <a:spLocks/>
          </p:cNvSpPr>
          <p:nvPr/>
        </p:nvSpPr>
        <p:spPr>
          <a:xfrm>
            <a:off x="457200" y="3886200"/>
            <a:ext cx="4267200" cy="2438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 </a:t>
            </a:r>
            <a:r>
              <a:rPr lang="en-US" sz="2000" dirty="0" err="1"/>
              <a:t>nghĩ</a:t>
            </a:r>
            <a:r>
              <a:rPr lang="en-US" sz="2000" dirty="0"/>
              <a:t> </a:t>
            </a:r>
            <a:r>
              <a:rPr lang="en-US" sz="2000" dirty="0" err="1"/>
              <a:t>phần</a:t>
            </a:r>
            <a:r>
              <a:rPr lang="en-US" sz="2000" dirty="0"/>
              <a:t> </a:t>
            </a:r>
            <a:r>
              <a:rPr lang="en-US" sz="2000" dirty="0" err="1"/>
              <a:t>kết</a:t>
            </a:r>
            <a:r>
              <a:rPr lang="en-US" sz="2000" dirty="0"/>
              <a:t> </a:t>
            </a:r>
            <a:r>
              <a:rPr lang="en-US" sz="2000" dirty="0" err="1"/>
              <a:t>quả</a:t>
            </a:r>
            <a:r>
              <a:rPr lang="en-US" sz="2000" dirty="0"/>
              <a:t> </a:t>
            </a:r>
            <a:r>
              <a:rPr lang="en-US" sz="2000" dirty="0" err="1"/>
              <a:t>là</a:t>
            </a:r>
            <a:r>
              <a:rPr lang="en-US" sz="2000" dirty="0"/>
              <a:t> </a:t>
            </a:r>
            <a:r>
              <a:rPr lang="en-US" sz="2000" dirty="0" err="1"/>
              <a:t>nói</a:t>
            </a:r>
            <a:r>
              <a:rPr lang="en-US" sz="2000" dirty="0"/>
              <a:t> </a:t>
            </a:r>
            <a:r>
              <a:rPr lang="en-US" sz="2000" dirty="0" err="1"/>
              <a:t>về</a:t>
            </a:r>
            <a:r>
              <a:rPr lang="en-US" sz="2000" dirty="0"/>
              <a:t> </a:t>
            </a:r>
            <a:r>
              <a:rPr lang="en-US" sz="2000" dirty="0" err="1"/>
              <a:t>những</a:t>
            </a:r>
            <a:r>
              <a:rPr lang="en-US" sz="2000" dirty="0"/>
              <a:t> </a:t>
            </a:r>
            <a:r>
              <a:rPr lang="en-US" sz="2000" dirty="0" err="1"/>
              <a:t>gì</a:t>
            </a:r>
            <a:r>
              <a:rPr lang="en-US" sz="2000" dirty="0"/>
              <a:t> m </a:t>
            </a:r>
            <a:r>
              <a:rPr lang="en-US" sz="2000" dirty="0" err="1"/>
              <a:t>đã</a:t>
            </a:r>
            <a:r>
              <a:rPr lang="en-US" sz="2000" dirty="0"/>
              <a:t> </a:t>
            </a:r>
            <a:r>
              <a:rPr lang="en-US" sz="2000" dirty="0" err="1"/>
              <a:t>học</a:t>
            </a:r>
            <a:r>
              <a:rPr lang="en-US" sz="2000" dirty="0"/>
              <a:t> </a:t>
            </a:r>
            <a:r>
              <a:rPr lang="en-US" sz="2000" dirty="0" err="1"/>
              <a:t>được</a:t>
            </a:r>
            <a:r>
              <a:rPr lang="en-US" sz="2000" dirty="0"/>
              <a:t> qua </a:t>
            </a:r>
            <a:r>
              <a:rPr lang="en-US" sz="2000" dirty="0" err="1"/>
              <a:t>đồ</a:t>
            </a:r>
            <a:r>
              <a:rPr lang="en-US" sz="2000" dirty="0"/>
              <a:t> </a:t>
            </a:r>
            <a:r>
              <a:rPr lang="en-US" sz="2000" dirty="0" err="1"/>
              <a:t>án</a:t>
            </a:r>
            <a:r>
              <a:rPr lang="en-US" sz="2000" dirty="0"/>
              <a:t> </a:t>
            </a:r>
            <a:r>
              <a:rPr lang="en-US" sz="2000" dirty="0" err="1"/>
              <a:t>này</a:t>
            </a:r>
            <a:r>
              <a:rPr lang="en-US" sz="2000" dirty="0"/>
              <a:t>, </a:t>
            </a:r>
            <a:r>
              <a:rPr lang="en-US" sz="2000" dirty="0" err="1"/>
              <a:t>nhưng</a:t>
            </a:r>
            <a:r>
              <a:rPr lang="en-US" sz="2000" dirty="0"/>
              <a:t> </a:t>
            </a:r>
            <a:r>
              <a:rPr lang="en-US" sz="2000" dirty="0" err="1"/>
              <a:t>là</a:t>
            </a:r>
            <a:r>
              <a:rPr lang="en-US" sz="2000" dirty="0"/>
              <a:t> </a:t>
            </a:r>
            <a:r>
              <a:rPr lang="en-US" sz="2000" dirty="0" err="1"/>
              <a:t>thiết</a:t>
            </a:r>
            <a:r>
              <a:rPr lang="en-US" sz="2000" dirty="0"/>
              <a:t> </a:t>
            </a:r>
            <a:r>
              <a:rPr lang="en-US" sz="2000" dirty="0" err="1"/>
              <a:t>kế</a:t>
            </a:r>
            <a:r>
              <a:rPr lang="en-US" sz="2000" dirty="0"/>
              <a:t> </a:t>
            </a:r>
            <a:r>
              <a:rPr lang="en-US" sz="2000" dirty="0" err="1"/>
              <a:t>ui</a:t>
            </a:r>
            <a:r>
              <a:rPr lang="en-US" sz="2000" dirty="0"/>
              <a:t>/</a:t>
            </a:r>
            <a:r>
              <a:rPr lang="en-US" sz="2000" dirty="0" err="1"/>
              <a:t>ux</a:t>
            </a:r>
            <a:r>
              <a:rPr lang="en-US" sz="2000" dirty="0"/>
              <a:t>, </a:t>
            </a:r>
            <a:r>
              <a:rPr lang="en-US" sz="2000" dirty="0" err="1"/>
              <a:t>quản</a:t>
            </a:r>
            <a:r>
              <a:rPr lang="en-US" sz="2000" dirty="0"/>
              <a:t> </a:t>
            </a:r>
            <a:r>
              <a:rPr lang="en-US" sz="2000" dirty="0" err="1"/>
              <a:t>lý</a:t>
            </a:r>
            <a:r>
              <a:rPr lang="en-US" sz="2000" dirty="0"/>
              <a:t> </a:t>
            </a:r>
            <a:r>
              <a:rPr lang="en-US" sz="2000" dirty="0" err="1"/>
              <a:t>đồ</a:t>
            </a:r>
            <a:r>
              <a:rPr lang="en-US" sz="2000" dirty="0"/>
              <a:t> </a:t>
            </a:r>
            <a:r>
              <a:rPr lang="en-US" sz="2000" dirty="0" err="1"/>
              <a:t>như</a:t>
            </a:r>
            <a:r>
              <a:rPr lang="en-US" sz="2000" dirty="0"/>
              <a:t> </a:t>
            </a:r>
            <a:r>
              <a:rPr lang="en-US" sz="2000" dirty="0" err="1"/>
              <a:t>thế</a:t>
            </a:r>
            <a:r>
              <a:rPr lang="en-US" sz="2000" dirty="0"/>
              <a:t> </a:t>
            </a:r>
            <a:r>
              <a:rPr lang="en-US" sz="2000" dirty="0" err="1"/>
              <a:t>nào</a:t>
            </a:r>
            <a:r>
              <a:rPr lang="en-US" sz="2000" dirty="0"/>
              <a:t>, </a:t>
            </a:r>
            <a:r>
              <a:rPr lang="en-US" sz="2000" dirty="0" err="1"/>
              <a:t>thiết</a:t>
            </a:r>
            <a:r>
              <a:rPr lang="en-US" sz="2000" dirty="0"/>
              <a:t> </a:t>
            </a:r>
            <a:r>
              <a:rPr lang="en-US" sz="2000" dirty="0" err="1"/>
              <a:t>kế</a:t>
            </a:r>
            <a:r>
              <a:rPr lang="en-US" sz="2000" dirty="0"/>
              <a:t> </a:t>
            </a:r>
            <a:r>
              <a:rPr lang="en-US" sz="2000" dirty="0" err="1"/>
              <a:t>mô</a:t>
            </a:r>
            <a:r>
              <a:rPr lang="en-US" sz="2000" dirty="0"/>
              <a:t> </a:t>
            </a:r>
            <a:r>
              <a:rPr lang="en-US" sz="2000" dirty="0" err="1"/>
              <a:t>hình</a:t>
            </a:r>
            <a:r>
              <a:rPr lang="en-US" sz="2000" dirty="0"/>
              <a:t> </a:t>
            </a:r>
            <a:r>
              <a:rPr lang="en-US" sz="2000" dirty="0" err="1"/>
              <a:t>ứng</a:t>
            </a:r>
            <a:r>
              <a:rPr lang="en-US" sz="2000" dirty="0"/>
              <a:t> </a:t>
            </a:r>
            <a:r>
              <a:rPr lang="en-US" sz="2000" dirty="0" err="1"/>
              <a:t>dụng</a:t>
            </a:r>
            <a:r>
              <a:rPr lang="en-US" sz="2000" dirty="0"/>
              <a:t> </a:t>
            </a:r>
            <a:r>
              <a:rPr lang="en-US" sz="2000" dirty="0" err="1"/>
              <a:t>ra</a:t>
            </a:r>
            <a:r>
              <a:rPr lang="en-US" sz="2000" dirty="0"/>
              <a:t> </a:t>
            </a:r>
            <a:r>
              <a:rPr lang="en-US" sz="2000" dirty="0" err="1"/>
              <a:t>sao</a:t>
            </a:r>
            <a:r>
              <a:rPr lang="en-US" sz="2000" dirty="0"/>
              <a:t> </a:t>
            </a:r>
            <a:r>
              <a:rPr lang="en-US" sz="2000" dirty="0" err="1"/>
              <a:t>abc</a:t>
            </a:r>
            <a:r>
              <a:rPr lang="en-US" sz="2000" dirty="0"/>
              <a:t> </a:t>
            </a:r>
            <a:r>
              <a:rPr lang="en-US" sz="2000" dirty="0" err="1"/>
              <a:t>xyz</a:t>
            </a:r>
            <a:r>
              <a:rPr lang="en-US" sz="2000" dirty="0"/>
              <a:t>,…</a:t>
            </a:r>
          </a:p>
        </p:txBody>
      </p:sp>
    </p:spTree>
    <p:extLst>
      <p:ext uri="{BB962C8B-B14F-4D97-AF65-F5344CB8AC3E}">
        <p14:creationId xmlns:p14="http://schemas.microsoft.com/office/powerpoint/2010/main" val="4022520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Résultats</a:t>
            </a:r>
            <a:endParaRPr lang="en-US" dirty="0"/>
          </a:p>
        </p:txBody>
      </p:sp>
      <p:sp>
        <p:nvSpPr>
          <p:cNvPr id="9" name="TextBox 8"/>
          <p:cNvSpPr txBox="1"/>
          <p:nvPr/>
        </p:nvSpPr>
        <p:spPr>
          <a:xfrm>
            <a:off x="5753100" y="2880764"/>
            <a:ext cx="2933700" cy="369332"/>
          </a:xfrm>
          <a:prstGeom prst="rect">
            <a:avLst/>
          </a:prstGeom>
          <a:noFill/>
        </p:spPr>
        <p:txBody>
          <a:bodyPr wrap="square" rtlCol="0">
            <a:spAutoFit/>
          </a:bodyPr>
          <a:lstStyle/>
          <a:p>
            <a:r>
              <a:rPr lang="en-US" dirty="0" err="1" smtClean="0"/>
              <a:t>Thiết</a:t>
            </a:r>
            <a:r>
              <a:rPr lang="en-US" dirty="0" smtClean="0"/>
              <a:t> </a:t>
            </a:r>
            <a:r>
              <a:rPr lang="en-US" dirty="0" err="1" smtClean="0"/>
              <a:t>kế</a:t>
            </a:r>
            <a:r>
              <a:rPr lang="en-US" dirty="0" smtClean="0"/>
              <a:t> </a:t>
            </a:r>
            <a:r>
              <a:rPr lang="en-US" dirty="0" err="1" smtClean="0"/>
              <a:t>ui</a:t>
            </a:r>
            <a:r>
              <a:rPr lang="en-US" dirty="0" smtClean="0"/>
              <a:t>/</a:t>
            </a:r>
            <a:r>
              <a:rPr lang="en-US" dirty="0" err="1" smtClean="0"/>
              <a:t>ux</a:t>
            </a:r>
            <a:r>
              <a:rPr lang="en-US" dirty="0" smtClean="0"/>
              <a:t> </a:t>
            </a:r>
            <a:r>
              <a:rPr lang="en-US" dirty="0" err="1" smtClean="0"/>
              <a:t>bằng</a:t>
            </a:r>
            <a:r>
              <a:rPr lang="en-US" dirty="0" smtClean="0"/>
              <a:t> </a:t>
            </a:r>
            <a:r>
              <a:rPr lang="en-US" dirty="0" err="1" smtClean="0"/>
              <a:t>Figma</a:t>
            </a:r>
            <a:endParaRPr lang="en-US" dirty="0"/>
          </a:p>
        </p:txBody>
      </p:sp>
      <p:sp>
        <p:nvSpPr>
          <p:cNvPr id="10" name="TextBox 9"/>
          <p:cNvSpPr txBox="1"/>
          <p:nvPr/>
        </p:nvSpPr>
        <p:spPr>
          <a:xfrm>
            <a:off x="401444" y="2880764"/>
            <a:ext cx="2514600" cy="369332"/>
          </a:xfrm>
          <a:prstGeom prst="rect">
            <a:avLst/>
          </a:prstGeom>
          <a:noFill/>
        </p:spPr>
        <p:txBody>
          <a:bodyPr wrap="square" rtlCol="0">
            <a:spAutoFit/>
          </a:bodyPr>
          <a:lstStyle/>
          <a:p>
            <a:r>
              <a:rPr lang="en-US" dirty="0" err="1" smtClean="0"/>
              <a:t>Quản</a:t>
            </a:r>
            <a:r>
              <a:rPr lang="en-US" dirty="0" smtClean="0"/>
              <a:t> </a:t>
            </a:r>
            <a:r>
              <a:rPr lang="en-US" dirty="0" err="1" smtClean="0"/>
              <a:t>lý</a:t>
            </a:r>
            <a:r>
              <a:rPr lang="en-US" dirty="0" smtClean="0"/>
              <a:t> </a:t>
            </a:r>
            <a:r>
              <a:rPr lang="en-US" dirty="0" err="1" smtClean="0"/>
              <a:t>đồ</a:t>
            </a:r>
            <a:r>
              <a:rPr lang="en-US" dirty="0" smtClean="0"/>
              <a:t> </a:t>
            </a:r>
            <a:r>
              <a:rPr lang="en-US" dirty="0" err="1" smtClean="0"/>
              <a:t>án</a:t>
            </a:r>
            <a:r>
              <a:rPr lang="en-US" dirty="0" smtClean="0"/>
              <a:t> </a:t>
            </a:r>
            <a:r>
              <a:rPr lang="en-US" dirty="0" err="1" smtClean="0"/>
              <a:t>bằng</a:t>
            </a:r>
            <a:r>
              <a:rPr lang="en-US" dirty="0" smtClean="0"/>
              <a:t> Jira</a:t>
            </a:r>
            <a:endParaRPr lang="en-US" dirty="0"/>
          </a:p>
        </p:txBody>
      </p:sp>
      <p:sp>
        <p:nvSpPr>
          <p:cNvPr id="11" name="TextBox 10"/>
          <p:cNvSpPr txBox="1"/>
          <p:nvPr/>
        </p:nvSpPr>
        <p:spPr>
          <a:xfrm>
            <a:off x="1371600" y="5029200"/>
            <a:ext cx="2514600" cy="646331"/>
          </a:xfrm>
          <a:prstGeom prst="rect">
            <a:avLst/>
          </a:prstGeom>
          <a:noFill/>
        </p:spPr>
        <p:txBody>
          <a:bodyPr wrap="square" rtlCol="0">
            <a:spAutoFit/>
          </a:bodyPr>
          <a:lstStyle/>
          <a:p>
            <a:r>
              <a:rPr lang="en-US" dirty="0" err="1" smtClean="0"/>
              <a:t>Thiết</a:t>
            </a:r>
            <a:r>
              <a:rPr lang="en-US" dirty="0" smtClean="0"/>
              <a:t> </a:t>
            </a:r>
            <a:r>
              <a:rPr lang="en-US" dirty="0" err="1" smtClean="0"/>
              <a:t>kế</a:t>
            </a:r>
            <a:r>
              <a:rPr lang="en-US" dirty="0" smtClean="0"/>
              <a:t> </a:t>
            </a:r>
            <a:r>
              <a:rPr lang="en-US" dirty="0" err="1" smtClean="0"/>
              <a:t>mô</a:t>
            </a:r>
            <a:r>
              <a:rPr lang="en-US" dirty="0" smtClean="0"/>
              <a:t> </a:t>
            </a:r>
            <a:r>
              <a:rPr lang="en-US" dirty="0" err="1" smtClean="0"/>
              <a:t>hình</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bằng</a:t>
            </a:r>
            <a:r>
              <a:rPr lang="en-US" dirty="0" smtClean="0"/>
              <a:t> ASP.NET MVC</a:t>
            </a:r>
            <a:endParaRPr lang="en-US" dirty="0"/>
          </a:p>
        </p:txBody>
      </p:sp>
      <p:sp>
        <p:nvSpPr>
          <p:cNvPr id="12" name="TextBox 11"/>
          <p:cNvSpPr txBox="1"/>
          <p:nvPr/>
        </p:nvSpPr>
        <p:spPr>
          <a:xfrm>
            <a:off x="5486400" y="4495800"/>
            <a:ext cx="2819400" cy="369332"/>
          </a:xfrm>
          <a:prstGeom prst="rect">
            <a:avLst/>
          </a:prstGeom>
          <a:noFill/>
        </p:spPr>
        <p:txBody>
          <a:bodyPr wrap="square" rtlCol="0">
            <a:spAutoFit/>
          </a:bodyPr>
          <a:lstStyle/>
          <a:p>
            <a:r>
              <a:rPr lang="en-US" dirty="0" err="1" smtClean="0"/>
              <a:t>Tạo</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với</a:t>
            </a:r>
            <a:r>
              <a:rPr lang="en-US" dirty="0" smtClean="0"/>
              <a:t> </a:t>
            </a:r>
            <a:r>
              <a:rPr lang="en-US" dirty="0" err="1" smtClean="0"/>
              <a:t>ReactJS</a:t>
            </a:r>
            <a:endParaRPr lang="en-US" dirty="0"/>
          </a:p>
        </p:txBody>
      </p:sp>
    </p:spTree>
    <p:extLst>
      <p:ext uri="{BB962C8B-B14F-4D97-AF65-F5344CB8AC3E}">
        <p14:creationId xmlns:p14="http://schemas.microsoft.com/office/powerpoint/2010/main" val="1412238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Nói</a:t>
            </a:r>
            <a:r>
              <a:rPr lang="en-US" dirty="0"/>
              <a:t> </a:t>
            </a:r>
            <a:r>
              <a:rPr lang="en-US" dirty="0" err="1"/>
              <a:t>thêm</a:t>
            </a:r>
            <a:r>
              <a:rPr lang="en-US" dirty="0"/>
              <a:t> </a:t>
            </a:r>
            <a:r>
              <a:rPr lang="en-US" dirty="0" err="1"/>
              <a:t>phần</a:t>
            </a:r>
            <a:r>
              <a:rPr lang="en-US" dirty="0"/>
              <a:t> </a:t>
            </a:r>
            <a:r>
              <a:rPr lang="en-US" dirty="0" err="1"/>
              <a:t>chưa</a:t>
            </a:r>
            <a:r>
              <a:rPr lang="en-US" dirty="0"/>
              <a:t> </a:t>
            </a:r>
            <a:r>
              <a:rPr lang="en-US" dirty="0" err="1"/>
              <a:t>làm</a:t>
            </a:r>
            <a:r>
              <a:rPr lang="en-US" dirty="0"/>
              <a:t> </a:t>
            </a:r>
            <a:r>
              <a:rPr lang="en-US" dirty="0" err="1"/>
              <a:t>đc</a:t>
            </a:r>
            <a:r>
              <a:rPr lang="en-US" dirty="0"/>
              <a:t/>
            </a:r>
            <a:br>
              <a:rPr lang="en-US" dirty="0"/>
            </a:b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990600"/>
            <a:ext cx="7168684" cy="4029456"/>
          </a:xfrm>
          <a:prstGeom prst="rect">
            <a:avLst/>
          </a:prstGeom>
        </p:spPr>
      </p:pic>
    </p:spTree>
    <p:extLst>
      <p:ext uri="{BB962C8B-B14F-4D97-AF65-F5344CB8AC3E}">
        <p14:creationId xmlns:p14="http://schemas.microsoft.com/office/powerpoint/2010/main" val="2498477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 direction du </a:t>
            </a:r>
            <a:r>
              <a:rPr lang="en-US" dirty="0" err="1"/>
              <a:t>développement</a:t>
            </a:r>
            <a:endParaRPr lang="en-US" dirty="0"/>
          </a:p>
        </p:txBody>
      </p:sp>
      <p:sp>
        <p:nvSpPr>
          <p:cNvPr id="3" name="Content Placeholder 2"/>
          <p:cNvSpPr>
            <a:spLocks noGrp="1"/>
          </p:cNvSpPr>
          <p:nvPr>
            <p:ph idx="1"/>
          </p:nvPr>
        </p:nvSpPr>
        <p:spPr/>
        <p:txBody>
          <a:bodyPr>
            <a:normAutofit/>
          </a:bodyPr>
          <a:lstStyle/>
          <a:p>
            <a:r>
              <a:rPr lang="en-US" sz="2000" dirty="0" err="1"/>
              <a:t>Optimisation</a:t>
            </a:r>
            <a:r>
              <a:rPr lang="en-US" sz="2000" dirty="0"/>
              <a:t> du code</a:t>
            </a:r>
          </a:p>
          <a:p>
            <a:r>
              <a:rPr lang="en-US" sz="2000" dirty="0" err="1"/>
              <a:t>Fonctions</a:t>
            </a:r>
            <a:r>
              <a:rPr lang="en-US" sz="2000" dirty="0"/>
              <a:t> </a:t>
            </a:r>
            <a:r>
              <a:rPr lang="en-US" sz="2000" dirty="0" err="1"/>
              <a:t>dynamiques</a:t>
            </a:r>
            <a:endParaRPr lang="en-US" sz="2000" dirty="0"/>
          </a:p>
          <a:p>
            <a:r>
              <a:rPr lang="en-US" sz="2000" dirty="0" err="1"/>
              <a:t>L'intégration</a:t>
            </a:r>
            <a:r>
              <a:rPr lang="en-US" sz="2000" dirty="0"/>
              <a:t> de service tiers</a:t>
            </a:r>
          </a:p>
          <a:p>
            <a:r>
              <a:rPr lang="en-US" sz="2000" dirty="0"/>
              <a:t>Multi-</a:t>
            </a:r>
            <a:r>
              <a:rPr lang="en-US" sz="2000" dirty="0" err="1"/>
              <a:t>plateforme</a:t>
            </a:r>
            <a:endParaRPr lang="en-US" sz="2000" dirty="0"/>
          </a:p>
          <a:p>
            <a:r>
              <a:rPr lang="en-US" sz="2000" dirty="0" err="1"/>
              <a:t>Réaction</a:t>
            </a:r>
            <a:r>
              <a:rPr lang="en-US" sz="2000" dirty="0"/>
              <a:t> </a:t>
            </a:r>
            <a:r>
              <a:rPr lang="en-US" sz="2000" dirty="0" err="1"/>
              <a:t>en</a:t>
            </a:r>
            <a:r>
              <a:rPr lang="en-US" sz="2000" dirty="0"/>
              <a:t> temps reel</a:t>
            </a:r>
          </a:p>
          <a:p>
            <a:r>
              <a:rPr lang="en-US" sz="2000" dirty="0"/>
              <a:t>REX</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1676400"/>
            <a:ext cx="3907050" cy="3363403"/>
          </a:xfrm>
          <a:prstGeom prst="rect">
            <a:avLst/>
          </a:prstGeom>
        </p:spPr>
      </p:pic>
    </p:spTree>
    <p:extLst>
      <p:ext uri="{BB962C8B-B14F-4D97-AF65-F5344CB8AC3E}">
        <p14:creationId xmlns:p14="http://schemas.microsoft.com/office/powerpoint/2010/main" val="1073813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295400"/>
            <a:ext cx="6680200" cy="4008120"/>
          </a:xfrm>
          <a:prstGeom prst="rect">
            <a:avLst/>
          </a:prstGeom>
        </p:spPr>
      </p:pic>
    </p:spTree>
    <p:extLst>
      <p:ext uri="{BB962C8B-B14F-4D97-AF65-F5344CB8AC3E}">
        <p14:creationId xmlns:p14="http://schemas.microsoft.com/office/powerpoint/2010/main" val="107750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Lời</a:t>
            </a:r>
            <a:r>
              <a:rPr lang="en-US" dirty="0"/>
              <a:t> </a:t>
            </a:r>
            <a:r>
              <a:rPr lang="en-US" dirty="0" err="1"/>
              <a:t>cảm</a:t>
            </a:r>
            <a:r>
              <a:rPr lang="en-US" dirty="0"/>
              <a:t> </a:t>
            </a:r>
            <a:r>
              <a:rPr lang="en-US" dirty="0" err="1"/>
              <a:t>ơn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49521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 </a:t>
            </a:r>
            <a:r>
              <a:rPr lang="en-US" dirty="0" err="1"/>
              <a:t>contenu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0926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499916"/>
            <a:ext cx="4038600" cy="2579132"/>
          </a:xfrm>
          <a:prstGeom prst="rect">
            <a:avLst/>
          </a:prstGeom>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pPr algn="l"/>
            <a:r>
              <a:rPr lang="en-US" b="1" dirty="0"/>
              <a:t>I. </a:t>
            </a:r>
            <a:r>
              <a:rPr lang="en-US" b="1" dirty="0" err="1"/>
              <a:t>Présentation</a:t>
            </a:r>
            <a:r>
              <a:rPr lang="en-US" dirty="0"/>
              <a:t/>
            </a:r>
            <a:br>
              <a:rPr lang="en-US" dirty="0"/>
            </a:br>
            <a:r>
              <a:rPr lang="en-US" dirty="0"/>
              <a:t>1. </a:t>
            </a:r>
            <a:r>
              <a:rPr lang="en-US" sz="3100" dirty="0" err="1"/>
              <a:t>Utilisateurs</a:t>
            </a:r>
            <a:endParaRPr lang="en-US" sz="31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1636393"/>
            <a:ext cx="1219200" cy="1029031"/>
          </a:xfrm>
          <a:prstGeom prst="rect">
            <a:avLst/>
          </a:prstGeom>
        </p:spPr>
      </p:pic>
      <p:sp>
        <p:nvSpPr>
          <p:cNvPr id="6" name="TextBox 5"/>
          <p:cNvSpPr txBox="1"/>
          <p:nvPr/>
        </p:nvSpPr>
        <p:spPr>
          <a:xfrm>
            <a:off x="876300" y="2906731"/>
            <a:ext cx="1066800" cy="369332"/>
          </a:xfrm>
          <a:prstGeom prst="rect">
            <a:avLst/>
          </a:prstGeom>
          <a:noFill/>
        </p:spPr>
        <p:txBody>
          <a:bodyPr wrap="square" rtlCol="0">
            <a:spAutoFit/>
          </a:bodyPr>
          <a:lstStyle/>
          <a:p>
            <a:r>
              <a:rPr lang="en-US" dirty="0" err="1"/>
              <a:t>Étudiant</a:t>
            </a:r>
            <a:endParaRPr lang="en-US" dirty="0"/>
          </a:p>
        </p:txBody>
      </p:sp>
      <p:sp>
        <p:nvSpPr>
          <p:cNvPr id="8" name="TextBox 7"/>
          <p:cNvSpPr txBox="1"/>
          <p:nvPr/>
        </p:nvSpPr>
        <p:spPr>
          <a:xfrm>
            <a:off x="2476500" y="2789482"/>
            <a:ext cx="1905000" cy="369332"/>
          </a:xfrm>
          <a:prstGeom prst="rect">
            <a:avLst/>
          </a:prstGeom>
          <a:noFill/>
        </p:spPr>
        <p:txBody>
          <a:bodyPr wrap="square" rtlCol="0">
            <a:spAutoFit/>
          </a:bodyPr>
          <a:lstStyle/>
          <a:p>
            <a:r>
              <a:rPr lang="en-US" dirty="0" err="1"/>
              <a:t>jeune</a:t>
            </a:r>
            <a:r>
              <a:rPr lang="en-US" dirty="0"/>
              <a:t> </a:t>
            </a:r>
            <a:r>
              <a:rPr lang="en-US" dirty="0" err="1"/>
              <a:t>diplomé</a:t>
            </a:r>
            <a:endParaRPr lang="en-US" dirty="0"/>
          </a:p>
        </p:txBody>
      </p:sp>
      <p:pic>
        <p:nvPicPr>
          <p:cNvPr id="10" name="Content Placeholder 9"/>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762000" y="1646192"/>
            <a:ext cx="1295400" cy="1093346"/>
          </a:xfr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447798"/>
            <a:ext cx="4406695" cy="2346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943600" y="3886200"/>
            <a:ext cx="2057400" cy="369332"/>
          </a:xfrm>
          <a:prstGeom prst="rect">
            <a:avLst/>
          </a:prstGeom>
          <a:noFill/>
        </p:spPr>
        <p:txBody>
          <a:bodyPr wrap="square" rtlCol="0">
            <a:spAutoFit/>
          </a:bodyPr>
          <a:lstStyle/>
          <a:p>
            <a:r>
              <a:rPr lang="en-US" dirty="0"/>
              <a:t>Junior / Senior</a:t>
            </a:r>
          </a:p>
        </p:txBody>
      </p:sp>
    </p:spTree>
    <p:extLst>
      <p:ext uri="{BB962C8B-B14F-4D97-AF65-F5344CB8AC3E}">
        <p14:creationId xmlns:p14="http://schemas.microsoft.com/office/powerpoint/2010/main" val="144386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I. </a:t>
            </a:r>
            <a:r>
              <a:rPr lang="en-US" b="1" dirty="0" err="1"/>
              <a:t>Présentation</a:t>
            </a:r>
            <a:r>
              <a:rPr lang="en-US" dirty="0"/>
              <a:t/>
            </a:r>
            <a:br>
              <a:rPr lang="en-US" dirty="0"/>
            </a:br>
            <a:r>
              <a:rPr lang="en-US" dirty="0"/>
              <a:t>2. </a:t>
            </a:r>
            <a:r>
              <a:rPr lang="en-US" sz="3100" dirty="0"/>
              <a:t>Objectif</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191000" y="990600"/>
            <a:ext cx="4800600" cy="4804293"/>
          </a:xfrm>
        </p:spPr>
      </p:pic>
      <p:sp>
        <p:nvSpPr>
          <p:cNvPr id="3" name="TextBox 2"/>
          <p:cNvSpPr txBox="1"/>
          <p:nvPr/>
        </p:nvSpPr>
        <p:spPr>
          <a:xfrm>
            <a:off x="838200" y="1828800"/>
            <a:ext cx="2819400"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a:t>Cải</a:t>
            </a:r>
            <a:r>
              <a:rPr lang="en-US" dirty="0"/>
              <a:t> </a:t>
            </a:r>
            <a:r>
              <a:rPr lang="en-US" dirty="0" err="1"/>
              <a:t>thiện</a:t>
            </a:r>
            <a:r>
              <a:rPr lang="en-US" dirty="0"/>
              <a:t> </a:t>
            </a:r>
            <a:r>
              <a:rPr lang="en-US" dirty="0" err="1"/>
              <a:t>kiến</a:t>
            </a:r>
            <a:r>
              <a:rPr lang="en-US" dirty="0"/>
              <a:t> </a:t>
            </a:r>
            <a:r>
              <a:rPr lang="en-US" dirty="0" err="1"/>
              <a:t>thức</a:t>
            </a:r>
            <a:r>
              <a:rPr lang="en-US" dirty="0"/>
              <a:t> </a:t>
            </a:r>
            <a:r>
              <a:rPr lang="en-US" dirty="0" err="1"/>
              <a:t>và</a:t>
            </a:r>
            <a:r>
              <a:rPr lang="en-US" dirty="0"/>
              <a:t> </a:t>
            </a:r>
            <a:r>
              <a:rPr lang="en-US" dirty="0" err="1"/>
              <a:t>kỹ</a:t>
            </a:r>
            <a:r>
              <a:rPr lang="en-US" dirty="0"/>
              <a:t> </a:t>
            </a:r>
            <a:r>
              <a:rPr lang="en-US" dirty="0" err="1"/>
              <a:t>năng</a:t>
            </a:r>
            <a:r>
              <a:rPr lang="en-US" dirty="0"/>
              <a:t> </a:t>
            </a:r>
            <a:r>
              <a:rPr lang="en-US" dirty="0" err="1"/>
              <a:t>làm</a:t>
            </a:r>
            <a:r>
              <a:rPr lang="en-US" dirty="0"/>
              <a:t> </a:t>
            </a:r>
            <a:r>
              <a:rPr lang="en-US" dirty="0" err="1"/>
              <a:t>việc</a:t>
            </a:r>
            <a:r>
              <a:rPr lang="en-US" dirty="0"/>
              <a:t> </a:t>
            </a:r>
            <a:r>
              <a:rPr lang="en-US" dirty="0" err="1"/>
              <a:t>nhóm</a:t>
            </a:r>
            <a:r>
              <a:rPr lang="en-US" dirty="0"/>
              <a:t>.</a:t>
            </a:r>
          </a:p>
          <a:p>
            <a:pPr marL="285750" indent="-285750">
              <a:buFont typeface="Arial" panose="020B0604020202020204" pitchFamily="34" charset="0"/>
              <a:buChar char="•"/>
            </a:pPr>
            <a:r>
              <a:rPr lang="en-US" dirty="0" err="1"/>
              <a:t>Quản</a:t>
            </a:r>
            <a:r>
              <a:rPr lang="en-US" dirty="0"/>
              <a:t> </a:t>
            </a:r>
            <a:r>
              <a:rPr lang="en-US" dirty="0" err="1"/>
              <a:t>lý</a:t>
            </a:r>
            <a:r>
              <a:rPr lang="en-US" dirty="0"/>
              <a:t> </a:t>
            </a:r>
            <a:r>
              <a:rPr lang="en-US" dirty="0" err="1"/>
              <a:t>thời</a:t>
            </a:r>
            <a:r>
              <a:rPr lang="en-US" dirty="0"/>
              <a:t> </a:t>
            </a:r>
            <a:r>
              <a:rPr lang="en-US" dirty="0" err="1"/>
              <a:t>gian</a:t>
            </a:r>
            <a:r>
              <a:rPr lang="en-US" dirty="0"/>
              <a:t>.</a:t>
            </a:r>
          </a:p>
          <a:p>
            <a:pPr marL="285750" indent="-285750">
              <a:buFont typeface="Arial" panose="020B0604020202020204" pitchFamily="34" charset="0"/>
              <a:buChar char="•"/>
            </a:pPr>
            <a:r>
              <a:rPr lang="en-US" dirty="0"/>
              <a:t>Chia </a:t>
            </a:r>
            <a:r>
              <a:rPr lang="en-US" dirty="0" err="1"/>
              <a:t>nhỏ</a:t>
            </a:r>
            <a:r>
              <a:rPr lang="en-US" dirty="0"/>
              <a:t> </a:t>
            </a:r>
            <a:r>
              <a:rPr lang="en-US" dirty="0" err="1"/>
              <a:t>vấn</a:t>
            </a:r>
            <a:r>
              <a:rPr lang="en-US" dirty="0"/>
              <a:t> </a:t>
            </a:r>
            <a:r>
              <a:rPr lang="en-US" dirty="0" err="1"/>
              <a:t>đề</a:t>
            </a:r>
            <a:r>
              <a:rPr lang="en-US" dirty="0"/>
              <a:t>.</a:t>
            </a:r>
          </a:p>
          <a:p>
            <a:pPr marL="285750" indent="-285750">
              <a:buFont typeface="Arial" panose="020B0604020202020204" pitchFamily="34" charset="0"/>
              <a:buChar char="•"/>
            </a:pPr>
            <a:r>
              <a:rPr lang="en-US" dirty="0" err="1"/>
              <a:t>Xác</a:t>
            </a:r>
            <a:r>
              <a:rPr lang="en-US" dirty="0"/>
              <a:t> </a:t>
            </a:r>
            <a:r>
              <a:rPr lang="en-US" dirty="0" err="1"/>
              <a:t>định</a:t>
            </a:r>
            <a:r>
              <a:rPr lang="en-US" dirty="0"/>
              <a:t> </a:t>
            </a:r>
            <a:r>
              <a:rPr lang="en-US" dirty="0" err="1"/>
              <a:t>những</a:t>
            </a:r>
            <a:r>
              <a:rPr lang="en-US" dirty="0"/>
              <a:t> </a:t>
            </a:r>
            <a:r>
              <a:rPr lang="en-US" dirty="0" err="1"/>
              <a:t>thứ</a:t>
            </a:r>
            <a:r>
              <a:rPr lang="en-US" dirty="0"/>
              <a:t> </a:t>
            </a:r>
            <a:r>
              <a:rPr lang="en-US" dirty="0" err="1"/>
              <a:t>ưu</a:t>
            </a:r>
            <a:r>
              <a:rPr lang="en-US" dirty="0"/>
              <a:t> </a:t>
            </a:r>
            <a:r>
              <a:rPr lang="en-US" dirty="0" err="1"/>
              <a:t>tiên</a:t>
            </a:r>
            <a:endParaRPr lang="en-US" dirty="0"/>
          </a:p>
        </p:txBody>
      </p:sp>
      <p:sp>
        <p:nvSpPr>
          <p:cNvPr id="4" name="TextBox 3">
            <a:extLst>
              <a:ext uri="{FF2B5EF4-FFF2-40B4-BE49-F238E27FC236}">
                <a16:creationId xmlns:a16="http://schemas.microsoft.com/office/drawing/2014/main" id="{D10B2B17-BE8B-A3CA-04FB-410571964D65}"/>
              </a:ext>
            </a:extLst>
          </p:cNvPr>
          <p:cNvSpPr txBox="1"/>
          <p:nvPr/>
        </p:nvSpPr>
        <p:spPr>
          <a:xfrm>
            <a:off x="762000" y="3657600"/>
            <a:ext cx="2819400"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a:t>Améliorer</a:t>
            </a:r>
            <a:r>
              <a:rPr lang="en-US" dirty="0"/>
              <a:t> les </a:t>
            </a:r>
            <a:r>
              <a:rPr lang="en-US" dirty="0" err="1"/>
              <a:t>compétences</a:t>
            </a:r>
            <a:r>
              <a:rPr lang="en-US" dirty="0"/>
              <a:t> de travail </a:t>
            </a:r>
            <a:r>
              <a:rPr lang="en-US" dirty="0" err="1"/>
              <a:t>en</a:t>
            </a:r>
            <a:r>
              <a:rPr lang="en-US" dirty="0"/>
              <a:t> </a:t>
            </a:r>
            <a:r>
              <a:rPr lang="en-US" dirty="0" err="1"/>
              <a:t>équipe</a:t>
            </a:r>
            <a:endParaRPr lang="en-US" dirty="0"/>
          </a:p>
          <a:p>
            <a:pPr marL="285750" indent="-285750">
              <a:buFont typeface="Arial" panose="020B0604020202020204" pitchFamily="34" charset="0"/>
              <a:buChar char="•"/>
            </a:pPr>
            <a:r>
              <a:rPr lang="en-US" dirty="0" err="1"/>
              <a:t>Gérer</a:t>
            </a:r>
            <a:r>
              <a:rPr lang="en-US" dirty="0"/>
              <a:t> le temps</a:t>
            </a:r>
          </a:p>
          <a:p>
            <a:pPr marL="285750" indent="-285750">
              <a:buFont typeface="Arial" panose="020B0604020202020204" pitchFamily="34" charset="0"/>
              <a:buChar char="•"/>
            </a:pPr>
            <a:r>
              <a:rPr lang="en-US" dirty="0" err="1"/>
              <a:t>Repartir</a:t>
            </a:r>
            <a:r>
              <a:rPr lang="en-US" dirty="0"/>
              <a:t> les </a:t>
            </a:r>
            <a:r>
              <a:rPr lang="en-US" dirty="0" err="1"/>
              <a:t>tâches</a:t>
            </a:r>
            <a:endParaRPr lang="en-US" dirty="0"/>
          </a:p>
          <a:p>
            <a:pPr marL="285750" indent="-285750">
              <a:buFont typeface="Arial" panose="020B0604020202020204" pitchFamily="34" charset="0"/>
              <a:buChar char="•"/>
            </a:pPr>
            <a:r>
              <a:rPr lang="en-US" dirty="0" err="1"/>
              <a:t>Déterminer</a:t>
            </a:r>
            <a:r>
              <a:rPr lang="en-US" dirty="0"/>
              <a:t> la </a:t>
            </a:r>
            <a:r>
              <a:rPr lang="en-US" dirty="0" err="1"/>
              <a:t>priorité</a:t>
            </a:r>
            <a:endParaRPr lang="en-US" dirty="0"/>
          </a:p>
        </p:txBody>
      </p:sp>
    </p:spTree>
    <p:extLst>
      <p:ext uri="{BB962C8B-B14F-4D97-AF65-F5344CB8AC3E}">
        <p14:creationId xmlns:p14="http://schemas.microsoft.com/office/powerpoint/2010/main" val="120333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algn="l"/>
            <a:r>
              <a:rPr lang="en-US" dirty="0"/>
              <a:t>II. La </a:t>
            </a:r>
            <a:r>
              <a:rPr lang="en-US" dirty="0" err="1"/>
              <a:t>méthode</a:t>
            </a:r>
            <a:r>
              <a:rPr lang="en-US" dirty="0"/>
              <a:t> de </a:t>
            </a:r>
            <a:r>
              <a:rPr lang="en-US" dirty="0" err="1"/>
              <a:t>Marvic</a:t>
            </a:r>
            <a:r>
              <a:rPr lang="en-US" dirty="0"/>
              <a:t/>
            </a:r>
            <a:br>
              <a:rPr lang="en-US" dirty="0"/>
            </a:br>
            <a:r>
              <a:rPr lang="en-US" dirty="0"/>
              <a:t>1. Relation</a:t>
            </a:r>
          </a:p>
        </p:txBody>
      </p:sp>
      <p:pic>
        <p:nvPicPr>
          <p:cNvPr id="4" name="Content Placeholder 3"/>
          <p:cNvPicPr>
            <a:picLocks noGrp="1"/>
          </p:cNvPicPr>
          <p:nvPr>
            <p:ph idx="1"/>
          </p:nvPr>
        </p:nvPicPr>
        <p:blipFill>
          <a:blip r:embed="rId3"/>
          <a:stretch>
            <a:fillRect/>
          </a:stretch>
        </p:blipFill>
        <p:spPr>
          <a:xfrm>
            <a:off x="3352800" y="2819400"/>
            <a:ext cx="2667000" cy="2057400"/>
          </a:xfrm>
          <a:prstGeom prst="rect">
            <a:avLst/>
          </a:prstGeom>
        </p:spPr>
      </p:pic>
      <p:pic>
        <p:nvPicPr>
          <p:cNvPr id="5" name="Picture 4"/>
          <p:cNvPicPr/>
          <p:nvPr/>
        </p:nvPicPr>
        <p:blipFill>
          <a:blip r:embed="rId4"/>
          <a:stretch>
            <a:fillRect/>
          </a:stretch>
        </p:blipFill>
        <p:spPr>
          <a:xfrm>
            <a:off x="1066800" y="1676400"/>
            <a:ext cx="2133600" cy="1542324"/>
          </a:xfrm>
          <a:prstGeom prst="rect">
            <a:avLst/>
          </a:prstGeom>
        </p:spPr>
      </p:pic>
      <p:pic>
        <p:nvPicPr>
          <p:cNvPr id="6" name="Picture 5"/>
          <p:cNvPicPr/>
          <p:nvPr/>
        </p:nvPicPr>
        <p:blipFill>
          <a:blip r:embed="rId5"/>
          <a:stretch>
            <a:fillRect/>
          </a:stretch>
        </p:blipFill>
        <p:spPr>
          <a:xfrm>
            <a:off x="3657600" y="5040086"/>
            <a:ext cx="2209800" cy="1371600"/>
          </a:xfrm>
          <a:prstGeom prst="rect">
            <a:avLst/>
          </a:prstGeom>
        </p:spPr>
      </p:pic>
      <p:pic>
        <p:nvPicPr>
          <p:cNvPr id="7" name="Picture 6"/>
          <p:cNvPicPr/>
          <p:nvPr/>
        </p:nvPicPr>
        <p:blipFill>
          <a:blip r:embed="rId6"/>
          <a:stretch>
            <a:fillRect/>
          </a:stretch>
        </p:blipFill>
        <p:spPr>
          <a:xfrm>
            <a:off x="6019800" y="1694723"/>
            <a:ext cx="2133600" cy="1491344"/>
          </a:xfrm>
          <a:prstGeom prst="rect">
            <a:avLst/>
          </a:prstGeom>
        </p:spPr>
      </p:pic>
    </p:spTree>
    <p:extLst>
      <p:ext uri="{BB962C8B-B14F-4D97-AF65-F5344CB8AC3E}">
        <p14:creationId xmlns:p14="http://schemas.microsoft.com/office/powerpoint/2010/main" val="1742207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 </a:t>
            </a:r>
            <a:r>
              <a:rPr lang="en-US" dirty="0" err="1"/>
              <a:t>méthode</a:t>
            </a:r>
            <a:r>
              <a:rPr lang="en-US" dirty="0"/>
              <a:t> de </a:t>
            </a:r>
            <a:r>
              <a:rPr lang="en-US" dirty="0" err="1"/>
              <a:t>Marvic</a:t>
            </a:r>
            <a:endParaRPr lang="en-US" dirty="0"/>
          </a:p>
        </p:txBody>
      </p:sp>
      <p:pic>
        <p:nvPicPr>
          <p:cNvPr id="4" name="Content Placeholder 3"/>
          <p:cNvPicPr>
            <a:picLocks noGrp="1"/>
          </p:cNvPicPr>
          <p:nvPr>
            <p:ph idx="1"/>
          </p:nvPr>
        </p:nvPicPr>
        <p:blipFill>
          <a:blip r:embed="rId3"/>
          <a:stretch>
            <a:fillRect/>
          </a:stretch>
        </p:blipFill>
        <p:spPr>
          <a:xfrm>
            <a:off x="1524000" y="2133441"/>
            <a:ext cx="6096000" cy="3459480"/>
          </a:xfrm>
          <a:prstGeom prst="rect">
            <a:avLst/>
          </a:prstGeom>
        </p:spPr>
      </p:pic>
      <p:sp>
        <p:nvSpPr>
          <p:cNvPr id="3" name="TextBox 2"/>
          <p:cNvSpPr txBox="1"/>
          <p:nvPr/>
        </p:nvSpPr>
        <p:spPr>
          <a:xfrm>
            <a:off x="1066800" y="1524000"/>
            <a:ext cx="741998" cy="369332"/>
          </a:xfrm>
          <a:prstGeom prst="rect">
            <a:avLst/>
          </a:prstGeom>
          <a:noFill/>
        </p:spPr>
        <p:txBody>
          <a:bodyPr wrap="none" rtlCol="0">
            <a:spAutoFit/>
          </a:bodyPr>
          <a:lstStyle/>
          <a:p>
            <a:r>
              <a:rPr lang="en-US" dirty="0"/>
              <a:t>Sprint</a:t>
            </a:r>
          </a:p>
        </p:txBody>
      </p:sp>
    </p:spTree>
    <p:extLst>
      <p:ext uri="{BB962C8B-B14F-4D97-AF65-F5344CB8AC3E}">
        <p14:creationId xmlns:p14="http://schemas.microsoft.com/office/powerpoint/2010/main" val="369279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 de </a:t>
            </a:r>
            <a:r>
              <a:rPr lang="en-US" dirty="0" err="1"/>
              <a:t>comparaison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1857764"/>
              </p:ext>
            </p:extLst>
          </p:nvPr>
        </p:nvGraphicFramePr>
        <p:xfrm>
          <a:off x="457200" y="1143000"/>
          <a:ext cx="8153400" cy="52171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277368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70840">
                <a:tc>
                  <a:txBody>
                    <a:bodyPr/>
                    <a:lstStyle/>
                    <a:p>
                      <a:pPr marL="171450" indent="-171450">
                        <a:buFont typeface="Arial" panose="020B0604020202020204" pitchFamily="34" charset="0"/>
                        <a:buChar char="•"/>
                      </a:pPr>
                      <a:endParaRPr lang="en-US" sz="1200" dirty="0"/>
                    </a:p>
                  </a:txBody>
                  <a:tcPr/>
                </a:tc>
                <a:tc>
                  <a:txBody>
                    <a:bodyPr/>
                    <a:lstStyle/>
                    <a:p>
                      <a:pPr marL="0" indent="0">
                        <a:buFont typeface="Arial" panose="020B0604020202020204" pitchFamily="34" charset="0"/>
                        <a:buNone/>
                      </a:pPr>
                      <a:r>
                        <a:rPr lang="en-US" sz="1200" dirty="0" err="1">
                          <a:solidFill>
                            <a:schemeClr val="tx1"/>
                          </a:solidFill>
                        </a:rPr>
                        <a:t>Avantages</a:t>
                      </a:r>
                      <a:endParaRPr lang="en-US" sz="1200" dirty="0">
                        <a:solidFill>
                          <a:schemeClr val="tx1"/>
                        </a:solidFill>
                      </a:endParaRPr>
                    </a:p>
                  </a:txBody>
                  <a:tcPr/>
                </a:tc>
                <a:tc>
                  <a:txBody>
                    <a:bodyPr/>
                    <a:lstStyle/>
                    <a:p>
                      <a:pPr marL="0" indent="0">
                        <a:buFont typeface="Arial" panose="020B0604020202020204" pitchFamily="34" charset="0"/>
                        <a:buNone/>
                      </a:pPr>
                      <a:r>
                        <a:rPr lang="en-US" sz="1200" dirty="0" err="1">
                          <a:solidFill>
                            <a:schemeClr val="tx1"/>
                          </a:solidFill>
                        </a:rPr>
                        <a:t>Inconvénients</a:t>
                      </a:r>
                      <a:endParaRPr lang="en-US" sz="1200" dirty="0">
                        <a:solidFill>
                          <a:schemeClr val="tx1"/>
                        </a:solidFill>
                      </a:endParaRPr>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vi-VN" sz="1200" b="1" kern="1200" dirty="0">
                          <a:solidFill>
                            <a:schemeClr val="tx1"/>
                          </a:solidFill>
                          <a:effectLst/>
                          <a:latin typeface="+mn-lt"/>
                          <a:ea typeface="+mn-ea"/>
                          <a:cs typeface="+mn-cs"/>
                        </a:rPr>
                        <a:t>Jira</a:t>
                      </a:r>
                      <a:endParaRPr lang="en-US" sz="1200" dirty="0">
                        <a:solidFill>
                          <a:schemeClr val="tx1"/>
                        </a:solidFill>
                      </a:endParaRPr>
                    </a:p>
                  </a:txBody>
                  <a:tcPr/>
                </a:tc>
                <a:tc>
                  <a:txBody>
                    <a:bodyPr/>
                    <a:lstStyle/>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Đầy đủ chức năng cho người dùng chuyên nghiệp</a:t>
                      </a:r>
                      <a:r>
                        <a:rPr lang="en-US" sz="1200" kern="1200" dirty="0">
                          <a:solidFill>
                            <a:schemeClr val="dk1"/>
                          </a:solidFill>
                          <a:effectLst/>
                          <a:latin typeface="+mn-lt"/>
                          <a:ea typeface="+mn-ea"/>
                          <a:cs typeface="+mn-cs"/>
                        </a:rPr>
                        <a:t>.</a:t>
                      </a:r>
                    </a:p>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Các thao tác kéo thả mượt mà</a:t>
                      </a:r>
                      <a:endParaRPr lang="en-US" sz="1200" kern="1200" dirty="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Duy trì kế hoạch nhờ biểu đồ thời gian.</a:t>
                      </a:r>
                      <a:endParaRPr lang="en-US" sz="1200" kern="1200" dirty="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Hỗ trợ doanh nghiệp có thể phối hợp nhiều dự án cùng lúc.</a:t>
                      </a:r>
                      <a:endParaRPr lang="en-US" sz="1200" kern="1200" dirty="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Khả năng tùy biến của người dùng tốt.</a:t>
                      </a:r>
                      <a:endParaRPr lang="en-US" sz="1200" kern="1200" dirty="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Có 1 hệ sinh thái hỗ trợ nhiều sản phẩm</a:t>
                      </a:r>
                      <a:r>
                        <a:rPr lang="en-US" sz="1200" kern="1200" dirty="0">
                          <a:solidFill>
                            <a:schemeClr val="dk1"/>
                          </a:solidFill>
                          <a:effectLst/>
                          <a:latin typeface="+mn-lt"/>
                          <a:ea typeface="+mn-ea"/>
                          <a:cs typeface="+mn-cs"/>
                        </a:rPr>
                        <a:t>.</a:t>
                      </a:r>
                      <a:endParaRPr lang="en-US" sz="1200" dirty="0"/>
                    </a:p>
                  </a:txBody>
                  <a:tcPr/>
                </a:tc>
                <a:tc>
                  <a:txBody>
                    <a:bodyPr/>
                    <a:lstStyle/>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Có nhiều version qua các năm, bắt buộc người dùng phải dành nhiều thời gian để làm quen lại khi có các thay đổi lớn.</a:t>
                      </a:r>
                      <a:endParaRPr lang="en-US" sz="1200" kern="1200" dirty="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Số đông người dùng cần tham gia một hoặc nhiều khóa học.</a:t>
                      </a:r>
                      <a:endParaRPr lang="en-US" sz="1200" kern="1200" dirty="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Có quá nhiều thông tin trên giao diện. Dễ làm người dùng bị bối rối khi mới sử dụng.</a:t>
                      </a:r>
                      <a:endParaRPr lang="en-US" sz="1200" kern="1200" dirty="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Giới hạn nhiều chức năng khi sử dụng miễn phí.</a:t>
                      </a:r>
                      <a:endParaRPr lang="en-US" sz="1200" kern="1200" dirty="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Chi phí cao</a:t>
                      </a:r>
                      <a:r>
                        <a:rPr lang="en-US" sz="1200" kern="1200" dirty="0">
                          <a:solidFill>
                            <a:schemeClr val="dk1"/>
                          </a:solidFill>
                          <a:effectLst/>
                          <a:latin typeface="+mn-lt"/>
                          <a:ea typeface="+mn-ea"/>
                          <a:cs typeface="+mn-cs"/>
                        </a:rPr>
                        <a:t>.</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C</a:t>
                      </a:r>
                      <a:r>
                        <a:rPr lang="vi-VN" sz="1200" kern="1200" dirty="0">
                          <a:solidFill>
                            <a:schemeClr val="dk1"/>
                          </a:solidFill>
                          <a:effectLst/>
                          <a:latin typeface="+mn-lt"/>
                          <a:ea typeface="+mn-ea"/>
                          <a:cs typeface="+mn-cs"/>
                        </a:rPr>
                        <a:t>hỉ phát huy tối ưu hiệu quả với dự án lớn, không phù hợp với dự án vừa và nhỏ (dưới 3 tháng)</a:t>
                      </a:r>
                      <a:endParaRPr lang="en-US" sz="1200" kern="1200" dirty="0">
                        <a:solidFill>
                          <a:schemeClr val="dk1"/>
                        </a:solidFill>
                        <a:effectLst/>
                        <a:latin typeface="+mn-lt"/>
                        <a:ea typeface="+mn-ea"/>
                        <a:cs typeface="+mn-cs"/>
                      </a:endParaRPr>
                    </a:p>
                    <a:p>
                      <a:pPr marL="171450" indent="-171450">
                        <a:buFont typeface="Arial" panose="020B0604020202020204" pitchFamily="34" charset="0"/>
                        <a:buChar char="•"/>
                      </a:pPr>
                      <a:r>
                        <a:rPr lang="vi-VN" sz="1200" kern="1200" dirty="0">
                          <a:solidFill>
                            <a:schemeClr val="dk1"/>
                          </a:solidFill>
                          <a:effectLst/>
                          <a:latin typeface="+mn-lt"/>
                          <a:ea typeface="+mn-ea"/>
                          <a:cs typeface="+mn-cs"/>
                        </a:rPr>
                        <a:t>Quy trình làm việc phức tạp đòi hỏi phải tìm hiểu kỹ lưỡng</a:t>
                      </a:r>
                      <a:endParaRPr lang="en-US" sz="1200" dirty="0"/>
                    </a:p>
                  </a:txBody>
                  <a:tcPr/>
                </a:tc>
                <a:extLst>
                  <a:ext uri="{0D108BD9-81ED-4DB2-BD59-A6C34878D82A}">
                    <a16:rowId xmlns:a16="http://schemas.microsoft.com/office/drawing/2014/main" val="10001"/>
                  </a:ext>
                </a:extLst>
              </a:tr>
              <a:tr h="370840">
                <a:tc>
                  <a:txBody>
                    <a:bodyPr/>
                    <a:lstStyle/>
                    <a:p>
                      <a:pPr marL="0" indent="0">
                        <a:buFont typeface="Arial" panose="020B0604020202020204" pitchFamily="34" charset="0"/>
                        <a:buNone/>
                      </a:pPr>
                      <a:r>
                        <a:rPr lang="vi-VN" sz="1200" b="1" kern="1200" dirty="0">
                          <a:solidFill>
                            <a:schemeClr val="tx1"/>
                          </a:solidFill>
                          <a:effectLst/>
                          <a:latin typeface="+mn-lt"/>
                          <a:ea typeface="+mn-ea"/>
                          <a:cs typeface="+mn-cs"/>
                        </a:rPr>
                        <a:t>Monday</a:t>
                      </a:r>
                      <a:endParaRPr lang="en-US" sz="1200" dirty="0">
                        <a:solidFill>
                          <a:schemeClr val="tx1"/>
                        </a:solidFill>
                      </a:endParaRPr>
                    </a:p>
                  </a:txBody>
                  <a:tcPr/>
                </a:tc>
                <a:tc>
                  <a:txBody>
                    <a:bodyPr/>
                    <a:lstStyle/>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Có tính năng thảo luận trên từng công việc, có thể hội thảo nội bộ mà cũng có thể thảo luận qua lại với khách hàng. </a:t>
                      </a:r>
                      <a:endParaRPr lang="en-US" sz="1200" kern="1200" dirty="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Giao diện hiện đại.</a:t>
                      </a:r>
                      <a:endParaRPr lang="en-US" sz="1200" kern="1200" dirty="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Có thể tích hợp với các nhà cung cấp dịch vụ thứ 3.</a:t>
                      </a:r>
                      <a:endParaRPr lang="en-US" sz="1200" kern="1200" dirty="0">
                        <a:solidFill>
                          <a:schemeClr val="dk1"/>
                        </a:solidFill>
                        <a:effectLst/>
                        <a:latin typeface="+mn-lt"/>
                        <a:ea typeface="+mn-ea"/>
                        <a:cs typeface="+mn-cs"/>
                      </a:endParaRPr>
                    </a:p>
                    <a:p>
                      <a:pPr marL="171450" indent="-171450">
                        <a:buFont typeface="Arial" panose="020B0604020202020204" pitchFamily="34" charset="0"/>
                        <a:buChar char="•"/>
                      </a:pPr>
                      <a:endParaRPr lang="en-US" sz="1200" dirty="0"/>
                    </a:p>
                  </a:txBody>
                  <a:tcPr/>
                </a:tc>
                <a:tc>
                  <a:txBody>
                    <a:bodyPr/>
                    <a:lstStyle/>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Giao diện không đơn giản hay tinh</a:t>
                      </a:r>
                      <a:r>
                        <a:rPr lang="en-US" sz="1200" kern="1200" dirty="0">
                          <a:solidFill>
                            <a:schemeClr val="dk1"/>
                          </a:solidFill>
                          <a:effectLst/>
                          <a:latin typeface="+mn-lt"/>
                          <a:ea typeface="+mn-ea"/>
                          <a:cs typeface="+mn-cs"/>
                        </a:rPr>
                        <a:t> </a:t>
                      </a:r>
                      <a:r>
                        <a:rPr lang="en-US" sz="1200" kern="1200" dirty="0" err="1">
                          <a:solidFill>
                            <a:schemeClr val="dk1"/>
                          </a:solidFill>
                          <a:effectLst/>
                          <a:latin typeface="Arial" panose="020B0604020202020204" pitchFamily="34" charset="0"/>
                          <a:ea typeface="+mn-ea"/>
                          <a:cs typeface="Arial" panose="020B0604020202020204" pitchFamily="34" charset="0"/>
                        </a:rPr>
                        <a:t>gọn</a:t>
                      </a:r>
                      <a:r>
                        <a:rPr lang="vi-VN" sz="1200" kern="1200" dirty="0">
                          <a:solidFill>
                            <a:schemeClr val="dk1"/>
                          </a:solidFill>
                          <a:effectLst/>
                          <a:latin typeface="Arial" panose="020B0604020202020204" pitchFamily="34" charset="0"/>
                          <a:ea typeface="+mn-ea"/>
                          <a:cs typeface="Arial" panose="020B0604020202020204" pitchFamily="34" charset="0"/>
                        </a:rPr>
                        <a:t>.</a:t>
                      </a:r>
                      <a:endParaRPr lang="en-US" sz="1200" kern="1200" dirty="0">
                        <a:solidFill>
                          <a:schemeClr val="dk1"/>
                        </a:solidFill>
                        <a:effectLst/>
                        <a:latin typeface="Arial" panose="020B0604020202020204" pitchFamily="34" charset="0"/>
                        <a:ea typeface="+mn-ea"/>
                        <a:cs typeface="Arial" panose="020B0604020202020204" pitchFamily="34" charset="0"/>
                      </a:endParaRPr>
                    </a:p>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Thiếu các Quick Helps để giúp người dùng có thể làm quen nhanh hơn.</a:t>
                      </a:r>
                      <a:endParaRPr lang="en-US" sz="1200" kern="1200" dirty="0">
                        <a:solidFill>
                          <a:schemeClr val="dk1"/>
                        </a:solidFill>
                        <a:effectLst/>
                        <a:latin typeface="+mn-lt"/>
                        <a:ea typeface="+mn-ea"/>
                        <a:cs typeface="+mn-cs"/>
                      </a:endParaRPr>
                    </a:p>
                    <a:p>
                      <a:pPr marL="171450" lvl="0" indent="-171450">
                        <a:buFont typeface="Arial" panose="020B0604020202020204" pitchFamily="34" charset="0"/>
                        <a:buChar char="•"/>
                      </a:pPr>
                      <a:r>
                        <a:rPr lang="vi-VN" sz="1200" kern="1200" dirty="0">
                          <a:solidFill>
                            <a:schemeClr val="dk1"/>
                          </a:solidFill>
                          <a:effectLst/>
                          <a:latin typeface="+mn-lt"/>
                          <a:ea typeface="+mn-ea"/>
                          <a:cs typeface="+mn-cs"/>
                        </a:rPr>
                        <a:t>Mức phí cao</a:t>
                      </a:r>
                      <a:endParaRPr lang="en-US" sz="1200" kern="1200" dirty="0">
                        <a:solidFill>
                          <a:schemeClr val="dk1"/>
                        </a:solidFill>
                        <a:effectLst/>
                        <a:latin typeface="+mn-lt"/>
                        <a:ea typeface="+mn-ea"/>
                        <a:cs typeface="+mn-cs"/>
                      </a:endParaRPr>
                    </a:p>
                    <a:p>
                      <a:pPr marL="171450" indent="-171450">
                        <a:buFont typeface="Arial" panose="020B0604020202020204" pitchFamily="34" charset="0"/>
                        <a:buChar char="•"/>
                      </a:pPr>
                      <a:endParaRPr lang="en-US" sz="1200" dirty="0"/>
                    </a:p>
                  </a:txBody>
                  <a:tcPr/>
                </a:tc>
                <a:extLst>
                  <a:ext uri="{0D108BD9-81ED-4DB2-BD59-A6C34878D82A}">
                    <a16:rowId xmlns:a16="http://schemas.microsoft.com/office/drawing/2014/main" val="10002"/>
                  </a:ext>
                </a:extLst>
              </a:tr>
              <a:tr h="370840">
                <a:tc>
                  <a:txBody>
                    <a:bodyPr/>
                    <a:lstStyle/>
                    <a:p>
                      <a:pPr marL="0" indent="0">
                        <a:buFont typeface="Arial" panose="020B0604020202020204" pitchFamily="34" charset="0"/>
                        <a:buNone/>
                      </a:pPr>
                      <a:r>
                        <a:rPr lang="vi-VN" sz="1200" b="1" kern="1200" dirty="0">
                          <a:solidFill>
                            <a:schemeClr val="tx1"/>
                          </a:solidFill>
                          <a:effectLst/>
                          <a:latin typeface="+mn-lt"/>
                          <a:ea typeface="+mn-ea"/>
                          <a:cs typeface="+mn-cs"/>
                        </a:rPr>
                        <a:t>Trello</a:t>
                      </a:r>
                      <a:endParaRPr lang="en-US" sz="1200" dirty="0">
                        <a:solidFill>
                          <a:schemeClr val="tx1"/>
                        </a:solidFill>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a:solidFill>
                            <a:schemeClr val="dk1"/>
                          </a:solidFill>
                          <a:effectLst/>
                          <a:latin typeface="+mn-lt"/>
                          <a:ea typeface="+mn-ea"/>
                          <a:cs typeface="+mn-cs"/>
                        </a:rPr>
                        <a:t>Dễ sử dụng</a:t>
                      </a:r>
                      <a:endParaRPr lang="en-US" sz="1200" kern="1200" dirty="0">
                        <a:solidFill>
                          <a:schemeClr val="dk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a:solidFill>
                            <a:schemeClr val="dk1"/>
                          </a:solidFill>
                          <a:effectLst/>
                          <a:latin typeface="+mn-lt"/>
                          <a:ea typeface="+mn-ea"/>
                          <a:cs typeface="+mn-cs"/>
                        </a:rPr>
                        <a:t>Miễn phí </a:t>
                      </a:r>
                      <a:endParaRPr lang="en-US" sz="1200" kern="1200" dirty="0">
                        <a:solidFill>
                          <a:schemeClr val="dk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a:solidFill>
                            <a:schemeClr val="dk1"/>
                          </a:solidFill>
                          <a:effectLst/>
                          <a:latin typeface="+mn-lt"/>
                          <a:ea typeface="+mn-ea"/>
                          <a:cs typeface="+mn-cs"/>
                        </a:rPr>
                        <a:t>Theo dõi trực quan</a:t>
                      </a:r>
                      <a:endParaRPr lang="en-US" sz="1200" kern="1200" dirty="0">
                        <a:solidFill>
                          <a:schemeClr val="dk1"/>
                        </a:solidFill>
                        <a:effectLst/>
                        <a:latin typeface="+mn-lt"/>
                        <a:ea typeface="+mn-ea"/>
                        <a:cs typeface="+mn-cs"/>
                      </a:endParaRPr>
                    </a:p>
                    <a:p>
                      <a:pPr marL="171450" indent="-171450">
                        <a:buFont typeface="Arial" panose="020B0604020202020204" pitchFamily="34" charset="0"/>
                        <a:buChar char="•"/>
                      </a:pPr>
                      <a:endParaRPr lang="en-US" sz="12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a:solidFill>
                            <a:schemeClr val="dk1"/>
                          </a:solidFill>
                          <a:effectLst/>
                          <a:latin typeface="+mn-lt"/>
                          <a:ea typeface="+mn-ea"/>
                          <a:cs typeface="+mn-cs"/>
                        </a:rPr>
                        <a:t>Tương tác kém giữa các thành viên</a:t>
                      </a:r>
                      <a:endParaRPr lang="en-US" sz="1200" kern="1200" dirty="0">
                        <a:solidFill>
                          <a:schemeClr val="dk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a:solidFill>
                            <a:schemeClr val="dk1"/>
                          </a:solidFill>
                          <a:effectLst/>
                          <a:latin typeface="+mn-lt"/>
                          <a:ea typeface="+mn-ea"/>
                          <a:cs typeface="+mn-cs"/>
                        </a:rPr>
                        <a:t>Không phù hợp cho quản lý thời gian </a:t>
                      </a:r>
                      <a:endParaRPr lang="en-US" sz="1200" kern="1200" dirty="0">
                        <a:solidFill>
                          <a:schemeClr val="dk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kern="1200" dirty="0">
                          <a:solidFill>
                            <a:schemeClr val="dk1"/>
                          </a:solidFill>
                          <a:effectLst/>
                          <a:latin typeface="+mn-lt"/>
                          <a:ea typeface="+mn-ea"/>
                          <a:cs typeface="+mn-cs"/>
                        </a:rPr>
                        <a:t>Thiếu báo cáo công việc </a:t>
                      </a:r>
                      <a:endParaRPr lang="en-US" sz="1200" kern="1200" dirty="0">
                        <a:solidFill>
                          <a:schemeClr val="dk1"/>
                        </a:solidFill>
                        <a:effectLst/>
                        <a:latin typeface="+mn-lt"/>
                        <a:ea typeface="+mn-ea"/>
                        <a:cs typeface="+mn-cs"/>
                      </a:endParaRPr>
                    </a:p>
                    <a:p>
                      <a:pPr marL="171450" indent="-171450">
                        <a:buFont typeface="Arial" panose="020B0604020202020204" pitchFamily="34" charset="0"/>
                        <a:buChar char="•"/>
                      </a:pPr>
                      <a:endParaRPr lang="en-US" sz="12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268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 de </a:t>
            </a:r>
            <a:r>
              <a:rPr lang="en-US" dirty="0" err="1"/>
              <a:t>comparaison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4206965"/>
              </p:ext>
            </p:extLst>
          </p:nvPr>
        </p:nvGraphicFramePr>
        <p:xfrm>
          <a:off x="457200" y="1143000"/>
          <a:ext cx="8153400" cy="43027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277368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70840">
                <a:tc>
                  <a:txBody>
                    <a:bodyPr/>
                    <a:lstStyle/>
                    <a:p>
                      <a:pPr marL="171450" indent="-171450">
                        <a:buFont typeface="Arial" panose="020B0604020202020204" pitchFamily="34" charset="0"/>
                        <a:buChar char="•"/>
                      </a:pPr>
                      <a:endParaRPr lang="en-US" sz="1200" dirty="0"/>
                    </a:p>
                  </a:txBody>
                  <a:tcPr/>
                </a:tc>
                <a:tc>
                  <a:txBody>
                    <a:bodyPr/>
                    <a:lstStyle/>
                    <a:p>
                      <a:pPr marL="0" indent="0">
                        <a:buFont typeface="Arial" panose="020B0604020202020204" pitchFamily="34" charset="0"/>
                        <a:buNone/>
                      </a:pPr>
                      <a:r>
                        <a:rPr lang="en-US" sz="1200" dirty="0" err="1">
                          <a:solidFill>
                            <a:schemeClr val="tx1"/>
                          </a:solidFill>
                        </a:rPr>
                        <a:t>Avantages</a:t>
                      </a:r>
                      <a:endParaRPr lang="en-US" sz="1200" dirty="0">
                        <a:solidFill>
                          <a:schemeClr val="tx1"/>
                        </a:solidFill>
                      </a:endParaRPr>
                    </a:p>
                  </a:txBody>
                  <a:tcPr/>
                </a:tc>
                <a:tc>
                  <a:txBody>
                    <a:bodyPr/>
                    <a:lstStyle/>
                    <a:p>
                      <a:pPr marL="0" indent="0">
                        <a:buFont typeface="Arial" panose="020B0604020202020204" pitchFamily="34" charset="0"/>
                        <a:buNone/>
                      </a:pPr>
                      <a:r>
                        <a:rPr lang="en-US" sz="1200" dirty="0" err="1">
                          <a:solidFill>
                            <a:schemeClr val="tx1"/>
                          </a:solidFill>
                        </a:rPr>
                        <a:t>Inconvénients</a:t>
                      </a:r>
                      <a:endParaRPr lang="en-US" sz="1200" dirty="0">
                        <a:solidFill>
                          <a:schemeClr val="tx1"/>
                        </a:solidFill>
                      </a:endParaRPr>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vi-VN" sz="1200" b="1" kern="1200" dirty="0">
                          <a:solidFill>
                            <a:schemeClr val="tx1"/>
                          </a:solidFill>
                          <a:effectLst/>
                          <a:latin typeface="+mn-lt"/>
                          <a:ea typeface="+mn-ea"/>
                          <a:cs typeface="+mn-cs"/>
                        </a:rPr>
                        <a:t>Jira</a:t>
                      </a:r>
                      <a:endParaRPr lang="en-US" sz="1200" dirty="0">
                        <a:solidFill>
                          <a:schemeClr val="tx1"/>
                        </a:solidFill>
                      </a:endParaRPr>
                    </a:p>
                  </a:txBody>
                  <a:tcPr/>
                </a:tc>
                <a:tc>
                  <a:txBody>
                    <a:bodyPr/>
                    <a:lstStyle/>
                    <a:p>
                      <a:pPr marL="171450" indent="-171450" algn="l">
                        <a:buFont typeface="Arial" panose="020B0604020202020204" pitchFamily="34" charset="0"/>
                        <a:buChar char="•"/>
                      </a:pPr>
                      <a:r>
                        <a:rPr lang="fr-FR" sz="1200" dirty="0" smtClean="0"/>
                        <a:t>Fournir plein les services pour les professionnel</a:t>
                      </a:r>
                    </a:p>
                    <a:p>
                      <a:pPr marL="171450" indent="-171450" algn="l">
                        <a:buFont typeface="Arial" panose="020B0604020202020204" pitchFamily="34" charset="0"/>
                        <a:buChar char="•"/>
                      </a:pPr>
                      <a:r>
                        <a:rPr lang="fr-FR" sz="1200" dirty="0" smtClean="0"/>
                        <a:t>Opération de glisser-déposer fluides</a:t>
                      </a:r>
                    </a:p>
                    <a:p>
                      <a:pPr marL="171450" indent="-171450" algn="l">
                        <a:buFont typeface="Arial" panose="020B0604020202020204" pitchFamily="34" charset="0"/>
                        <a:buChar char="•"/>
                      </a:pPr>
                      <a:r>
                        <a:rPr lang="fr-FR" sz="1200" dirty="0" smtClean="0"/>
                        <a:t>Les </a:t>
                      </a:r>
                      <a:r>
                        <a:rPr lang="fr-FR" sz="1200" dirty="0" err="1" smtClean="0"/>
                        <a:t>diagrams</a:t>
                      </a:r>
                      <a:r>
                        <a:rPr lang="fr-FR" sz="1200" dirty="0" smtClean="0"/>
                        <a:t> est clair et cohérent</a:t>
                      </a:r>
                    </a:p>
                    <a:p>
                      <a:pPr marL="171450" indent="-171450" algn="l">
                        <a:buFont typeface="Arial" panose="020B0604020202020204" pitchFamily="34" charset="0"/>
                        <a:buChar char="•"/>
                      </a:pPr>
                      <a:r>
                        <a:rPr lang="fr-FR" sz="1200" dirty="0" smtClean="0"/>
                        <a:t>Les entreprises peuvent coordonner plusieurs projets en même temps.</a:t>
                      </a:r>
                    </a:p>
                    <a:p>
                      <a:pPr marL="171450" indent="-171450" algn="l">
                        <a:buFont typeface="Arial" panose="020B0604020202020204" pitchFamily="34" charset="0"/>
                        <a:buChar char="•"/>
                      </a:pPr>
                      <a:r>
                        <a:rPr lang="fr-FR" sz="1200" dirty="0" smtClean="0"/>
                        <a:t>Bonne personnalisation de l'utilisateur.</a:t>
                      </a:r>
                    </a:p>
                    <a:p>
                      <a:pPr marL="171450" indent="-171450" algn="l">
                        <a:buFont typeface="Arial" panose="020B0604020202020204" pitchFamily="34" charset="0"/>
                        <a:buChar char="•"/>
                      </a:pPr>
                      <a:r>
                        <a:rPr lang="fr-FR" sz="1200" dirty="0" smtClean="0"/>
                        <a:t>Écosystème support multi-</a:t>
                      </a:r>
                      <a:r>
                        <a:rPr lang="fr-FR" sz="1200" dirty="0" err="1" smtClean="0"/>
                        <a:t>plateform</a:t>
                      </a:r>
                      <a:endParaRPr lang="en-US" sz="1200" dirty="0"/>
                    </a:p>
                  </a:txBody>
                  <a:tcPr/>
                </a:tc>
                <a:tc>
                  <a:txBody>
                    <a:bodyPr/>
                    <a:lstStyle/>
                    <a:p>
                      <a:pPr marL="171450" indent="-171450">
                        <a:buFont typeface="Arial" panose="020B0604020202020204" pitchFamily="34" charset="0"/>
                        <a:buChar char="•"/>
                      </a:pPr>
                      <a:r>
                        <a:rPr lang="fr-FR" sz="1200" dirty="0" smtClean="0"/>
                        <a:t>Prendre beaucoup temps pour commencer</a:t>
                      </a:r>
                    </a:p>
                    <a:p>
                      <a:pPr marL="171450" indent="-171450">
                        <a:buFont typeface="Arial" panose="020B0604020202020204" pitchFamily="34" charset="0"/>
                        <a:buChar char="•"/>
                      </a:pPr>
                      <a:r>
                        <a:rPr lang="fr-FR" sz="1200" dirty="0" smtClean="0"/>
                        <a:t>Il faut suivre un ou plusieurs cours pour savoir d’utilisation</a:t>
                      </a:r>
                    </a:p>
                    <a:p>
                      <a:pPr marL="171450" indent="-171450">
                        <a:buFont typeface="Arial" panose="020B0604020202020204" pitchFamily="34" charset="0"/>
                        <a:buChar char="•"/>
                      </a:pPr>
                      <a:r>
                        <a:rPr lang="fr-FR" sz="1200" dirty="0" smtClean="0"/>
                        <a:t>N’est pas convivial au </a:t>
                      </a:r>
                      <a:r>
                        <a:rPr lang="fr-FR" sz="1200" dirty="0" err="1" smtClean="0"/>
                        <a:t>débuteur</a:t>
                      </a:r>
                      <a:endParaRPr lang="fr-FR" sz="1200" dirty="0" smtClean="0"/>
                    </a:p>
                    <a:p>
                      <a:pPr marL="171450" indent="-171450">
                        <a:buFont typeface="Arial" panose="020B0604020202020204" pitchFamily="34" charset="0"/>
                        <a:buChar char="•"/>
                      </a:pPr>
                      <a:r>
                        <a:rPr lang="fr-FR" sz="1200" dirty="0" smtClean="0"/>
                        <a:t>Coût élevé</a:t>
                      </a:r>
                    </a:p>
                    <a:p>
                      <a:pPr marL="171450" indent="-171450">
                        <a:buFont typeface="Arial" panose="020B0604020202020204" pitchFamily="34" charset="0"/>
                        <a:buChar char="•"/>
                      </a:pPr>
                      <a:r>
                        <a:rPr lang="fr-FR" sz="1200" dirty="0" smtClean="0"/>
                        <a:t>Ne convient pas aux petits et moyens projets</a:t>
                      </a:r>
                    </a:p>
                    <a:p>
                      <a:pPr marL="171450" indent="-171450">
                        <a:buFont typeface="Arial" panose="020B0604020202020204" pitchFamily="34" charset="0"/>
                        <a:buChar char="•"/>
                      </a:pPr>
                      <a:r>
                        <a:rPr lang="fr-FR" sz="1200" dirty="0" smtClean="0"/>
                        <a:t>Flux de travail complexe nécessitant une compréhension approfondie</a:t>
                      </a:r>
                      <a:endParaRPr lang="en-US" sz="1200" dirty="0"/>
                    </a:p>
                  </a:txBody>
                  <a:tcPr/>
                </a:tc>
                <a:extLst>
                  <a:ext uri="{0D108BD9-81ED-4DB2-BD59-A6C34878D82A}">
                    <a16:rowId xmlns:a16="http://schemas.microsoft.com/office/drawing/2014/main" val="10001"/>
                  </a:ext>
                </a:extLst>
              </a:tr>
              <a:tr h="370840">
                <a:tc>
                  <a:txBody>
                    <a:bodyPr/>
                    <a:lstStyle/>
                    <a:p>
                      <a:pPr marL="0" indent="0">
                        <a:buFont typeface="Arial" panose="020B0604020202020204" pitchFamily="34" charset="0"/>
                        <a:buNone/>
                      </a:pPr>
                      <a:r>
                        <a:rPr lang="vi-VN" sz="1200" b="1" kern="1200" dirty="0">
                          <a:solidFill>
                            <a:schemeClr val="tx1"/>
                          </a:solidFill>
                          <a:effectLst/>
                          <a:latin typeface="+mn-lt"/>
                          <a:ea typeface="+mn-ea"/>
                          <a:cs typeface="+mn-cs"/>
                        </a:rPr>
                        <a:t>Monday</a:t>
                      </a:r>
                      <a:endParaRPr lang="en-US" sz="1200" dirty="0">
                        <a:solidFill>
                          <a:schemeClr val="tx1"/>
                        </a:solidFill>
                      </a:endParaRPr>
                    </a:p>
                  </a:txBody>
                  <a:tcPr/>
                </a:tc>
                <a:tc>
                  <a:txBody>
                    <a:bodyPr/>
                    <a:lstStyle/>
                    <a:p>
                      <a:pPr marL="171450" indent="-171450">
                        <a:buFont typeface="Arial" panose="020B0604020202020204" pitchFamily="34" charset="0"/>
                        <a:buChar char="•"/>
                      </a:pPr>
                      <a:r>
                        <a:rPr lang="fr-FR" sz="1200" dirty="0" smtClean="0"/>
                        <a:t>Il y a une fonction de discussion sur chaque canal, il peut y avoir des séminaires internes et des échanges avec les clients.</a:t>
                      </a:r>
                    </a:p>
                    <a:p>
                      <a:pPr marL="171450" indent="-171450">
                        <a:buFont typeface="Arial" panose="020B0604020202020204" pitchFamily="34" charset="0"/>
                        <a:buChar char="•"/>
                      </a:pPr>
                      <a:r>
                        <a:rPr lang="fr-FR" sz="1200" dirty="0" smtClean="0"/>
                        <a:t>Interface moderne.</a:t>
                      </a:r>
                    </a:p>
                    <a:p>
                      <a:pPr marL="171450" indent="-171450">
                        <a:buFont typeface="Arial" panose="020B0604020202020204" pitchFamily="34" charset="0"/>
                        <a:buChar char="•"/>
                      </a:pPr>
                      <a:r>
                        <a:rPr lang="fr-FR" sz="1200" dirty="0" smtClean="0"/>
                        <a:t>Intégrer avec des fournisseurs de services tiers.</a:t>
                      </a:r>
                    </a:p>
                    <a:p>
                      <a:pPr marL="171450" indent="-171450">
                        <a:buFont typeface="Arial" panose="020B0604020202020204" pitchFamily="34" charset="0"/>
                        <a:buChar char="•"/>
                      </a:pPr>
                      <a:endParaRPr lang="en-US" sz="1200" dirty="0"/>
                    </a:p>
                  </a:txBody>
                  <a:tcPr/>
                </a:tc>
                <a:tc>
                  <a:txBody>
                    <a:bodyPr/>
                    <a:lstStyle/>
                    <a:p>
                      <a:pPr marL="171450" indent="-171450">
                        <a:buFont typeface="Arial" panose="020B0604020202020204" pitchFamily="34" charset="0"/>
                        <a:buChar char="•"/>
                      </a:pPr>
                      <a:r>
                        <a:rPr lang="fr-FR" sz="1200" dirty="0" smtClean="0"/>
                        <a:t>L’interface n’est pas convivial</a:t>
                      </a:r>
                    </a:p>
                    <a:p>
                      <a:pPr marL="171450" indent="-171450">
                        <a:buFont typeface="Arial" panose="020B0604020202020204" pitchFamily="34" charset="0"/>
                        <a:buChar char="•"/>
                      </a:pPr>
                      <a:r>
                        <a:rPr lang="fr-FR" sz="1200" dirty="0" smtClean="0"/>
                        <a:t>Manquer Quick </a:t>
                      </a:r>
                      <a:r>
                        <a:rPr lang="fr-FR" sz="1200" dirty="0" err="1" smtClean="0"/>
                        <a:t>Helps</a:t>
                      </a:r>
                      <a:r>
                        <a:rPr lang="fr-FR" sz="1200" dirty="0" smtClean="0"/>
                        <a:t> pour aider les utilisateurs commencent plus rapide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dirty="0" smtClean="0"/>
                        <a:t>Coût élevé</a:t>
                      </a:r>
                    </a:p>
                    <a:p>
                      <a:pPr marL="171450" indent="-171450">
                        <a:buFont typeface="Arial" panose="020B0604020202020204" pitchFamily="34" charset="0"/>
                        <a:buChar char="•"/>
                      </a:pPr>
                      <a:endParaRPr lang="en-US" sz="1200" dirty="0"/>
                    </a:p>
                  </a:txBody>
                  <a:tcPr/>
                </a:tc>
                <a:extLst>
                  <a:ext uri="{0D108BD9-81ED-4DB2-BD59-A6C34878D82A}">
                    <a16:rowId xmlns:a16="http://schemas.microsoft.com/office/drawing/2014/main" val="10002"/>
                  </a:ext>
                </a:extLst>
              </a:tr>
              <a:tr h="370840">
                <a:tc>
                  <a:txBody>
                    <a:bodyPr/>
                    <a:lstStyle/>
                    <a:p>
                      <a:pPr marL="0" indent="0">
                        <a:buFont typeface="Arial" panose="020B0604020202020204" pitchFamily="34" charset="0"/>
                        <a:buNone/>
                      </a:pPr>
                      <a:r>
                        <a:rPr lang="vi-VN" sz="1200" b="1" kern="1200" dirty="0">
                          <a:solidFill>
                            <a:schemeClr val="tx1"/>
                          </a:solidFill>
                          <a:effectLst/>
                          <a:latin typeface="+mn-lt"/>
                          <a:ea typeface="+mn-ea"/>
                          <a:cs typeface="+mn-cs"/>
                        </a:rPr>
                        <a:t>Trello</a:t>
                      </a:r>
                      <a:endParaRPr lang="en-US" sz="1200" dirty="0">
                        <a:solidFill>
                          <a:schemeClr val="tx1"/>
                        </a:solidFill>
                      </a:endParaRPr>
                    </a:p>
                  </a:txBody>
                  <a:tcPr/>
                </a:tc>
                <a:tc>
                  <a:txBody>
                    <a:bodyPr/>
                    <a:lstStyle/>
                    <a:p>
                      <a:pPr marL="171450" indent="-171450">
                        <a:buFont typeface="Arial" panose="020B0604020202020204" pitchFamily="34" charset="0"/>
                        <a:buChar char="•"/>
                      </a:pPr>
                      <a:r>
                        <a:rPr lang="fr-FR" sz="1200" dirty="0" smtClean="0"/>
                        <a:t>Facile d’utilisation</a:t>
                      </a:r>
                    </a:p>
                    <a:p>
                      <a:pPr marL="171450" indent="-171450">
                        <a:buFont typeface="Arial" panose="020B0604020202020204" pitchFamily="34" charset="0"/>
                        <a:buChar char="•"/>
                      </a:pPr>
                      <a:r>
                        <a:rPr lang="fr-FR" sz="1200" dirty="0" smtClean="0"/>
                        <a:t>Gratuit</a:t>
                      </a:r>
                    </a:p>
                    <a:p>
                      <a:pPr marL="171450" indent="-171450">
                        <a:buFont typeface="Arial" panose="020B0604020202020204" pitchFamily="34" charset="0"/>
                        <a:buChar char="•"/>
                      </a:pPr>
                      <a:r>
                        <a:rPr lang="fr-FR" sz="1200" dirty="0" smtClean="0"/>
                        <a:t>Le plateforme est claire et cohérent.</a:t>
                      </a:r>
                      <a:endParaRPr lang="en-US" sz="1200" dirty="0"/>
                    </a:p>
                  </a:txBody>
                  <a:tcPr/>
                </a:tc>
                <a:tc>
                  <a:txBody>
                    <a:bodyPr/>
                    <a:lstStyle/>
                    <a:p>
                      <a:pPr marL="171450" indent="-171450">
                        <a:buFont typeface="Arial" panose="020B0604020202020204" pitchFamily="34" charset="0"/>
                        <a:buChar char="•"/>
                      </a:pPr>
                      <a:r>
                        <a:rPr lang="fr-FR" sz="1200" dirty="0" smtClean="0"/>
                        <a:t>Les fonctions d’interaction n’est pas bien</a:t>
                      </a:r>
                    </a:p>
                    <a:p>
                      <a:pPr marL="171450" indent="-171450">
                        <a:buFont typeface="Arial" panose="020B0604020202020204" pitchFamily="34" charset="0"/>
                        <a:buChar char="•"/>
                      </a:pPr>
                      <a:r>
                        <a:rPr lang="fr-FR" sz="1200" dirty="0" smtClean="0"/>
                        <a:t>Ne convient pas à la gestion du temps</a:t>
                      </a:r>
                    </a:p>
                    <a:p>
                      <a:pPr marL="171450" indent="-171450">
                        <a:buFont typeface="Arial" panose="020B0604020202020204" pitchFamily="34" charset="0"/>
                        <a:buChar char="•"/>
                      </a:pPr>
                      <a:r>
                        <a:rPr lang="fr-FR" sz="1200" dirty="0" smtClean="0"/>
                        <a:t>Manquer le service du rapport de travail</a:t>
                      </a:r>
                    </a:p>
                    <a:p>
                      <a:pPr marL="171450" indent="-171450">
                        <a:buFont typeface="Arial" panose="020B0604020202020204" pitchFamily="34" charset="0"/>
                        <a:buChar char="•"/>
                      </a:pPr>
                      <a:endParaRPr lang="en-US" sz="12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12722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36621" y="1962329"/>
            <a:ext cx="5515299"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457200" y="190500"/>
            <a:ext cx="8229600" cy="1143000"/>
          </a:xfrm>
        </p:spPr>
        <p:txBody>
          <a:bodyPr/>
          <a:lstStyle/>
          <a:p>
            <a:r>
              <a:rPr lang="en-US" dirty="0"/>
              <a:t>La solution à </a:t>
            </a:r>
            <a:r>
              <a:rPr lang="en-US" dirty="0" err="1"/>
              <a:t>mettre</a:t>
            </a:r>
            <a:r>
              <a:rPr lang="en-US" dirty="0"/>
              <a:t> </a:t>
            </a:r>
            <a:r>
              <a:rPr lang="en-US" dirty="0" err="1"/>
              <a:t>en</a:t>
            </a:r>
            <a:r>
              <a:rPr lang="en-US" dirty="0"/>
              <a:t> place</a:t>
            </a:r>
          </a:p>
        </p:txBody>
      </p:sp>
      <p:sp>
        <p:nvSpPr>
          <p:cNvPr id="2" name="TextBox 1">
            <a:extLst>
              <a:ext uri="{FF2B5EF4-FFF2-40B4-BE49-F238E27FC236}">
                <a16:creationId xmlns:a16="http://schemas.microsoft.com/office/drawing/2014/main" id="{B5A14662-9441-695A-A7A0-414B9177DD8D}"/>
              </a:ext>
            </a:extLst>
          </p:cNvPr>
          <p:cNvSpPr txBox="1"/>
          <p:nvPr/>
        </p:nvSpPr>
        <p:spPr>
          <a:xfrm>
            <a:off x="304800" y="4962435"/>
            <a:ext cx="5410200" cy="1200329"/>
          </a:xfrm>
          <a:prstGeom prst="rect">
            <a:avLst/>
          </a:prstGeom>
          <a:noFill/>
        </p:spPr>
        <p:txBody>
          <a:bodyPr wrap="square" rtlCol="0">
            <a:spAutoFit/>
          </a:bodyPr>
          <a:lstStyle/>
          <a:p>
            <a:r>
              <a:rPr lang="en-US" dirty="0" err="1"/>
              <a:t>Apprendre</a:t>
            </a:r>
            <a:r>
              <a:rPr lang="en-US" dirty="0"/>
              <a:t> les theories.</a:t>
            </a:r>
          </a:p>
          <a:p>
            <a:r>
              <a:rPr lang="en-US" dirty="0" err="1"/>
              <a:t>Pratiquer</a:t>
            </a:r>
            <a:r>
              <a:rPr lang="en-US" dirty="0"/>
              <a:t> la </a:t>
            </a:r>
            <a:r>
              <a:rPr lang="en-US" dirty="0" err="1"/>
              <a:t>méthode</a:t>
            </a:r>
            <a:r>
              <a:rPr lang="en-US" dirty="0"/>
              <a:t> Agile/Scum.</a:t>
            </a:r>
          </a:p>
          <a:p>
            <a:r>
              <a:rPr lang="en-US" dirty="0" err="1"/>
              <a:t>Travailler</a:t>
            </a:r>
            <a:r>
              <a:rPr lang="en-US" dirty="0"/>
              <a:t> avec les </a:t>
            </a:r>
            <a:r>
              <a:rPr lang="en-US" dirty="0" err="1"/>
              <a:t>projets</a:t>
            </a:r>
            <a:r>
              <a:rPr lang="en-US" dirty="0"/>
              <a:t> </a:t>
            </a:r>
            <a:r>
              <a:rPr lang="en-US" dirty="0" err="1"/>
              <a:t>professionels</a:t>
            </a:r>
            <a:r>
              <a:rPr lang="en-US" dirty="0"/>
              <a:t>.</a:t>
            </a:r>
          </a:p>
          <a:p>
            <a:endParaRPr lang="en-US" dirty="0"/>
          </a:p>
        </p:txBody>
      </p:sp>
    </p:spTree>
    <p:extLst>
      <p:ext uri="{BB962C8B-B14F-4D97-AF65-F5344CB8AC3E}">
        <p14:creationId xmlns:p14="http://schemas.microsoft.com/office/powerpoint/2010/main" val="3006242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2047</TotalTime>
  <Words>2754</Words>
  <Application>Microsoft Office PowerPoint</Application>
  <PresentationFormat>On-screen Show (4:3)</PresentationFormat>
  <Paragraphs>305</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 New</vt:lpstr>
      <vt:lpstr>Office Theme</vt:lpstr>
      <vt:lpstr>MARVIC – Site de la gestion SUPERVISEUR ACADÉMIQUE: Nguyễn Hải Quân</vt:lpstr>
      <vt:lpstr>Le contenu</vt:lpstr>
      <vt:lpstr>I. Présentation 1. Utilisateurs</vt:lpstr>
      <vt:lpstr>I. Présentation 2. Objectif</vt:lpstr>
      <vt:lpstr>II. La méthode de Marvic 1. Relation</vt:lpstr>
      <vt:lpstr>La méthode de Marvic</vt:lpstr>
      <vt:lpstr>Tableau de comparaison</vt:lpstr>
      <vt:lpstr>Tableau de comparaison</vt:lpstr>
      <vt:lpstr>La solution à mettre en place</vt:lpstr>
      <vt:lpstr>Le concept de Marvic </vt:lpstr>
      <vt:lpstr>Les technologies</vt:lpstr>
      <vt:lpstr>Demo</vt:lpstr>
      <vt:lpstr>Résultats draft</vt:lpstr>
      <vt:lpstr>Résultats</vt:lpstr>
      <vt:lpstr>Nói thêm phần chưa làm đc </vt:lpstr>
      <vt:lpstr>La direction du développement</vt:lpstr>
      <vt:lpstr>Conclusion</vt:lpstr>
      <vt:lpstr>Lời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khiet thanh</dc:creator>
  <cp:lastModifiedBy>khiet thanh</cp:lastModifiedBy>
  <cp:revision>187</cp:revision>
  <dcterms:created xsi:type="dcterms:W3CDTF">2022-08-01T02:31:08Z</dcterms:created>
  <dcterms:modified xsi:type="dcterms:W3CDTF">2022-08-15T10:03:01Z</dcterms:modified>
</cp:coreProperties>
</file>