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69" autoAdjust="0"/>
  </p:normalViewPr>
  <p:slideViewPr>
    <p:cSldViewPr>
      <p:cViewPr varScale="1">
        <p:scale>
          <a:sx n="70" d="100"/>
          <a:sy n="70" d="100"/>
        </p:scale>
        <p:origin x="-181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2718D-24D3-4E60-BDA2-D31E27649484}" type="datetimeFigureOut">
              <a:rPr lang="en-US" smtClean="0"/>
              <a:t>8/1/2022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C15D7-EC68-4042-84E1-1A7C8626FA94}" type="slidenum">
              <a:rPr lang="en-US" smtClean="0"/>
              <a:t>‹#›</a:t>
            </a:fld>
            <a:endParaRPr lang="en-US"/>
          </a:p>
        </p:txBody>
      </p:sp>
    </p:spTree>
    <p:extLst>
      <p:ext uri="{BB962C8B-B14F-4D97-AF65-F5344CB8AC3E}">
        <p14:creationId xmlns:p14="http://schemas.microsoft.com/office/powerpoint/2010/main" val="148154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t>
            </a:r>
            <a:r>
              <a:rPr lang="vi-VN" b="1" dirty="0" smtClean="0"/>
              <a:t>àm việc nhóm ngày càng trở nên quan trọng hơn</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err="1" smtClean="0"/>
              <a:t>Tr</a:t>
            </a:r>
            <a:r>
              <a:rPr lang="vi-VN" dirty="0" smtClean="0"/>
              <a:t>ở th</a:t>
            </a:r>
            <a:r>
              <a:rPr lang="en-US" dirty="0" err="1" smtClean="0"/>
              <a:t>ành</a:t>
            </a:r>
            <a:r>
              <a:rPr lang="en-US" dirty="0" smtClean="0"/>
              <a:t> b</a:t>
            </a:r>
            <a:r>
              <a:rPr lang="vi-VN" dirty="0" smtClean="0"/>
              <a:t>ậc thầy của một hoặc tất cả c</a:t>
            </a:r>
            <a:r>
              <a:rPr lang="en-US" dirty="0" err="1" smtClean="0"/>
              <a:t>ác</a:t>
            </a:r>
            <a:r>
              <a:rPr lang="en-US" dirty="0" smtClean="0"/>
              <a:t> </a:t>
            </a:r>
            <a:r>
              <a:rPr lang="en-US" dirty="0" err="1" smtClean="0"/>
              <a:t>ngành</a:t>
            </a:r>
            <a:r>
              <a:rPr lang="en-US" dirty="0" smtClean="0"/>
              <a:t> </a:t>
            </a:r>
            <a:r>
              <a:rPr lang="en-US" dirty="0" err="1" smtClean="0"/>
              <a:t>ngh</a:t>
            </a:r>
            <a:r>
              <a:rPr lang="vi-VN" dirty="0" smtClean="0"/>
              <a:t>ề trong lĩnh vực ng</a:t>
            </a:r>
            <a:r>
              <a:rPr lang="en-US" dirty="0" err="1" smtClean="0"/>
              <a:t>ày</a:t>
            </a:r>
            <a:r>
              <a:rPr lang="en-US" dirty="0" smtClean="0"/>
              <a:t> nay </a:t>
            </a:r>
            <a:r>
              <a:rPr lang="en-US" dirty="0" err="1" smtClean="0"/>
              <a:t>không</a:t>
            </a:r>
            <a:r>
              <a:rPr lang="en-US" dirty="0" smtClean="0"/>
              <a:t> </a:t>
            </a:r>
            <a:r>
              <a:rPr lang="en-US" dirty="0" err="1" smtClean="0"/>
              <a:t>mang</a:t>
            </a:r>
            <a:r>
              <a:rPr lang="en-US" dirty="0" smtClean="0"/>
              <a:t> l</a:t>
            </a:r>
            <a:r>
              <a:rPr lang="vi-VN" dirty="0" smtClean="0"/>
              <a:t>ại th</a:t>
            </a:r>
            <a:r>
              <a:rPr lang="en-US" dirty="0" err="1" smtClean="0"/>
              <a:t>ành</a:t>
            </a:r>
            <a:r>
              <a:rPr lang="en-US" dirty="0" smtClean="0"/>
              <a:t> </a:t>
            </a:r>
            <a:r>
              <a:rPr lang="en-US" dirty="0" err="1" smtClean="0"/>
              <a:t>công</a:t>
            </a:r>
            <a:r>
              <a:rPr lang="en-US" dirty="0" smtClean="0"/>
              <a:t> n</a:t>
            </a:r>
            <a:r>
              <a:rPr lang="vi-VN" dirty="0" smtClean="0"/>
              <a:t>ếu bạn kh</a:t>
            </a:r>
            <a:r>
              <a:rPr lang="en-US" dirty="0" err="1" smtClean="0"/>
              <a:t>ông</a:t>
            </a:r>
            <a:r>
              <a:rPr lang="en-US" dirty="0" smtClean="0"/>
              <a:t> </a:t>
            </a:r>
            <a:r>
              <a:rPr lang="en-US" dirty="0" err="1" smtClean="0"/>
              <a:t>th</a:t>
            </a:r>
            <a:r>
              <a:rPr lang="vi-VN" dirty="0" smtClean="0"/>
              <a:t>ể l</a:t>
            </a:r>
            <a:r>
              <a:rPr lang="en-US" dirty="0" err="1" smtClean="0"/>
              <a:t>àm</a:t>
            </a:r>
            <a:r>
              <a:rPr lang="en-US" dirty="0" smtClean="0"/>
              <a:t> vi</a:t>
            </a:r>
            <a:r>
              <a:rPr lang="vi-VN" dirty="0" smtClean="0"/>
              <a:t>ệc như một mảnh gh</a:t>
            </a:r>
            <a:r>
              <a:rPr lang="en-US" dirty="0" err="1" smtClean="0"/>
              <a:t>ép</a:t>
            </a:r>
            <a:r>
              <a:rPr lang="en-US" dirty="0" smtClean="0"/>
              <a:t> c</a:t>
            </a:r>
            <a:r>
              <a:rPr lang="vi-VN" dirty="0" smtClean="0"/>
              <a:t>ủa nh</a:t>
            </a:r>
            <a:r>
              <a:rPr lang="en-US" dirty="0" err="1" smtClean="0"/>
              <a:t>óm</a:t>
            </a:r>
            <a:r>
              <a:rPr lang="en-US" dirty="0" smtClean="0"/>
              <a:t>. </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Làm</a:t>
            </a:r>
            <a:r>
              <a:rPr lang="en-US" dirty="0" smtClean="0"/>
              <a:t> </a:t>
            </a:r>
            <a:r>
              <a:rPr lang="en-US" dirty="0" smtClean="0"/>
              <a:t>vi</a:t>
            </a:r>
            <a:r>
              <a:rPr lang="vi-VN" dirty="0" smtClean="0"/>
              <a:t>ệc theo nh</a:t>
            </a:r>
            <a:r>
              <a:rPr lang="en-US" dirty="0" err="1" smtClean="0"/>
              <a:t>óm</a:t>
            </a:r>
            <a:r>
              <a:rPr lang="en-US" dirty="0" smtClean="0"/>
              <a:t>, </a:t>
            </a:r>
            <a:r>
              <a:rPr lang="en-US" dirty="0" err="1" smtClean="0"/>
              <a:t>là</a:t>
            </a:r>
            <a:r>
              <a:rPr lang="en-US" dirty="0" smtClean="0"/>
              <a:t> m</a:t>
            </a:r>
            <a:r>
              <a:rPr lang="vi-VN" dirty="0" smtClean="0"/>
              <a:t>ột việc rất tốt v</a:t>
            </a:r>
            <a:r>
              <a:rPr lang="en-US" dirty="0" smtClean="0"/>
              <a:t>à c</a:t>
            </a:r>
            <a:r>
              <a:rPr lang="vi-VN" dirty="0" smtClean="0"/>
              <a:t>ần thiết kh</a:t>
            </a:r>
            <a:r>
              <a:rPr lang="en-US" dirty="0" err="1" smtClean="0"/>
              <a:t>ông</a:t>
            </a:r>
            <a:r>
              <a:rPr lang="en-US" dirty="0" smtClean="0"/>
              <a:t> </a:t>
            </a:r>
            <a:r>
              <a:rPr lang="en-US" dirty="0" err="1" smtClean="0"/>
              <a:t>ch</a:t>
            </a:r>
            <a:r>
              <a:rPr lang="vi-VN" dirty="0" smtClean="0"/>
              <a:t>ỉ ở môi trường học đườ</a:t>
            </a:r>
            <a:r>
              <a:rPr lang="en-US" dirty="0" smtClean="0"/>
              <a:t>ng</a:t>
            </a:r>
            <a:r>
              <a:rPr lang="vi-VN" dirty="0" smtClean="0"/>
              <a:t> m</a:t>
            </a:r>
            <a:r>
              <a:rPr lang="en-US" dirty="0" smtClean="0"/>
              <a:t>à </a:t>
            </a:r>
            <a:r>
              <a:rPr lang="en-US" dirty="0" err="1" smtClean="0"/>
              <a:t>còn</a:t>
            </a:r>
            <a:r>
              <a:rPr lang="en-US" dirty="0" smtClean="0"/>
              <a:t> </a:t>
            </a:r>
            <a:r>
              <a:rPr lang="vi-VN" dirty="0" smtClean="0"/>
              <a:t>ở cả môi trường l</a:t>
            </a:r>
            <a:r>
              <a:rPr lang="en-US" dirty="0" err="1" smtClean="0"/>
              <a:t>àm</a:t>
            </a:r>
            <a:r>
              <a:rPr lang="en-US" dirty="0" smtClean="0"/>
              <a:t> vi</a:t>
            </a:r>
            <a:r>
              <a:rPr lang="vi-VN" dirty="0" smtClean="0"/>
              <a:t>ệc</a:t>
            </a:r>
            <a:r>
              <a:rPr lang="en-US" dirty="0" smtClean="0"/>
              <a:t>. </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Không</a:t>
            </a:r>
            <a:r>
              <a:rPr lang="en-US" dirty="0" smtClean="0"/>
              <a:t> </a:t>
            </a:r>
            <a:r>
              <a:rPr lang="en-US" dirty="0" err="1" smtClean="0"/>
              <a:t>nh</a:t>
            </a:r>
            <a:r>
              <a:rPr lang="vi-VN" dirty="0" smtClean="0"/>
              <a:t>ững</a:t>
            </a:r>
            <a:r>
              <a:rPr lang="en-US" dirty="0" smtClean="0"/>
              <a:t> </a:t>
            </a:r>
            <a:r>
              <a:rPr lang="en-US" dirty="0" err="1" smtClean="0"/>
              <a:t>làm</a:t>
            </a:r>
            <a:r>
              <a:rPr lang="en-US" dirty="0" smtClean="0"/>
              <a:t> </a:t>
            </a:r>
            <a:r>
              <a:rPr lang="en-US" dirty="0" smtClean="0"/>
              <a:t>vi</a:t>
            </a:r>
            <a:r>
              <a:rPr lang="vi-VN" dirty="0" smtClean="0"/>
              <a:t>ệc theo nh</a:t>
            </a:r>
            <a:r>
              <a:rPr lang="sv-SE" dirty="0" smtClean="0"/>
              <a:t>óm giúp chúng ta h</a:t>
            </a:r>
            <a:r>
              <a:rPr lang="vi-VN" dirty="0" smtClean="0"/>
              <a:t>ọc hỏi thêm được nhiều kiến thức từ những người trong nh</a:t>
            </a:r>
            <a:r>
              <a:rPr lang="en-US" dirty="0" err="1" smtClean="0"/>
              <a:t>óm</a:t>
            </a:r>
            <a:r>
              <a:rPr lang="en-US" dirty="0" smtClean="0"/>
              <a:t> c</a:t>
            </a:r>
            <a:r>
              <a:rPr lang="vi-VN" dirty="0" smtClean="0"/>
              <a:t>ủa m</a:t>
            </a:r>
            <a:r>
              <a:rPr lang="en-US" dirty="0" err="1" smtClean="0"/>
              <a:t>ình</a:t>
            </a:r>
            <a:r>
              <a:rPr lang="en-US" dirty="0" smtClean="0"/>
              <a:t>,</a:t>
            </a:r>
            <a:r>
              <a:rPr lang="vi-VN" dirty="0" smtClean="0"/>
              <a:t> m</a:t>
            </a:r>
            <a:r>
              <a:rPr lang="en-US" dirty="0" smtClean="0"/>
              <a:t>à </a:t>
            </a:r>
            <a:r>
              <a:rPr lang="en-US" dirty="0" err="1" smtClean="0"/>
              <a:t>còn</a:t>
            </a:r>
            <a:r>
              <a:rPr lang="en-US" dirty="0" smtClean="0"/>
              <a:t> </a:t>
            </a:r>
            <a:r>
              <a:rPr lang="en-US" dirty="0" err="1" smtClean="0"/>
              <a:t>giúp</a:t>
            </a:r>
            <a:r>
              <a:rPr lang="en-US" dirty="0" smtClean="0"/>
              <a:t> </a:t>
            </a:r>
            <a:r>
              <a:rPr lang="en-US" dirty="0" err="1" smtClean="0"/>
              <a:t>chúng</a:t>
            </a:r>
            <a:r>
              <a:rPr lang="en-US" dirty="0" smtClean="0"/>
              <a:t> ta </a:t>
            </a:r>
            <a:r>
              <a:rPr lang="en-US" dirty="0" err="1" smtClean="0"/>
              <a:t>nâng</a:t>
            </a:r>
            <a:r>
              <a:rPr lang="en-US" dirty="0" smtClean="0"/>
              <a:t> </a:t>
            </a:r>
            <a:r>
              <a:rPr lang="en-US" dirty="0" err="1" smtClean="0"/>
              <a:t>cao</a:t>
            </a:r>
            <a:r>
              <a:rPr lang="en-US" dirty="0" smtClean="0"/>
              <a:t> hi</a:t>
            </a:r>
            <a:r>
              <a:rPr lang="vi-VN" dirty="0" smtClean="0"/>
              <a:t>ệu quả c</a:t>
            </a:r>
            <a:r>
              <a:rPr lang="en-US" dirty="0" err="1" smtClean="0"/>
              <a:t>ông</a:t>
            </a:r>
            <a:r>
              <a:rPr lang="en-US" dirty="0" smtClean="0"/>
              <a:t> vi</a:t>
            </a:r>
            <a:r>
              <a:rPr lang="vi-VN" dirty="0" smtClean="0"/>
              <a:t>ệc</a:t>
            </a:r>
            <a:r>
              <a:rPr lang="vi-VN" dirty="0" smtClean="0"/>
              <a:t>.</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Tuy</a:t>
            </a:r>
            <a:r>
              <a:rPr lang="en-US" dirty="0" smtClean="0"/>
              <a:t> </a:t>
            </a:r>
            <a:r>
              <a:rPr lang="en-US" dirty="0" err="1" smtClean="0"/>
              <a:t>nhiên</a:t>
            </a:r>
            <a:r>
              <a:rPr lang="en-US" dirty="0" smtClean="0"/>
              <a:t>, </a:t>
            </a:r>
            <a:r>
              <a:rPr lang="en-US" dirty="0" err="1" smtClean="0"/>
              <a:t>th</a:t>
            </a:r>
            <a:r>
              <a:rPr lang="vi-VN" dirty="0" smtClean="0"/>
              <a:t>ật khó để </a:t>
            </a:r>
            <a:r>
              <a:rPr lang="pt-BR" dirty="0" smtClean="0"/>
              <a:t>các </a:t>
            </a:r>
            <a:r>
              <a:rPr lang="pt-BR" dirty="0" smtClean="0"/>
              <a:t>cá nhân </a:t>
            </a:r>
            <a:r>
              <a:rPr lang="pt-BR" dirty="0" smtClean="0"/>
              <a:t>có</a:t>
            </a:r>
            <a:r>
              <a:rPr lang="pt-BR" baseline="0" dirty="0" smtClean="0"/>
              <a:t> được tiếng nói chung và </a:t>
            </a:r>
            <a:r>
              <a:rPr lang="pt-BR" dirty="0" smtClean="0"/>
              <a:t>làm </a:t>
            </a:r>
            <a:r>
              <a:rPr lang="pt-BR" dirty="0" smtClean="0"/>
              <a:t>vi</a:t>
            </a:r>
            <a:r>
              <a:rPr lang="vi-VN" dirty="0" smtClean="0"/>
              <a:t>ệc c</a:t>
            </a:r>
            <a:r>
              <a:rPr lang="en-US" dirty="0" err="1" smtClean="0"/>
              <a:t>ùng</a:t>
            </a:r>
            <a:r>
              <a:rPr lang="en-US" dirty="0" smtClean="0"/>
              <a:t> </a:t>
            </a:r>
            <a:r>
              <a:rPr lang="en-US" dirty="0" err="1" smtClean="0"/>
              <a:t>nhau</a:t>
            </a:r>
            <a:r>
              <a:rPr lang="en-US" dirty="0" smtClean="0"/>
              <a:t> m</a:t>
            </a:r>
            <a:r>
              <a:rPr lang="vi-VN" dirty="0" smtClean="0"/>
              <a:t>ột cách trơn tru.</a:t>
            </a:r>
            <a:endParaRPr lang="en-US" dirty="0" smtClean="0"/>
          </a:p>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3</a:t>
            </a:fld>
            <a:endParaRPr lang="en-US"/>
          </a:p>
        </p:txBody>
      </p:sp>
    </p:spTree>
    <p:extLst>
      <p:ext uri="{BB962C8B-B14F-4D97-AF65-F5344CB8AC3E}">
        <p14:creationId xmlns:p14="http://schemas.microsoft.com/office/powerpoint/2010/main" val="261188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vi-VN" dirty="0" smtClean="0"/>
              <a:t>Các học kỳ </a:t>
            </a:r>
            <a:r>
              <a:rPr lang="en-US" dirty="0" err="1" smtClean="0"/>
              <a:t>với</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3 </a:t>
            </a:r>
            <a:r>
              <a:rPr lang="en-US" baseline="0" dirty="0" err="1" smtClean="0"/>
              <a:t>tháng</a:t>
            </a:r>
            <a:r>
              <a:rPr lang="en-US" baseline="0" dirty="0" smtClean="0"/>
              <a:t> </a:t>
            </a:r>
            <a:r>
              <a:rPr lang="vi-VN" dirty="0" smtClean="0"/>
              <a:t>từ lâu đã được </a:t>
            </a:r>
            <a:r>
              <a:rPr lang="en-US" dirty="0" err="1" smtClean="0"/>
              <a:t>áp</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vi-VN" dirty="0" smtClean="0"/>
              <a:t>học tập</a:t>
            </a:r>
            <a:r>
              <a:rPr lang="en-US" dirty="0" smtClean="0"/>
              <a:t> </a:t>
            </a:r>
            <a:r>
              <a:rPr lang="en-US" dirty="0" err="1" smtClean="0"/>
              <a:t>tại</a:t>
            </a:r>
            <a:r>
              <a:rPr lang="en-US" baseline="0" dirty="0" smtClean="0"/>
              <a:t> </a:t>
            </a:r>
            <a:r>
              <a:rPr lang="vi-VN" dirty="0" smtClean="0"/>
              <a:t>hầu hết các trường học. Nhưng </a:t>
            </a:r>
            <a:r>
              <a:rPr lang="en-US" dirty="0" err="1" smtClean="0"/>
              <a:t>khoảng</a:t>
            </a:r>
            <a:r>
              <a:rPr lang="vi-VN" dirty="0" smtClean="0"/>
              <a:t> thời gian kéo dài này có nhược điểm của nó. Chúng ta thường thấy học sinh tụt hậu với một chương trình giảng dạy </a:t>
            </a:r>
            <a:r>
              <a:rPr lang="en-US" dirty="0" err="1" smtClean="0"/>
              <a:t>dài</a:t>
            </a:r>
            <a:r>
              <a:rPr lang="en-US" dirty="0" smtClean="0"/>
              <a:t> </a:t>
            </a:r>
            <a:r>
              <a:rPr lang="en-US" dirty="0" err="1" smtClean="0"/>
              <a:t>hàng</a:t>
            </a:r>
            <a:r>
              <a:rPr lang="en-US" dirty="0" smtClean="0"/>
              <a:t> </a:t>
            </a:r>
            <a:r>
              <a:rPr lang="en-US" dirty="0" err="1" smtClean="0"/>
              <a:t>tháng</a:t>
            </a:r>
            <a:r>
              <a:rPr lang="en-US" dirty="0" smtClean="0"/>
              <a:t> </a:t>
            </a:r>
            <a:r>
              <a:rPr lang="en-US" dirty="0" err="1" smtClean="0"/>
              <a:t>trời</a:t>
            </a:r>
            <a:r>
              <a:rPr lang="vi-VN" dirty="0" smtClean="0"/>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n-US" dirty="0" err="1" smtClean="0"/>
              <a:t>Các</a:t>
            </a:r>
            <a:r>
              <a:rPr lang="en-US" dirty="0" smtClean="0"/>
              <a:t> </a:t>
            </a:r>
            <a:r>
              <a:rPr lang="en-US" dirty="0" err="1" smtClean="0"/>
              <a:t>sinh</a:t>
            </a:r>
            <a:r>
              <a:rPr lang="en-US" dirty="0" smtClean="0"/>
              <a:t> </a:t>
            </a:r>
            <a:r>
              <a:rPr lang="en-US" dirty="0" err="1" smtClean="0"/>
              <a:t>viên</a:t>
            </a:r>
            <a:r>
              <a:rPr lang="en-US" dirty="0" smtClean="0"/>
              <a:t> </a:t>
            </a:r>
            <a:r>
              <a:rPr lang="en-US" dirty="0" err="1" smtClean="0"/>
              <a:t>mới</a:t>
            </a:r>
            <a:r>
              <a:rPr lang="en-US" dirty="0" smtClean="0"/>
              <a:t> </a:t>
            </a:r>
            <a:r>
              <a:rPr lang="en-US" dirty="0" err="1" smtClean="0"/>
              <a:t>ra</a:t>
            </a:r>
            <a:r>
              <a:rPr lang="en-US" dirty="0" smtClean="0"/>
              <a:t> </a:t>
            </a:r>
            <a:r>
              <a:rPr lang="en-US" dirty="0" err="1" smtClean="0"/>
              <a:t>trường</a:t>
            </a:r>
            <a:r>
              <a:rPr lang="en-US" dirty="0" smtClean="0"/>
              <a:t> </a:t>
            </a:r>
            <a:r>
              <a:rPr lang="en-US" dirty="0" err="1" smtClean="0"/>
              <a:t>được</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với</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rằng</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cần</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và</a:t>
            </a:r>
            <a:r>
              <a:rPr lang="en-US" dirty="0" smtClean="0"/>
              <a:t> </a:t>
            </a:r>
            <a:r>
              <a:rPr lang="en-US" dirty="0" err="1" smtClean="0"/>
              <a:t>chúng</a:t>
            </a:r>
            <a:r>
              <a:rPr lang="en-US" dirty="0" smtClean="0"/>
              <a:t> </a:t>
            </a:r>
            <a:r>
              <a:rPr lang="en-US" dirty="0" err="1" smtClean="0"/>
              <a:t>có</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Không</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sẽ</a:t>
            </a:r>
            <a:r>
              <a:rPr lang="en-US" dirty="0" smtClean="0"/>
              <a:t> </a:t>
            </a:r>
            <a:r>
              <a:rPr lang="en-US" dirty="0" err="1" smtClean="0"/>
              <a:t>khiến</a:t>
            </a:r>
            <a:r>
              <a:rPr lang="en-US" dirty="0" smtClean="0"/>
              <a:t> </a:t>
            </a:r>
            <a:r>
              <a:rPr lang="en-US" dirty="0" err="1" smtClean="0"/>
              <a:t>sinh</a:t>
            </a:r>
            <a:r>
              <a:rPr lang="en-US" dirty="0" smtClean="0"/>
              <a:t> </a:t>
            </a:r>
            <a:r>
              <a:rPr lang="en-US" dirty="0" err="1" smtClean="0"/>
              <a:t>viên</a:t>
            </a:r>
            <a:r>
              <a:rPr lang="en-US" dirty="0" smtClean="0"/>
              <a:t> </a:t>
            </a:r>
            <a:r>
              <a:rPr lang="en-US" dirty="0" err="1" smtClean="0"/>
              <a:t>mất</a:t>
            </a:r>
            <a:r>
              <a:rPr lang="en-US" dirty="0" smtClean="0"/>
              <a:t> </a:t>
            </a:r>
            <a:r>
              <a:rPr lang="en-US" dirty="0" err="1" smtClean="0"/>
              <a:t>điểm</a:t>
            </a:r>
            <a:r>
              <a:rPr lang="en-US" dirty="0" smtClean="0"/>
              <a:t> </a:t>
            </a:r>
            <a:r>
              <a:rPr lang="en-US" dirty="0" err="1" smtClean="0"/>
              <a:t>trong</a:t>
            </a:r>
            <a:r>
              <a:rPr lang="en-US" dirty="0" smtClean="0"/>
              <a:t> </a:t>
            </a:r>
            <a:r>
              <a:rPr lang="en-US" dirty="0" err="1" smtClean="0"/>
              <a:t>mắt</a:t>
            </a:r>
            <a:r>
              <a:rPr lang="en-US" dirty="0" smtClean="0"/>
              <a:t> </a:t>
            </a:r>
            <a:r>
              <a:rPr lang="en-US" dirty="0" err="1" smtClean="0"/>
              <a:t>công</a:t>
            </a:r>
            <a:r>
              <a:rPr lang="en-US" dirty="0" smtClean="0"/>
              <a:t> ty </a:t>
            </a:r>
            <a:r>
              <a:rPr lang="en-US" dirty="0" err="1" smtClean="0"/>
              <a:t>và</a:t>
            </a:r>
            <a:r>
              <a:rPr lang="en-US" dirty="0" smtClean="0"/>
              <a:t> </a:t>
            </a:r>
            <a:r>
              <a:rPr lang="en-US" dirty="0" err="1" smtClean="0"/>
              <a:t>luôn</a:t>
            </a:r>
            <a:r>
              <a:rPr lang="en-US" dirty="0" smtClean="0"/>
              <a:t> </a:t>
            </a:r>
            <a:r>
              <a:rPr lang="en-US" dirty="0" err="1" smtClean="0"/>
              <a:t>gặp</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trong</a:t>
            </a:r>
            <a:r>
              <a:rPr lang="en-US" dirty="0" smtClean="0"/>
              <a:t> </a:t>
            </a:r>
            <a:r>
              <a:rPr lang="en-US" dirty="0" err="1" smtClean="0"/>
              <a:t>công</a:t>
            </a:r>
            <a:r>
              <a:rPr lang="en-US" dirty="0" smtClean="0"/>
              <a:t> </a:t>
            </a:r>
            <a:r>
              <a:rPr lang="en-US" dirty="0" err="1" smtClean="0"/>
              <a:t>việc</a:t>
            </a:r>
            <a:endParaRPr lang="en-US" dirty="0" smtClean="0"/>
          </a:p>
        </p:txBody>
      </p:sp>
      <p:sp>
        <p:nvSpPr>
          <p:cNvPr id="4" name="Slide Number Placeholder 3"/>
          <p:cNvSpPr>
            <a:spLocks noGrp="1"/>
          </p:cNvSpPr>
          <p:nvPr>
            <p:ph type="sldNum" sz="quarter" idx="10"/>
          </p:nvPr>
        </p:nvSpPr>
        <p:spPr/>
        <p:txBody>
          <a:bodyPr/>
          <a:lstStyle/>
          <a:p>
            <a:fld id="{CC5C15D7-EC68-4042-84E1-1A7C8626FA94}" type="slidenum">
              <a:rPr lang="en-US" smtClean="0"/>
              <a:t>4</a:t>
            </a:fld>
            <a:endParaRPr lang="en-US"/>
          </a:p>
        </p:txBody>
      </p:sp>
    </p:spTree>
    <p:extLst>
      <p:ext uri="{BB962C8B-B14F-4D97-AF65-F5344CB8AC3E}">
        <p14:creationId xmlns:p14="http://schemas.microsoft.com/office/powerpoint/2010/main" val="53274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PO: </a:t>
            </a:r>
          </a:p>
          <a:p>
            <a:pPr marL="0" indent="0">
              <a:buFontTx/>
              <a:buNone/>
            </a:pP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Vai trò của </a:t>
            </a:r>
            <a:r>
              <a:rPr lang="vi-VN" sz="1200" b="1" kern="1200" dirty="0" smtClean="0">
                <a:solidFill>
                  <a:schemeClr val="tx1"/>
                </a:solidFill>
                <a:effectLst/>
                <a:latin typeface="+mn-lt"/>
                <a:ea typeface="+mn-ea"/>
                <a:cs typeface="+mn-cs"/>
              </a:rPr>
              <a:t>Product owner</a:t>
            </a:r>
            <a:r>
              <a:rPr lang="vi-VN" sz="1200" kern="1200" dirty="0" smtClean="0">
                <a:solidFill>
                  <a:schemeClr val="tx1"/>
                </a:solidFill>
                <a:effectLst/>
                <a:latin typeface="+mn-lt"/>
                <a:ea typeface="+mn-ea"/>
                <a:cs typeface="+mn-cs"/>
              </a:rPr>
              <a:t> là thu hẹp khoảng cách giao tiếp giữa nhóm và các bên liên quan, đóng vai trò là người đại diện từ cả 2 phía</a:t>
            </a:r>
            <a:endParaRPr lang="en-US" baseline="0" dirty="0" smtClean="0"/>
          </a:p>
          <a:p>
            <a:r>
              <a:rPr lang="en-US" dirty="0" smtClean="0"/>
              <a:t>+ </a:t>
            </a:r>
            <a:r>
              <a:rPr lang="vi-VN" sz="1200" kern="1200" dirty="0" smtClean="0">
                <a:solidFill>
                  <a:schemeClr val="tx1"/>
                </a:solidFill>
                <a:effectLst/>
                <a:latin typeface="+mn-lt"/>
                <a:ea typeface="+mn-ea"/>
                <a:cs typeface="+mn-cs"/>
              </a:rPr>
              <a:t>Khả năng truyền đạt tốt là phẩm chất quan trọng nhất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Nhận ra các điều cần được ưu tiên và nắm được điểm mạnh lẫn điểm yếu của các thành viên</a:t>
            </a:r>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Giúp </a:t>
            </a:r>
            <a:r>
              <a:rPr lang="vi-VN" sz="1200" b="1" kern="1200" dirty="0" smtClean="0">
                <a:solidFill>
                  <a:schemeClr val="tx1"/>
                </a:solidFill>
                <a:effectLst/>
                <a:latin typeface="+mn-lt"/>
                <a:ea typeface="+mn-ea"/>
                <a:cs typeface="+mn-cs"/>
              </a:rPr>
              <a:t>Product owner</a:t>
            </a:r>
            <a:r>
              <a:rPr lang="vi-VN" sz="1200" kern="1200" dirty="0" smtClean="0">
                <a:solidFill>
                  <a:schemeClr val="tx1"/>
                </a:solidFill>
                <a:effectLst/>
                <a:latin typeface="+mn-lt"/>
                <a:ea typeface="+mn-ea"/>
                <a:cs typeface="+mn-cs"/>
              </a:rPr>
              <a:t> theo dõi công việc tồn đọng của sản phẩm đảm bảo công việc được hiểu rõ để nhóm có thể liên tục đạt được tiến độ công việc.</a:t>
            </a:r>
            <a:endParaRPr lang="en-US" sz="1200" kern="1200" dirty="0" smtClean="0">
              <a:solidFill>
                <a:schemeClr val="tx1"/>
              </a:solidFill>
              <a:effectLst/>
              <a:latin typeface="+mn-lt"/>
              <a:ea typeface="+mn-ea"/>
              <a:cs typeface="+mn-cs"/>
            </a:endParaRPr>
          </a:p>
          <a:p>
            <a:pPr marL="0" indent="0">
              <a:buFontTx/>
              <a:buNone/>
            </a:pP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Giúp nhóm tránh những yếu tố cản trở trong quá trình làm việc, cho dù nội bộ hay bên ngoài nhóm</a:t>
            </a:r>
            <a:r>
              <a:rPr lang="en-US" sz="1200" kern="1200" dirty="0" smtClean="0">
                <a:solidFill>
                  <a:schemeClr val="tx1"/>
                </a:solidFill>
                <a:effectLst/>
                <a:latin typeface="+mn-lt"/>
                <a:ea typeface="+mn-ea"/>
                <a:cs typeface="+mn-cs"/>
              </a:rPr>
              <a:t>.</a:t>
            </a:r>
          </a:p>
          <a:p>
            <a:pPr marL="171450" indent="-171450">
              <a:buFontTx/>
              <a:buChar char="-"/>
            </a:pPr>
            <a:r>
              <a:rPr lang="en-US" sz="1200" kern="1200" dirty="0" smtClean="0">
                <a:solidFill>
                  <a:schemeClr val="tx1"/>
                </a:solidFill>
                <a:effectLst/>
                <a:latin typeface="+mn-lt"/>
                <a:ea typeface="+mn-ea"/>
                <a:cs typeface="+mn-cs"/>
              </a:rPr>
              <a:t>Developer team:</a:t>
            </a:r>
          </a:p>
          <a:p>
            <a:pPr marL="0" indent="0">
              <a:buFontTx/>
              <a:buNone/>
            </a:pPr>
            <a:r>
              <a:rPr lang="en-US" sz="1200" kern="1200" dirty="0" smtClean="0">
                <a:solidFill>
                  <a:schemeClr val="tx1"/>
                </a:solidFill>
                <a:effectLst/>
                <a:latin typeface="+mn-lt"/>
                <a:ea typeface="+mn-ea"/>
                <a:cs typeface="+mn-cs"/>
              </a:rPr>
              <a:t>+ L</a:t>
            </a:r>
            <a:r>
              <a:rPr lang="vi-VN" sz="1200" kern="1200" dirty="0" smtClean="0">
                <a:solidFill>
                  <a:schemeClr val="tx1"/>
                </a:solidFill>
                <a:effectLst/>
                <a:latin typeface="+mn-lt"/>
                <a:ea typeface="+mn-ea"/>
                <a:cs typeface="+mn-cs"/>
              </a:rPr>
              <a:t>à những người sẽ thực hiện tất cả các công việc cần thiết để gia tăng giá trị của sản phẩm sau mỗi Sprint.</a:t>
            </a:r>
            <a:endParaRPr lang="en-US" sz="1200" kern="1200" dirty="0" smtClean="0">
              <a:solidFill>
                <a:schemeClr val="tx1"/>
              </a:solidFill>
              <a:effectLst/>
              <a:latin typeface="+mn-lt"/>
              <a:ea typeface="+mn-ea"/>
              <a:cs typeface="+mn-cs"/>
            </a:endParaRPr>
          </a:p>
          <a:p>
            <a:pPr marL="0" indent="0">
              <a:buFontTx/>
              <a:buNone/>
            </a:pP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Nhóm được khuyến khích thảo luận trực tiếp với các bên liên quan để cung cấp sự hiểu biết tối đa về các yếu tố kỹ thuật và phản hồi ngay lập tức.</a:t>
            </a:r>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5</a:t>
            </a:fld>
            <a:endParaRPr lang="en-US"/>
          </a:p>
        </p:txBody>
      </p:sp>
    </p:spTree>
    <p:extLst>
      <p:ext uri="{BB962C8B-B14F-4D97-AF65-F5344CB8AC3E}">
        <p14:creationId xmlns:p14="http://schemas.microsoft.com/office/powerpoint/2010/main" val="17692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dirty="0" smtClean="0"/>
              <a:t>Sprint là một khoảng thời gian ngắn, được đóng khung thời gian khi một nhóm scrum làm việc để hoàn thành một lượng công việc đã định.</a:t>
            </a:r>
            <a:endParaRPr lang="en-US" dirty="0" smtClean="0"/>
          </a:p>
          <a:p>
            <a:r>
              <a:rPr lang="en-US" dirty="0" smtClean="0"/>
              <a:t>- </a:t>
            </a:r>
            <a:r>
              <a:rPr lang="en-US" dirty="0" err="1" smtClean="0"/>
              <a:t>Sử</a:t>
            </a:r>
            <a:r>
              <a:rPr lang="en-US" baseline="0" dirty="0" smtClean="0"/>
              <a:t> </a:t>
            </a:r>
            <a:r>
              <a:rPr lang="en-US" baseline="0" dirty="0" err="1" smtClean="0"/>
              <a:t>dụng</a:t>
            </a:r>
            <a:r>
              <a:rPr lang="en-US" baseline="0" dirty="0" smtClean="0"/>
              <a:t> Sprint </a:t>
            </a:r>
            <a:r>
              <a:rPr lang="vi-VN" dirty="0" smtClean="0"/>
              <a:t>đúng cách sẽ giúp nhóm nhanh nhẹn của bạn vận hành </a:t>
            </a:r>
            <a:r>
              <a:rPr lang="en-US" dirty="0" err="1" smtClean="0"/>
              <a:t>công</a:t>
            </a:r>
            <a:r>
              <a:rPr lang="en-US" baseline="0" dirty="0" smtClean="0"/>
              <a:t> </a:t>
            </a:r>
            <a:r>
              <a:rPr lang="en-US" baseline="0" dirty="0" err="1" smtClean="0"/>
              <a:t>việc</a:t>
            </a:r>
            <a:r>
              <a:rPr lang="en-US" baseline="0" dirty="0" smtClean="0"/>
              <a:t> </a:t>
            </a:r>
            <a:r>
              <a:rPr lang="vi-VN" dirty="0" smtClean="0"/>
              <a:t>tốt hơn mà ít </a:t>
            </a:r>
            <a:r>
              <a:rPr lang="en-US" dirty="0" err="1" smtClean="0"/>
              <a:t>gặp</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hơn</a:t>
            </a:r>
            <a:r>
              <a:rPr lang="vi-VN" dirty="0" smtClean="0"/>
              <a:t>.</a:t>
            </a:r>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6</a:t>
            </a:fld>
            <a:endParaRPr lang="en-US"/>
          </a:p>
        </p:txBody>
      </p:sp>
    </p:spTree>
    <p:extLst>
      <p:ext uri="{BB962C8B-B14F-4D97-AF65-F5344CB8AC3E}">
        <p14:creationId xmlns:p14="http://schemas.microsoft.com/office/powerpoint/2010/main" val="50034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74269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30969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7033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48925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6AC14-938B-42BA-B5A8-66C5A01A42C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46627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6AC14-938B-42BA-B5A8-66C5A01A42C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05986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6AC14-938B-42BA-B5A8-66C5A01A42C3}"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78125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6AC14-938B-42BA-B5A8-66C5A01A42C3}"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21225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6AC14-938B-42BA-B5A8-66C5A01A42C3}"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06916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6AC14-938B-42BA-B5A8-66C5A01A42C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165682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6AC14-938B-42BA-B5A8-66C5A01A42C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117178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AC14-938B-42BA-B5A8-66C5A01A42C3}" type="datetimeFigureOut">
              <a:rPr lang="en-US" smtClean="0"/>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BFE02-BC2C-4269-AB6B-FA1602AEF209}" type="slidenum">
              <a:rPr lang="en-US" smtClean="0"/>
              <a:t>‹#›</a:t>
            </a:fld>
            <a:endParaRPr lang="en-US"/>
          </a:p>
        </p:txBody>
      </p:sp>
    </p:spTree>
    <p:extLst>
      <p:ext uri="{BB962C8B-B14F-4D97-AF65-F5344CB8AC3E}">
        <p14:creationId xmlns:p14="http://schemas.microsoft.com/office/powerpoint/2010/main" val="215104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6400800" cy="5715000"/>
          </a:xfrm>
        </p:spPr>
        <p:txBody>
          <a:bodyPr>
            <a:normAutofit fontScale="55000" lnSpcReduction="20000"/>
          </a:bodyPr>
          <a:lstStyle/>
          <a:p>
            <a:pPr algn="l"/>
            <a:r>
              <a:rPr lang="vi-VN" dirty="0" smtClean="0">
                <a:effectLst/>
              </a:rPr>
              <a:t>Nội dung slide </a:t>
            </a:r>
            <a:endParaRPr lang="en-US" dirty="0" smtClean="0">
              <a:effectLst/>
            </a:endParaRPr>
          </a:p>
          <a:p>
            <a:pPr marL="514350" indent="-514350" algn="l">
              <a:buAutoNum type="arabicPeriod"/>
            </a:pPr>
            <a:r>
              <a:rPr lang="vi-VN" dirty="0" smtClean="0">
                <a:effectLst/>
              </a:rPr>
              <a:t>Tên dự án </a:t>
            </a:r>
            <a:r>
              <a:rPr lang="en-US" dirty="0" smtClean="0">
                <a:effectLst/>
              </a:rPr>
              <a:t>(0.5 min)</a:t>
            </a:r>
          </a:p>
          <a:p>
            <a:pPr marL="514350" indent="-514350" algn="l">
              <a:buAutoNum type="arabicPeriod"/>
            </a:pPr>
            <a:r>
              <a:rPr lang="vi-VN" dirty="0" smtClean="0">
                <a:effectLst/>
              </a:rPr>
              <a:t>Các thành viên </a:t>
            </a:r>
            <a:r>
              <a:rPr lang="en-US" dirty="0" smtClean="0">
                <a:effectLst/>
              </a:rPr>
              <a:t>(0.5 min)</a:t>
            </a:r>
          </a:p>
          <a:p>
            <a:pPr marL="514350" indent="-514350" algn="l">
              <a:buAutoNum type="arabicPeriod"/>
            </a:pPr>
            <a:r>
              <a:rPr lang="en-US" dirty="0" err="1" smtClean="0">
                <a:effectLst/>
              </a:rPr>
              <a:t>Giới</a:t>
            </a:r>
            <a:r>
              <a:rPr lang="en-US" dirty="0" smtClean="0">
                <a:effectLst/>
              </a:rPr>
              <a:t> </a:t>
            </a:r>
            <a:r>
              <a:rPr lang="en-US" dirty="0" err="1" smtClean="0">
                <a:effectLst/>
              </a:rPr>
              <a:t>thiệu</a:t>
            </a:r>
            <a:r>
              <a:rPr lang="en-US" dirty="0" smtClean="0">
                <a:effectLst/>
              </a:rPr>
              <a:t> (</a:t>
            </a:r>
            <a:r>
              <a:rPr lang="vi-VN" dirty="0" smtClean="0">
                <a:effectLst/>
              </a:rPr>
              <a:t>Đối tượng sd, mục đích của proj</a:t>
            </a:r>
            <a:r>
              <a:rPr lang="en-US" dirty="0" smtClean="0">
                <a:effectLst/>
              </a:rPr>
              <a:t>) (3 min</a:t>
            </a:r>
            <a:r>
              <a:rPr lang="en-US" dirty="0" smtClean="0">
                <a:effectLst/>
              </a:rPr>
              <a:t>)</a:t>
            </a:r>
          </a:p>
          <a:p>
            <a:pPr marL="514350" indent="-514350" algn="l">
              <a:buAutoNum type="arabicPeriod"/>
            </a:pPr>
            <a:r>
              <a:rPr lang="en-US" dirty="0" err="1" smtClean="0"/>
              <a:t>Nói</a:t>
            </a:r>
            <a:r>
              <a:rPr lang="en-US" dirty="0" smtClean="0"/>
              <a:t> </a:t>
            </a:r>
            <a:r>
              <a:rPr lang="en-US" dirty="0" err="1" smtClean="0"/>
              <a:t>về</a:t>
            </a:r>
            <a:r>
              <a:rPr lang="en-US" dirty="0" smtClean="0"/>
              <a:t> </a:t>
            </a:r>
            <a:r>
              <a:rPr lang="en-US" dirty="0" err="1" smtClean="0"/>
              <a:t>lợi</a:t>
            </a:r>
            <a:r>
              <a:rPr lang="en-US" dirty="0" smtClean="0"/>
              <a:t> </a:t>
            </a:r>
            <a:r>
              <a:rPr lang="en-US" dirty="0" err="1" smtClean="0"/>
              <a:t>ích</a:t>
            </a:r>
            <a:r>
              <a:rPr lang="en-US" dirty="0" smtClean="0"/>
              <a:t> </a:t>
            </a:r>
            <a:r>
              <a:rPr lang="en-US" dirty="0" err="1" smtClean="0"/>
              <a:t>của</a:t>
            </a:r>
            <a:r>
              <a:rPr lang="en-US" dirty="0" smtClean="0"/>
              <a:t> </a:t>
            </a:r>
            <a:r>
              <a:rPr lang="en-US" dirty="0" err="1" smtClean="0"/>
              <a:t>Marvic</a:t>
            </a:r>
            <a:r>
              <a:rPr lang="en-US" dirty="0" smtClean="0"/>
              <a:t> – </a:t>
            </a:r>
            <a:r>
              <a:rPr lang="en-US" dirty="0" err="1" smtClean="0"/>
              <a:t>các</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chung</a:t>
            </a:r>
            <a:endParaRPr lang="en-US" dirty="0" smtClean="0">
              <a:effectLst/>
            </a:endParaRPr>
          </a:p>
          <a:p>
            <a:pPr marL="514350" indent="-514350" algn="l">
              <a:buAutoNum type="arabicPeriod"/>
            </a:pPr>
            <a:r>
              <a:rPr lang="en-US" dirty="0" err="1"/>
              <a:t>Khảo</a:t>
            </a:r>
            <a:r>
              <a:rPr lang="en-US" dirty="0"/>
              <a:t> </a:t>
            </a:r>
            <a:r>
              <a:rPr lang="en-US" dirty="0" err="1"/>
              <a:t>sát</a:t>
            </a:r>
            <a:r>
              <a:rPr lang="en-US" dirty="0"/>
              <a:t> </a:t>
            </a:r>
            <a:r>
              <a:rPr lang="en-US" dirty="0" err="1"/>
              <a:t>hiện</a:t>
            </a:r>
            <a:r>
              <a:rPr lang="en-US" dirty="0"/>
              <a:t> </a:t>
            </a:r>
            <a:r>
              <a:rPr lang="en-US" dirty="0" err="1" smtClean="0"/>
              <a:t>trạng</a:t>
            </a:r>
            <a:r>
              <a:rPr lang="en-US" dirty="0" smtClean="0"/>
              <a:t> (2 min)</a:t>
            </a:r>
          </a:p>
          <a:p>
            <a:pPr marL="514350" indent="-514350" algn="l">
              <a:buAutoNum type="arabicPeriod"/>
            </a:pPr>
            <a:r>
              <a:rPr lang="en-US" dirty="0" err="1"/>
              <a:t>Xây</a:t>
            </a:r>
            <a:r>
              <a:rPr lang="en-US" dirty="0"/>
              <a:t> </a:t>
            </a:r>
            <a:r>
              <a:rPr lang="en-US" dirty="0" err="1"/>
              <a:t>dựng</a:t>
            </a:r>
            <a:r>
              <a:rPr lang="en-US" dirty="0"/>
              <a:t> </a:t>
            </a:r>
            <a:r>
              <a:rPr lang="en-US" dirty="0" err="1"/>
              <a:t>ứng</a:t>
            </a:r>
            <a:r>
              <a:rPr lang="en-US" dirty="0"/>
              <a:t> </a:t>
            </a:r>
            <a:r>
              <a:rPr lang="en-US" dirty="0" err="1" smtClean="0"/>
              <a:t>dụng</a:t>
            </a:r>
            <a:r>
              <a:rPr lang="en-US" dirty="0" smtClean="0"/>
              <a:t> (3 min)</a:t>
            </a:r>
          </a:p>
          <a:p>
            <a:pPr marL="514350" indent="-514350" algn="l">
              <a:buAutoNum type="arabicPeriod"/>
            </a:pPr>
            <a:r>
              <a:rPr lang="en-US" dirty="0" err="1"/>
              <a:t>Bản</a:t>
            </a:r>
            <a:r>
              <a:rPr lang="en-US" dirty="0"/>
              <a:t> </a:t>
            </a:r>
            <a:r>
              <a:rPr lang="en-US" dirty="0" err="1"/>
              <a:t>trình</a:t>
            </a:r>
            <a:r>
              <a:rPr lang="en-US" dirty="0"/>
              <a:t> </a:t>
            </a:r>
            <a:r>
              <a:rPr lang="en-US" dirty="0" err="1"/>
              <a:t>diễn</a:t>
            </a:r>
            <a:r>
              <a:rPr lang="en-US" dirty="0"/>
              <a:t> </a:t>
            </a:r>
            <a:r>
              <a:rPr lang="en-US" dirty="0" err="1"/>
              <a:t>ứng</a:t>
            </a:r>
            <a:r>
              <a:rPr lang="en-US" dirty="0"/>
              <a:t> </a:t>
            </a:r>
            <a:r>
              <a:rPr lang="en-US" dirty="0" err="1" smtClean="0"/>
              <a:t>dụng</a:t>
            </a:r>
            <a:r>
              <a:rPr lang="en-US" dirty="0" smtClean="0"/>
              <a:t> (clip 5ph)</a:t>
            </a:r>
            <a:endParaRPr lang="en-US" dirty="0"/>
          </a:p>
          <a:p>
            <a:pPr marL="971550" lvl="1" indent="-514350" algn="l">
              <a:buAutoNum type="arabicPeriod"/>
            </a:pPr>
            <a:r>
              <a:rPr lang="vi-VN" dirty="0" smtClean="0">
                <a:solidFill>
                  <a:srgbClr val="FF0000"/>
                </a:solidFill>
                <a:effectLst/>
              </a:rPr>
              <a:t>Khái niệm chung các role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Liệt kê các chức năng chính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Project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Dash board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Road map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Back log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Board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Archive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Test </a:t>
            </a:r>
            <a:endParaRPr lang="en-US" dirty="0" smtClean="0">
              <a:solidFill>
                <a:srgbClr val="FF0000"/>
              </a:solidFill>
              <a:effectLst/>
            </a:endParaRPr>
          </a:p>
          <a:p>
            <a:pPr marL="971550" lvl="1" indent="-514350" algn="l">
              <a:buAutoNum type="arabicPeriod"/>
            </a:pPr>
            <a:r>
              <a:rPr lang="vi-VN" dirty="0" smtClean="0">
                <a:solidFill>
                  <a:srgbClr val="FF0000"/>
                </a:solidFill>
                <a:effectLst/>
              </a:rPr>
              <a:t>Knowlegde </a:t>
            </a:r>
            <a:endParaRPr lang="en-US" dirty="0" smtClean="0">
              <a:solidFill>
                <a:srgbClr val="FF0000"/>
              </a:solidFill>
              <a:effectLst/>
            </a:endParaRPr>
          </a:p>
          <a:p>
            <a:pPr marL="514350" indent="-514350" algn="l">
              <a:buAutoNum type="arabicPeriod"/>
            </a:pPr>
            <a:r>
              <a:rPr lang="vi-VN" dirty="0" smtClean="0">
                <a:effectLst/>
              </a:rPr>
              <a:t>Đánh giá tốt dở </a:t>
            </a:r>
            <a:r>
              <a:rPr lang="en-US" dirty="0" smtClean="0">
                <a:effectLst/>
              </a:rPr>
              <a:t>(3 min)</a:t>
            </a:r>
          </a:p>
          <a:p>
            <a:pPr marL="514350" indent="-514350" algn="l">
              <a:buAutoNum type="arabicPeriod"/>
            </a:pPr>
            <a:r>
              <a:rPr lang="vi-VN" dirty="0" smtClean="0">
                <a:effectLst/>
              </a:rPr>
              <a:t>Cảm ơn tạm biệt</a:t>
            </a:r>
            <a:r>
              <a:rPr lang="en-US" dirty="0" smtClean="0">
                <a:effectLst/>
              </a:rPr>
              <a:t> (the end)</a:t>
            </a:r>
            <a:endParaRPr lang="vi-VN" dirty="0" smtClean="0">
              <a:effectLst/>
            </a:endParaRPr>
          </a:p>
          <a:p>
            <a:pPr algn="l"/>
            <a:endParaRPr lang="en-US" dirty="0"/>
          </a:p>
        </p:txBody>
      </p:sp>
    </p:spTree>
    <p:extLst>
      <p:ext uri="{BB962C8B-B14F-4D97-AF65-F5344CB8AC3E}">
        <p14:creationId xmlns:p14="http://schemas.microsoft.com/office/powerpoint/2010/main" val="2059586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MARVIC – TRANG WEB QUẢN LÝ DỰ ÁN</a:t>
            </a:r>
            <a:br>
              <a:rPr lang="en-US" dirty="0" smtClean="0"/>
            </a:br>
            <a:r>
              <a:rPr lang="en-US" sz="2200" dirty="0" err="1" smtClean="0"/>
              <a:t>Giáo</a:t>
            </a:r>
            <a:r>
              <a:rPr lang="en-US" sz="2200" dirty="0" smtClean="0"/>
              <a:t> </a:t>
            </a:r>
            <a:r>
              <a:rPr lang="en-US" sz="2200" dirty="0" err="1" smtClean="0"/>
              <a:t>viên</a:t>
            </a:r>
            <a:r>
              <a:rPr lang="en-US" sz="2200" dirty="0" smtClean="0"/>
              <a:t> </a:t>
            </a:r>
            <a:r>
              <a:rPr lang="en-US" sz="2200" dirty="0" err="1" smtClean="0"/>
              <a:t>hướng</a:t>
            </a:r>
            <a:r>
              <a:rPr lang="en-US" sz="2200" dirty="0" smtClean="0"/>
              <a:t> </a:t>
            </a:r>
            <a:r>
              <a:rPr lang="en-US" sz="2200" dirty="0" err="1" smtClean="0"/>
              <a:t>dẫn</a:t>
            </a:r>
            <a:r>
              <a:rPr lang="en-US" sz="2200" dirty="0" smtClean="0"/>
              <a:t>: </a:t>
            </a:r>
            <a:r>
              <a:rPr lang="en-US" sz="2200" dirty="0" err="1" smtClean="0"/>
              <a:t>Nguyễn</a:t>
            </a:r>
            <a:r>
              <a:rPr lang="en-US" sz="2200" dirty="0" smtClean="0"/>
              <a:t> </a:t>
            </a:r>
            <a:r>
              <a:rPr lang="en-US" sz="2200" dirty="0" err="1" smtClean="0"/>
              <a:t>Hải</a:t>
            </a:r>
            <a:r>
              <a:rPr lang="en-US" sz="2200" dirty="0" smtClean="0"/>
              <a:t> </a:t>
            </a:r>
            <a:r>
              <a:rPr lang="en-US" sz="2200" dirty="0" err="1" smtClean="0"/>
              <a:t>Quân</a:t>
            </a:r>
            <a:endParaRPr lang="en-US" sz="2200" dirty="0"/>
          </a:p>
        </p:txBody>
      </p:sp>
      <p:sp>
        <p:nvSpPr>
          <p:cNvPr id="3" name="Content Placeholder 2"/>
          <p:cNvSpPr>
            <a:spLocks noGrp="1"/>
          </p:cNvSpPr>
          <p:nvPr>
            <p:ph idx="1"/>
          </p:nvPr>
        </p:nvSpPr>
        <p:spPr>
          <a:xfrm>
            <a:off x="457200" y="2895600"/>
            <a:ext cx="8229600" cy="2401507"/>
          </a:xfrm>
        </p:spPr>
        <p:txBody>
          <a:bodyPr/>
          <a:lstStyle/>
          <a:p>
            <a:pPr marL="0" indent="0">
              <a:buNone/>
            </a:pPr>
            <a:r>
              <a:rPr lang="en-US" dirty="0" err="1" smtClean="0"/>
              <a:t>Thành</a:t>
            </a:r>
            <a:r>
              <a:rPr lang="en-US" dirty="0" smtClean="0"/>
              <a:t> </a:t>
            </a:r>
            <a:r>
              <a:rPr lang="en-US" dirty="0" err="1" smtClean="0"/>
              <a:t>viên</a:t>
            </a:r>
            <a:r>
              <a:rPr lang="en-US" dirty="0" smtClean="0"/>
              <a:t> </a:t>
            </a:r>
            <a:r>
              <a:rPr lang="en-US" dirty="0" err="1" smtClean="0"/>
              <a:t>của</a:t>
            </a:r>
            <a:r>
              <a:rPr lang="en-US" dirty="0" smtClean="0"/>
              <a:t> </a:t>
            </a:r>
            <a:r>
              <a:rPr lang="en-US" dirty="0" err="1" smtClean="0"/>
              <a:t>nhóm</a:t>
            </a:r>
            <a:r>
              <a:rPr lang="en-US" dirty="0" smtClean="0"/>
              <a:t> </a:t>
            </a:r>
            <a:r>
              <a:rPr lang="en-US" dirty="0" err="1" smtClean="0"/>
              <a:t>gồm</a:t>
            </a:r>
            <a:r>
              <a:rPr lang="en-US" dirty="0" smtClean="0"/>
              <a:t>: </a:t>
            </a:r>
          </a:p>
          <a:p>
            <a:pPr marL="0" indent="0">
              <a:buNone/>
            </a:pPr>
            <a:r>
              <a:rPr lang="en-US" dirty="0" smtClean="0"/>
              <a:t>Phan Thanh </a:t>
            </a:r>
            <a:r>
              <a:rPr lang="en-US" dirty="0" err="1" smtClean="0"/>
              <a:t>Khiết</a:t>
            </a:r>
            <a:r>
              <a:rPr lang="en-US" dirty="0" smtClean="0"/>
              <a:t>: 1752022 </a:t>
            </a:r>
            <a:endParaRPr lang="en-US" dirty="0"/>
          </a:p>
        </p:txBody>
      </p:sp>
    </p:spTree>
    <p:extLst>
      <p:ext uri="{BB962C8B-B14F-4D97-AF65-F5344CB8AC3E}">
        <p14:creationId xmlns:p14="http://schemas.microsoft.com/office/powerpoint/2010/main" val="265747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err="1" smtClean="0"/>
              <a:t>Giới</a:t>
            </a:r>
            <a:r>
              <a:rPr lang="en-US" b="1" dirty="0" smtClean="0"/>
              <a:t> </a:t>
            </a:r>
            <a:r>
              <a:rPr lang="en-US" b="1" dirty="0" err="1" smtClean="0"/>
              <a:t>thiệu</a:t>
            </a:r>
            <a:r>
              <a:rPr lang="en-US" dirty="0" smtClean="0"/>
              <a:t/>
            </a:r>
            <a:br>
              <a:rPr lang="en-US" dirty="0" smtClean="0"/>
            </a:br>
            <a:r>
              <a:rPr lang="en-US" sz="3100" dirty="0" err="1"/>
              <a:t>Mục</a:t>
            </a:r>
            <a:r>
              <a:rPr lang="en-US" sz="3100" dirty="0"/>
              <a:t> </a:t>
            </a:r>
            <a:r>
              <a:rPr lang="en-US" sz="3100" dirty="0" err="1" smtClean="0"/>
              <a:t>đích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91000" y="990600"/>
            <a:ext cx="4800600" cy="4804293"/>
          </a:xfrm>
        </p:spPr>
      </p:pic>
      <p:sp>
        <p:nvSpPr>
          <p:cNvPr id="3" name="TextBox 2"/>
          <p:cNvSpPr txBox="1"/>
          <p:nvPr/>
        </p:nvSpPr>
        <p:spPr>
          <a:xfrm>
            <a:off x="914400" y="3048000"/>
            <a:ext cx="2819400" cy="646331"/>
          </a:xfrm>
          <a:prstGeom prst="rect">
            <a:avLst/>
          </a:prstGeom>
          <a:noFill/>
        </p:spPr>
        <p:txBody>
          <a:bodyPr wrap="square" rtlCol="0">
            <a:spAutoFit/>
          </a:bodyPr>
          <a:lstStyle/>
          <a:p>
            <a:r>
              <a:rPr lang="en-US" dirty="0" err="1" smtClean="0"/>
              <a:t>Cải</a:t>
            </a:r>
            <a:r>
              <a:rPr lang="en-US" dirty="0" smtClean="0"/>
              <a:t> </a:t>
            </a:r>
            <a:r>
              <a:rPr lang="en-US" dirty="0" err="1" smtClean="0"/>
              <a:t>thiện</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và</a:t>
            </a:r>
            <a:r>
              <a:rPr lang="en-US" dirty="0" smtClean="0"/>
              <a:t> </a:t>
            </a:r>
            <a:r>
              <a:rPr lang="en-US" dirty="0" err="1" smtClean="0"/>
              <a:t>kỹ</a:t>
            </a:r>
            <a:r>
              <a:rPr lang="en-US" dirty="0" smtClean="0"/>
              <a:t> </a:t>
            </a:r>
            <a:r>
              <a:rPr lang="en-US" dirty="0" err="1" smtClean="0"/>
              <a:t>năng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nhóm</a:t>
            </a:r>
            <a:r>
              <a:rPr lang="en-US" dirty="0" smtClean="0"/>
              <a:t>.</a:t>
            </a:r>
            <a:endParaRPr lang="en-US" dirty="0"/>
          </a:p>
        </p:txBody>
      </p:sp>
    </p:spTree>
    <p:extLst>
      <p:ext uri="{BB962C8B-B14F-4D97-AF65-F5344CB8AC3E}">
        <p14:creationId xmlns:p14="http://schemas.microsoft.com/office/powerpoint/2010/main" val="120333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err="1" smtClean="0"/>
              <a:t>Giới</a:t>
            </a:r>
            <a:r>
              <a:rPr lang="en-US" b="1" dirty="0" smtClean="0"/>
              <a:t> </a:t>
            </a:r>
            <a:r>
              <a:rPr lang="en-US" b="1" dirty="0" err="1" smtClean="0"/>
              <a:t>thiệu</a:t>
            </a:r>
            <a:r>
              <a:rPr lang="en-US" dirty="0"/>
              <a:t/>
            </a:r>
            <a:br>
              <a:rPr lang="en-US" dirty="0"/>
            </a:br>
            <a:r>
              <a:rPr lang="en-US" sz="3100" dirty="0" err="1"/>
              <a:t>Đối</a:t>
            </a:r>
            <a:r>
              <a:rPr lang="en-US" sz="3100" dirty="0"/>
              <a:t> </a:t>
            </a:r>
            <a:r>
              <a:rPr lang="en-US" sz="3100" dirty="0" err="1"/>
              <a:t>tượng</a:t>
            </a:r>
            <a:r>
              <a:rPr lang="en-US" sz="3100" dirty="0"/>
              <a:t> </a:t>
            </a:r>
            <a:r>
              <a:rPr lang="en-US" sz="3100" dirty="0" err="1"/>
              <a:t>sử</a:t>
            </a:r>
            <a:r>
              <a:rPr lang="en-US" sz="3100" dirty="0"/>
              <a:t> </a:t>
            </a:r>
            <a:r>
              <a:rPr lang="en-US" sz="3100" dirty="0" err="1"/>
              <a:t>dụng</a:t>
            </a:r>
            <a:endParaRPr lang="en-US" sz="31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613534"/>
            <a:ext cx="3505200" cy="2958465"/>
          </a:xfrm>
          <a:prstGeom prst="rect">
            <a:avLst/>
          </a:prstGeom>
        </p:spPr>
      </p:pic>
      <p:sp>
        <p:nvSpPr>
          <p:cNvPr id="6" name="TextBox 5"/>
          <p:cNvSpPr txBox="1"/>
          <p:nvPr/>
        </p:nvSpPr>
        <p:spPr>
          <a:xfrm>
            <a:off x="2133600" y="4920734"/>
            <a:ext cx="1066800" cy="369332"/>
          </a:xfrm>
          <a:prstGeom prst="rect">
            <a:avLst/>
          </a:prstGeom>
          <a:noFill/>
        </p:spPr>
        <p:txBody>
          <a:bodyPr wrap="square" rtlCol="0">
            <a:spAutoFit/>
          </a:bodyPr>
          <a:lstStyle/>
          <a:p>
            <a:r>
              <a:rPr lang="en-US" dirty="0" err="1" smtClean="0"/>
              <a:t>Học</a:t>
            </a:r>
            <a:r>
              <a:rPr lang="en-US" dirty="0" smtClean="0"/>
              <a:t> </a:t>
            </a:r>
            <a:r>
              <a:rPr lang="en-US" dirty="0" err="1" smtClean="0"/>
              <a:t>sinh</a:t>
            </a:r>
            <a:endParaRPr lang="en-US" dirty="0"/>
          </a:p>
        </p:txBody>
      </p:sp>
      <p:sp>
        <p:nvSpPr>
          <p:cNvPr id="8" name="TextBox 7"/>
          <p:cNvSpPr txBox="1"/>
          <p:nvPr/>
        </p:nvSpPr>
        <p:spPr>
          <a:xfrm>
            <a:off x="5753100" y="4920734"/>
            <a:ext cx="1905000" cy="369332"/>
          </a:xfrm>
          <a:prstGeom prst="rect">
            <a:avLst/>
          </a:prstGeom>
          <a:noFill/>
        </p:spPr>
        <p:txBody>
          <a:bodyPr wrap="square" rtlCol="0">
            <a:spAutoFit/>
          </a:bodyPr>
          <a:lstStyle/>
          <a:p>
            <a:r>
              <a:rPr lang="en-US" dirty="0" err="1" smtClean="0"/>
              <a:t>Người</a:t>
            </a:r>
            <a:r>
              <a:rPr lang="en-US" dirty="0" smtClean="0"/>
              <a:t> </a:t>
            </a:r>
            <a:r>
              <a:rPr lang="en-US" dirty="0" err="1" smtClean="0"/>
              <a:t>mới</a:t>
            </a:r>
            <a:r>
              <a:rPr lang="en-US" dirty="0" smtClean="0"/>
              <a:t> </a:t>
            </a:r>
            <a:r>
              <a:rPr lang="en-US" dirty="0" err="1" smtClean="0"/>
              <a:t>đi</a:t>
            </a:r>
            <a:r>
              <a:rPr lang="en-US" dirty="0" smtClean="0"/>
              <a:t> </a:t>
            </a:r>
            <a:r>
              <a:rPr lang="en-US" dirty="0" err="1" smtClean="0"/>
              <a:t>làm</a:t>
            </a:r>
            <a:endParaRPr lang="en-US" dirty="0"/>
          </a:p>
        </p:txBody>
      </p:sp>
      <p:pic>
        <p:nvPicPr>
          <p:cNvPr id="10" name="Content Placeholder 9"/>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62000" y="1646191"/>
            <a:ext cx="3505200" cy="2958465"/>
          </a:xfrm>
        </p:spPr>
      </p:pic>
    </p:spTree>
    <p:extLst>
      <p:ext uri="{BB962C8B-B14F-4D97-AF65-F5344CB8AC3E}">
        <p14:creationId xmlns:p14="http://schemas.microsoft.com/office/powerpoint/2010/main" val="144386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của</a:t>
            </a:r>
            <a:r>
              <a:rPr lang="en-US" dirty="0" smtClean="0"/>
              <a:t> </a:t>
            </a:r>
            <a:r>
              <a:rPr lang="en-US" dirty="0" err="1" smtClean="0"/>
              <a:t>Marvic</a:t>
            </a:r>
            <a:r>
              <a:rPr lang="en-US" dirty="0" smtClean="0"/>
              <a:t> 1</a:t>
            </a:r>
            <a:endParaRPr lang="en-US" dirty="0"/>
          </a:p>
        </p:txBody>
      </p:sp>
      <p:pic>
        <p:nvPicPr>
          <p:cNvPr id="4" name="Content Placeholder 3"/>
          <p:cNvPicPr>
            <a:picLocks noGrp="1"/>
          </p:cNvPicPr>
          <p:nvPr>
            <p:ph idx="1"/>
          </p:nvPr>
        </p:nvPicPr>
        <p:blipFill>
          <a:blip r:embed="rId3"/>
          <a:stretch>
            <a:fillRect/>
          </a:stretch>
        </p:blipFill>
        <p:spPr>
          <a:xfrm>
            <a:off x="3352800" y="2819400"/>
            <a:ext cx="2667000" cy="2057400"/>
          </a:xfrm>
          <a:prstGeom prst="rect">
            <a:avLst/>
          </a:prstGeom>
        </p:spPr>
      </p:pic>
      <p:pic>
        <p:nvPicPr>
          <p:cNvPr id="5" name="Picture 4"/>
          <p:cNvPicPr/>
          <p:nvPr/>
        </p:nvPicPr>
        <p:blipFill>
          <a:blip r:embed="rId4"/>
          <a:stretch>
            <a:fillRect/>
          </a:stretch>
        </p:blipFill>
        <p:spPr>
          <a:xfrm>
            <a:off x="1066800" y="1676400"/>
            <a:ext cx="2133600" cy="1542324"/>
          </a:xfrm>
          <a:prstGeom prst="rect">
            <a:avLst/>
          </a:prstGeom>
        </p:spPr>
      </p:pic>
      <p:pic>
        <p:nvPicPr>
          <p:cNvPr id="6" name="Picture 5"/>
          <p:cNvPicPr/>
          <p:nvPr/>
        </p:nvPicPr>
        <p:blipFill>
          <a:blip r:embed="rId5"/>
          <a:stretch>
            <a:fillRect/>
          </a:stretch>
        </p:blipFill>
        <p:spPr>
          <a:xfrm>
            <a:off x="3657600" y="5040086"/>
            <a:ext cx="2209800" cy="1371600"/>
          </a:xfrm>
          <a:prstGeom prst="rect">
            <a:avLst/>
          </a:prstGeom>
        </p:spPr>
      </p:pic>
      <p:pic>
        <p:nvPicPr>
          <p:cNvPr id="7" name="Picture 6"/>
          <p:cNvPicPr/>
          <p:nvPr/>
        </p:nvPicPr>
        <p:blipFill>
          <a:blip r:embed="rId6"/>
          <a:stretch>
            <a:fillRect/>
          </a:stretch>
        </p:blipFill>
        <p:spPr>
          <a:xfrm>
            <a:off x="6019800" y="1694723"/>
            <a:ext cx="2133600" cy="1491344"/>
          </a:xfrm>
          <a:prstGeom prst="rect">
            <a:avLst/>
          </a:prstGeom>
        </p:spPr>
      </p:pic>
    </p:spTree>
    <p:extLst>
      <p:ext uri="{BB962C8B-B14F-4D97-AF65-F5344CB8AC3E}">
        <p14:creationId xmlns:p14="http://schemas.microsoft.com/office/powerpoint/2010/main" val="1742207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giải</a:t>
            </a:r>
            <a:r>
              <a:rPr lang="en-US" dirty="0"/>
              <a:t> </a:t>
            </a:r>
            <a:r>
              <a:rPr lang="en-US" dirty="0" err="1"/>
              <a:t>quyết</a:t>
            </a:r>
            <a:r>
              <a:rPr lang="en-US" dirty="0"/>
              <a:t> </a:t>
            </a:r>
            <a:r>
              <a:rPr lang="en-US" dirty="0" err="1"/>
              <a:t>của</a:t>
            </a:r>
            <a:r>
              <a:rPr lang="en-US" dirty="0"/>
              <a:t> </a:t>
            </a:r>
            <a:r>
              <a:rPr lang="en-US" dirty="0" err="1" smtClean="0"/>
              <a:t>Marvic</a:t>
            </a:r>
            <a:r>
              <a:rPr lang="en-US" dirty="0" smtClean="0"/>
              <a:t> 2</a:t>
            </a:r>
            <a:endParaRPr lang="en-US" dirty="0"/>
          </a:p>
        </p:txBody>
      </p:sp>
      <p:pic>
        <p:nvPicPr>
          <p:cNvPr id="4" name="Content Placeholder 3"/>
          <p:cNvPicPr>
            <a:picLocks noGrp="1"/>
          </p:cNvPicPr>
          <p:nvPr>
            <p:ph idx="1"/>
          </p:nvPr>
        </p:nvPicPr>
        <p:blipFill>
          <a:blip r:embed="rId3"/>
          <a:stretch>
            <a:fillRect/>
          </a:stretch>
        </p:blipFill>
        <p:spPr>
          <a:xfrm>
            <a:off x="1524000" y="2133441"/>
            <a:ext cx="6096000" cy="3459480"/>
          </a:xfrm>
          <a:prstGeom prst="rect">
            <a:avLst/>
          </a:prstGeom>
        </p:spPr>
      </p:pic>
    </p:spTree>
    <p:extLst>
      <p:ext uri="{BB962C8B-B14F-4D97-AF65-F5344CB8AC3E}">
        <p14:creationId xmlns:p14="http://schemas.microsoft.com/office/powerpoint/2010/main" val="3692797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8168910"/>
              </p:ext>
            </p:extLst>
          </p:nvPr>
        </p:nvGraphicFramePr>
        <p:xfrm>
          <a:off x="457200" y="1143000"/>
          <a:ext cx="8153400" cy="5217160"/>
        </p:xfrm>
        <a:graphic>
          <a:graphicData uri="http://schemas.openxmlformats.org/drawingml/2006/table">
            <a:tbl>
              <a:tblPr firstRow="1" bandRow="1">
                <a:tableStyleId>{5C22544A-7EE6-4342-B048-85BDC9FD1C3A}</a:tableStyleId>
              </a:tblPr>
              <a:tblGrid>
                <a:gridCol w="1645920"/>
                <a:gridCol w="2773680"/>
                <a:gridCol w="3733800"/>
              </a:tblGrid>
              <a:tr h="370840">
                <a:tc>
                  <a:txBody>
                    <a:bodyPr/>
                    <a:lstStyle/>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en-US" sz="1200" dirty="0" err="1" smtClean="0"/>
                        <a:t>Mạnh</a:t>
                      </a:r>
                      <a:r>
                        <a:rPr lang="en-US" sz="1200" baseline="0" dirty="0" smtClean="0"/>
                        <a:t> </a:t>
                      </a:r>
                      <a:endParaRPr lang="en-US" sz="1200" dirty="0"/>
                    </a:p>
                  </a:txBody>
                  <a:tcPr/>
                </a:tc>
                <a:tc>
                  <a:txBody>
                    <a:bodyPr/>
                    <a:lstStyle/>
                    <a:p>
                      <a:pPr marL="171450" indent="-171450">
                        <a:buFont typeface="Arial" panose="020B0604020202020204" pitchFamily="34" charset="0"/>
                        <a:buChar char="•"/>
                      </a:pPr>
                      <a:r>
                        <a:rPr lang="en-US" sz="1200" dirty="0" err="1" smtClean="0"/>
                        <a:t>Yếu</a:t>
                      </a:r>
                      <a:endParaRPr lang="en-US" sz="1200" dirty="0"/>
                    </a:p>
                  </a:txBody>
                  <a:tcPr/>
                </a:tc>
              </a:tr>
              <a:tr h="370840">
                <a:tc>
                  <a:txBody>
                    <a:bodyPr/>
                    <a:lstStyle/>
                    <a:p>
                      <a:pPr marL="0" indent="0">
                        <a:buFont typeface="Arial" panose="020B0604020202020204" pitchFamily="34" charset="0"/>
                        <a:buNone/>
                      </a:pPr>
                      <a:r>
                        <a:rPr lang="vi-VN" sz="1200" b="1" kern="1200" dirty="0" smtClean="0">
                          <a:solidFill>
                            <a:schemeClr val="lt1"/>
                          </a:solidFill>
                          <a:effectLst/>
                          <a:latin typeface="+mn-lt"/>
                          <a:ea typeface="+mn-ea"/>
                          <a:cs typeface="+mn-cs"/>
                        </a:rPr>
                        <a:t>Jira</a:t>
                      </a:r>
                      <a:endParaRPr lang="en-US" sz="1200" dirty="0"/>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Đầy đủ chức năng cho người dùng chuyên nghiệp</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Các thao tác kéo thả mượt mà</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Duy trì kế hoạch nhờ biểu đồ thời gian.</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Hỗ trợ doanh nghiệp có thể phối hợp nhiều dự án cùng lúc.</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Khả năng tùy biến của người dùng tốt.</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1 hệ sinh thái hỗ trợ nhiều sản phẩm</a:t>
                      </a:r>
                      <a:r>
                        <a:rPr lang="en-US" sz="1200" kern="1200" dirty="0" smtClean="0">
                          <a:solidFill>
                            <a:schemeClr val="dk1"/>
                          </a:solidFill>
                          <a:effectLst/>
                          <a:latin typeface="+mn-lt"/>
                          <a:ea typeface="+mn-ea"/>
                          <a:cs typeface="+mn-cs"/>
                        </a:rPr>
                        <a:t>.</a:t>
                      </a:r>
                      <a:endParaRPr lang="en-US" sz="1200" dirty="0"/>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nhiều version qua các năm, bắt buộc người dùng phải dành nhiều thời gian để làm quen lại khi có các thay đổi lớn.</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Số đông người dùng cần tham gia một hoặc nhiều khóa học.</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quá nhiều thông tin trên giao diện. Dễ làm người dùng bị bối rối khi mới sử dụng.</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Giới hạn nhiều chức năng khi sử dụng miễn phí.</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Chi phí cao</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C</a:t>
                      </a:r>
                      <a:r>
                        <a:rPr lang="vi-VN" sz="1200" kern="1200" dirty="0" smtClean="0">
                          <a:solidFill>
                            <a:schemeClr val="dk1"/>
                          </a:solidFill>
                          <a:effectLst/>
                          <a:latin typeface="+mn-lt"/>
                          <a:ea typeface="+mn-ea"/>
                          <a:cs typeface="+mn-cs"/>
                        </a:rPr>
                        <a:t>hỉ phát huy tối ưu hiệu quả với dự án lớn, không phù hợp với dự án vừa và nhỏ (dưới 3 tháng)</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r>
                        <a:rPr lang="vi-VN" sz="1200" kern="1200" dirty="0" smtClean="0">
                          <a:solidFill>
                            <a:schemeClr val="dk1"/>
                          </a:solidFill>
                          <a:effectLst/>
                          <a:latin typeface="+mn-lt"/>
                          <a:ea typeface="+mn-ea"/>
                          <a:cs typeface="+mn-cs"/>
                        </a:rPr>
                        <a:t>Quy trình làm việc phức tạp đòi hỏi phải tìm hiểu kỹ lưỡng</a:t>
                      </a:r>
                      <a:endParaRPr lang="en-US" sz="1200" dirty="0"/>
                    </a:p>
                  </a:txBody>
                  <a:tcPr/>
                </a:tc>
              </a:tr>
              <a:tr h="370840">
                <a:tc>
                  <a:txBody>
                    <a:bodyPr/>
                    <a:lstStyle/>
                    <a:p>
                      <a:pPr marL="0" indent="0">
                        <a:buFont typeface="Arial" panose="020B0604020202020204" pitchFamily="34" charset="0"/>
                        <a:buNone/>
                      </a:pPr>
                      <a:r>
                        <a:rPr lang="vi-VN" sz="1200" b="1" kern="1200" dirty="0" smtClean="0">
                          <a:solidFill>
                            <a:schemeClr val="lt1"/>
                          </a:solidFill>
                          <a:effectLst/>
                          <a:latin typeface="+mn-lt"/>
                          <a:ea typeface="+mn-ea"/>
                          <a:cs typeface="+mn-cs"/>
                        </a:rPr>
                        <a:t>Monday</a:t>
                      </a:r>
                      <a:endParaRPr lang="en-US" sz="1200" dirty="0"/>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tính năng thảo luận trên từng công việc, có thể hội thảo nội bộ mà cũng có thể thảo luận qua lại với khách hàng. </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Giao diện hiện đại.</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thể tích hợp với các nhà cung cấp dịch vụ thứ 3.</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Giao diện không đơn giản hay tinh.</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Thiếu các Quick Helps để giúp người dùng có thể làm quen nhanh hơn.</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Mức phí cao</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r>
              <a:tr h="370840">
                <a:tc>
                  <a:txBody>
                    <a:bodyPr/>
                    <a:lstStyle/>
                    <a:p>
                      <a:pPr marL="0" indent="0">
                        <a:buFont typeface="Arial" panose="020B0604020202020204" pitchFamily="34" charset="0"/>
                        <a:buNone/>
                      </a:pPr>
                      <a:r>
                        <a:rPr lang="vi-VN" sz="1200" b="1" kern="1200" dirty="0" smtClean="0">
                          <a:solidFill>
                            <a:schemeClr val="lt1"/>
                          </a:solidFill>
                          <a:effectLst/>
                          <a:latin typeface="+mn-lt"/>
                          <a:ea typeface="+mn-ea"/>
                          <a:cs typeface="+mn-cs"/>
                        </a:rPr>
                        <a:t>Trello</a:t>
                      </a:r>
                      <a:endParaRPr lang="en-US" sz="12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Dễ sử dụng</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Miễn phí </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Theo dõi trực quan</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Tương tác kém giữa các thành viên</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Không phù hợp cho quản lý thời gian </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Thiếu báo cáo công việc </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r>
            </a:tbl>
          </a:graphicData>
        </a:graphic>
      </p:graphicFrame>
    </p:spTree>
    <p:extLst>
      <p:ext uri="{BB962C8B-B14F-4D97-AF65-F5344CB8AC3E}">
        <p14:creationId xmlns:p14="http://schemas.microsoft.com/office/powerpoint/2010/main" val="3812686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30263"/>
            <a:ext cx="8229600" cy="386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242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812</Words>
  <Application>Microsoft Office PowerPoint</Application>
  <PresentationFormat>On-screen Show (4:3)</PresentationFormat>
  <Paragraphs>85</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MARVIC – TRANG WEB QUẢN LÝ DỰ ÁN Giáo viên hướng dẫn: Nguyễn Hải Quân</vt:lpstr>
      <vt:lpstr>Giới thiệu Mục đích</vt:lpstr>
      <vt:lpstr>Giới thiệu Đối tượng sử dụng</vt:lpstr>
      <vt:lpstr>Cách giải quyết của Marvic 1</vt:lpstr>
      <vt:lpstr>Cách giải quyết của Marvic 2</vt:lpstr>
      <vt:lpstr>Khảo sát hiện trạng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khiet thanh</dc:creator>
  <cp:lastModifiedBy>khiet thanh</cp:lastModifiedBy>
  <cp:revision>50</cp:revision>
  <dcterms:created xsi:type="dcterms:W3CDTF">2022-08-01T02:31:08Z</dcterms:created>
  <dcterms:modified xsi:type="dcterms:W3CDTF">2022-08-01T09:22:55Z</dcterms:modified>
</cp:coreProperties>
</file>