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3692"/>
  </p:normalViewPr>
  <p:slideViewPr>
    <p:cSldViewPr snapToGrid="0" snapToObjects="1">
      <p:cViewPr varScale="1">
        <p:scale>
          <a:sx n="61" d="100"/>
          <a:sy n="61" d="100"/>
        </p:scale>
        <p:origin x="-116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lacity.org/A-Safe-City/Crime-Data-from-2010-to-Present/y8tr-7khq" TargetMode="External"/><Relationship Id="rId2" Type="http://schemas.openxmlformats.org/officeDocument/2006/relationships/hyperlink" Target="https://censusreporter.org/profiles/16000US0644000-los-angeles-ca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lacity.org/A-Safe-City/Crime-Data-from-2010-to-Present/y8tr-7khq" TargetMode="External"/><Relationship Id="rId2" Type="http://schemas.openxmlformats.org/officeDocument/2006/relationships/hyperlink" Target="https://censusreporter.org/profiles/16000US0644000-los-angeles-c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03CEE-BA48-488C-8797-3F2A23B13FB7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AE0FEE-B943-4784-8DCF-8587187BF79B}">
      <dgm:prSet custT="1"/>
      <dgm:spPr/>
      <dgm:t>
        <a:bodyPr/>
        <a:lstStyle/>
        <a:p>
          <a:r>
            <a:rPr lang="en-US" sz="2800" dirty="0">
              <a:latin typeface="Bookman Old Style"/>
              <a:cs typeface="Bookman Old Style"/>
            </a:rPr>
            <a:t>Incidence of Crime Data: Los Angeles Open Data: (</a:t>
          </a:r>
          <a:r>
            <a:rPr lang="en-US" sz="2800" i="1" dirty="0">
              <a:latin typeface="Bookman Old Style"/>
              <a:cs typeface="Bookman Old Style"/>
              <a:hlinkClick xmlns:r="http://schemas.openxmlformats.org/officeDocument/2006/relationships" r:id="rId1"/>
            </a:rPr>
            <a:t>https://data.lacity.org/A-Safe-City/Crime-Data-from-2010-to-Present/y8tr-7khq</a:t>
          </a:r>
          <a:r>
            <a:rPr lang="en-US" sz="2800" dirty="0">
              <a:latin typeface="Bookman Old Style"/>
              <a:cs typeface="Bookman Old Style"/>
            </a:rPr>
            <a:t>) </a:t>
          </a:r>
        </a:p>
      </dgm:t>
    </dgm:pt>
    <dgm:pt modelId="{4E814FA4-E4D7-4EE8-AD3D-D448E186EFA6}" type="parTrans" cxnId="{51A956E4-1759-4374-8ACB-DA6DA87CA412}">
      <dgm:prSet/>
      <dgm:spPr/>
      <dgm:t>
        <a:bodyPr/>
        <a:lstStyle/>
        <a:p>
          <a:endParaRPr lang="en-US"/>
        </a:p>
      </dgm:t>
    </dgm:pt>
    <dgm:pt modelId="{EA0F9D79-50C3-4F29-AF94-051C6F2EB77E}" type="sibTrans" cxnId="{51A956E4-1759-4374-8ACB-DA6DA87CA412}">
      <dgm:prSet/>
      <dgm:spPr/>
      <dgm:t>
        <a:bodyPr/>
        <a:lstStyle/>
        <a:p>
          <a:endParaRPr lang="en-US"/>
        </a:p>
      </dgm:t>
    </dgm:pt>
    <dgm:pt modelId="{E02C67DD-3E5B-4619-9453-1C957F572905}">
      <dgm:prSet custT="1"/>
      <dgm:spPr/>
      <dgm:t>
        <a:bodyPr/>
        <a:lstStyle/>
        <a:p>
          <a:r>
            <a:rPr lang="en-US" sz="2800" dirty="0">
              <a:latin typeface="Bookman Old Style"/>
              <a:cs typeface="Bookman Old Style"/>
            </a:rPr>
            <a:t>Demographic and Socio-Economic Data: Los Angeles Census Reporter: (</a:t>
          </a:r>
          <a:r>
            <a:rPr lang="en-US" sz="2800" i="1" dirty="0">
              <a:latin typeface="Bookman Old Style"/>
              <a:cs typeface="Bookman Old Style"/>
              <a:hlinkClick xmlns:r="http://schemas.openxmlformats.org/officeDocument/2006/relationships" r:id="rId2"/>
            </a:rPr>
            <a:t>https://censusreporter.org/profiles/16000US0644000-los-angeles-ca/</a:t>
          </a:r>
          <a:r>
            <a:rPr lang="en-US" sz="2800" i="1" dirty="0">
              <a:latin typeface="Bookman Old Style"/>
              <a:cs typeface="Bookman Old Style"/>
            </a:rPr>
            <a:t>)</a:t>
          </a:r>
          <a:endParaRPr lang="en-US" sz="2800" dirty="0">
            <a:latin typeface="Bookman Old Style"/>
            <a:cs typeface="Bookman Old Style"/>
          </a:endParaRPr>
        </a:p>
      </dgm:t>
    </dgm:pt>
    <dgm:pt modelId="{24B9F596-74EB-4774-ADAC-329C330F3B42}" type="parTrans" cxnId="{663DDF08-8F43-4C17-A695-CD6DC6198042}">
      <dgm:prSet/>
      <dgm:spPr/>
      <dgm:t>
        <a:bodyPr/>
        <a:lstStyle/>
        <a:p>
          <a:endParaRPr lang="en-US"/>
        </a:p>
      </dgm:t>
    </dgm:pt>
    <dgm:pt modelId="{EAFC60DF-48E6-48E2-8DDB-BEB0EF63021E}" type="sibTrans" cxnId="{663DDF08-8F43-4C17-A695-CD6DC6198042}">
      <dgm:prSet/>
      <dgm:spPr/>
      <dgm:t>
        <a:bodyPr/>
        <a:lstStyle/>
        <a:p>
          <a:endParaRPr lang="en-US"/>
        </a:p>
      </dgm:t>
    </dgm:pt>
    <dgm:pt modelId="{05E0F7FB-9DA7-FB41-9A65-2A814FBD07AF}" type="pres">
      <dgm:prSet presAssocID="{62A03CEE-BA48-488C-8797-3F2A23B13F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E51231-2ADD-584A-8CFD-FF5AA94EB4A2}" type="pres">
      <dgm:prSet presAssocID="{2CAE0FEE-B943-4784-8DCF-8587187BF79B}" presName="hierRoot1" presStyleCnt="0"/>
      <dgm:spPr/>
    </dgm:pt>
    <dgm:pt modelId="{CE067546-6406-BD41-8363-901063CDA508}" type="pres">
      <dgm:prSet presAssocID="{2CAE0FEE-B943-4784-8DCF-8587187BF79B}" presName="composite" presStyleCnt="0"/>
      <dgm:spPr/>
    </dgm:pt>
    <dgm:pt modelId="{23F6E426-E6F8-974F-B5AF-38D12395CAED}" type="pres">
      <dgm:prSet presAssocID="{2CAE0FEE-B943-4784-8DCF-8587187BF79B}" presName="background" presStyleLbl="node0" presStyleIdx="0" presStyleCnt="2"/>
      <dgm:spPr/>
    </dgm:pt>
    <dgm:pt modelId="{69B5D89C-C09D-EB45-B2F6-318F5E46CD10}" type="pres">
      <dgm:prSet presAssocID="{2CAE0FEE-B943-4784-8DCF-8587187BF79B}" presName="text" presStyleLbl="fgAcc0" presStyleIdx="0" presStyleCnt="2" custScaleX="1109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24E2A-06EB-E845-AA6C-AD51B792B5D0}" type="pres">
      <dgm:prSet presAssocID="{2CAE0FEE-B943-4784-8DCF-8587187BF79B}" presName="hierChild2" presStyleCnt="0"/>
      <dgm:spPr/>
    </dgm:pt>
    <dgm:pt modelId="{46DBEF28-3405-2746-A81A-E71789C25AC5}" type="pres">
      <dgm:prSet presAssocID="{E02C67DD-3E5B-4619-9453-1C957F572905}" presName="hierRoot1" presStyleCnt="0"/>
      <dgm:spPr/>
    </dgm:pt>
    <dgm:pt modelId="{7D007FB3-2D32-FE49-A700-413F24C8CB42}" type="pres">
      <dgm:prSet presAssocID="{E02C67DD-3E5B-4619-9453-1C957F572905}" presName="composite" presStyleCnt="0"/>
      <dgm:spPr/>
    </dgm:pt>
    <dgm:pt modelId="{035049F1-C2D5-7A43-94D7-6BC710D8BA29}" type="pres">
      <dgm:prSet presAssocID="{E02C67DD-3E5B-4619-9453-1C957F572905}" presName="background" presStyleLbl="node0" presStyleIdx="1" presStyleCnt="2"/>
      <dgm:spPr/>
    </dgm:pt>
    <dgm:pt modelId="{A96684F0-10F2-E44F-9943-41798AA8C85B}" type="pres">
      <dgm:prSet presAssocID="{E02C67DD-3E5B-4619-9453-1C957F572905}" presName="text" presStyleLbl="fgAcc0" presStyleIdx="1" presStyleCnt="2" custScaleX="116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A8DDE-42F2-5749-BA2B-52E7C442F7FF}" type="pres">
      <dgm:prSet presAssocID="{E02C67DD-3E5B-4619-9453-1C957F572905}" presName="hierChild2" presStyleCnt="0"/>
      <dgm:spPr/>
    </dgm:pt>
  </dgm:ptLst>
  <dgm:cxnLst>
    <dgm:cxn modelId="{EFBEB61C-0E78-F648-A173-D2AC53069329}" type="presOf" srcId="{2CAE0FEE-B943-4784-8DCF-8587187BF79B}" destId="{69B5D89C-C09D-EB45-B2F6-318F5E46CD10}" srcOrd="0" destOrd="0" presId="urn:microsoft.com/office/officeart/2005/8/layout/hierarchy1"/>
    <dgm:cxn modelId="{81A634B4-F499-844B-B741-2E3281484627}" type="presOf" srcId="{62A03CEE-BA48-488C-8797-3F2A23B13FB7}" destId="{05E0F7FB-9DA7-FB41-9A65-2A814FBD07AF}" srcOrd="0" destOrd="0" presId="urn:microsoft.com/office/officeart/2005/8/layout/hierarchy1"/>
    <dgm:cxn modelId="{1FC0308A-05EE-B04E-AC66-736D0EED1CC1}" type="presOf" srcId="{E02C67DD-3E5B-4619-9453-1C957F572905}" destId="{A96684F0-10F2-E44F-9943-41798AA8C85B}" srcOrd="0" destOrd="0" presId="urn:microsoft.com/office/officeart/2005/8/layout/hierarchy1"/>
    <dgm:cxn modelId="{51A956E4-1759-4374-8ACB-DA6DA87CA412}" srcId="{62A03CEE-BA48-488C-8797-3F2A23B13FB7}" destId="{2CAE0FEE-B943-4784-8DCF-8587187BF79B}" srcOrd="0" destOrd="0" parTransId="{4E814FA4-E4D7-4EE8-AD3D-D448E186EFA6}" sibTransId="{EA0F9D79-50C3-4F29-AF94-051C6F2EB77E}"/>
    <dgm:cxn modelId="{663DDF08-8F43-4C17-A695-CD6DC6198042}" srcId="{62A03CEE-BA48-488C-8797-3F2A23B13FB7}" destId="{E02C67DD-3E5B-4619-9453-1C957F572905}" srcOrd="1" destOrd="0" parTransId="{24B9F596-74EB-4774-ADAC-329C330F3B42}" sibTransId="{EAFC60DF-48E6-48E2-8DDB-BEB0EF63021E}"/>
    <dgm:cxn modelId="{B097AB2D-6C57-D84A-B0F8-B0561CB67F62}" type="presParOf" srcId="{05E0F7FB-9DA7-FB41-9A65-2A814FBD07AF}" destId="{53E51231-2ADD-584A-8CFD-FF5AA94EB4A2}" srcOrd="0" destOrd="0" presId="urn:microsoft.com/office/officeart/2005/8/layout/hierarchy1"/>
    <dgm:cxn modelId="{D4A0324C-B5FC-CE49-8160-CB71800A9CF4}" type="presParOf" srcId="{53E51231-2ADD-584A-8CFD-FF5AA94EB4A2}" destId="{CE067546-6406-BD41-8363-901063CDA508}" srcOrd="0" destOrd="0" presId="urn:microsoft.com/office/officeart/2005/8/layout/hierarchy1"/>
    <dgm:cxn modelId="{D98ACDA0-6344-354B-A28C-8E6F57AB6FC1}" type="presParOf" srcId="{CE067546-6406-BD41-8363-901063CDA508}" destId="{23F6E426-E6F8-974F-B5AF-38D12395CAED}" srcOrd="0" destOrd="0" presId="urn:microsoft.com/office/officeart/2005/8/layout/hierarchy1"/>
    <dgm:cxn modelId="{1DE3D8BF-3737-534A-9AC2-2A735111F894}" type="presParOf" srcId="{CE067546-6406-BD41-8363-901063CDA508}" destId="{69B5D89C-C09D-EB45-B2F6-318F5E46CD10}" srcOrd="1" destOrd="0" presId="urn:microsoft.com/office/officeart/2005/8/layout/hierarchy1"/>
    <dgm:cxn modelId="{F170369F-1AB1-5A46-A1CE-152AF56F96B9}" type="presParOf" srcId="{53E51231-2ADD-584A-8CFD-FF5AA94EB4A2}" destId="{D2924E2A-06EB-E845-AA6C-AD51B792B5D0}" srcOrd="1" destOrd="0" presId="urn:microsoft.com/office/officeart/2005/8/layout/hierarchy1"/>
    <dgm:cxn modelId="{10DF704F-6055-5945-BAA7-F568CADF5B89}" type="presParOf" srcId="{05E0F7FB-9DA7-FB41-9A65-2A814FBD07AF}" destId="{46DBEF28-3405-2746-A81A-E71789C25AC5}" srcOrd="1" destOrd="0" presId="urn:microsoft.com/office/officeart/2005/8/layout/hierarchy1"/>
    <dgm:cxn modelId="{E7AD8A03-21E7-144F-BA03-05E09F51AC52}" type="presParOf" srcId="{46DBEF28-3405-2746-A81A-E71789C25AC5}" destId="{7D007FB3-2D32-FE49-A700-413F24C8CB42}" srcOrd="0" destOrd="0" presId="urn:microsoft.com/office/officeart/2005/8/layout/hierarchy1"/>
    <dgm:cxn modelId="{87414B87-7D19-2847-A1ED-6E2F934E0978}" type="presParOf" srcId="{7D007FB3-2D32-FE49-A700-413F24C8CB42}" destId="{035049F1-C2D5-7A43-94D7-6BC710D8BA29}" srcOrd="0" destOrd="0" presId="urn:microsoft.com/office/officeart/2005/8/layout/hierarchy1"/>
    <dgm:cxn modelId="{56E59F36-736D-D245-A7DB-0C158C90F4C5}" type="presParOf" srcId="{7D007FB3-2D32-FE49-A700-413F24C8CB42}" destId="{A96684F0-10F2-E44F-9943-41798AA8C85B}" srcOrd="1" destOrd="0" presId="urn:microsoft.com/office/officeart/2005/8/layout/hierarchy1"/>
    <dgm:cxn modelId="{5354FCC8-FEDC-2948-86E3-78EF89394885}" type="presParOf" srcId="{46DBEF28-3405-2746-A81A-E71789C25AC5}" destId="{FEBA8DDE-42F2-5749-BA2B-52E7C442F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6E426-E6F8-974F-B5AF-38D12395CAED}">
      <dsp:nvSpPr>
        <dsp:cNvPr id="0" name=""/>
        <dsp:cNvSpPr/>
      </dsp:nvSpPr>
      <dsp:spPr>
        <a:xfrm>
          <a:off x="2797" y="714572"/>
          <a:ext cx="4759596" cy="272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5D89C-C09D-EB45-B2F6-318F5E46CD10}">
      <dsp:nvSpPr>
        <dsp:cNvPr id="0" name=""/>
        <dsp:cNvSpPr/>
      </dsp:nvSpPr>
      <dsp:spPr>
        <a:xfrm>
          <a:off x="479302" y="1167252"/>
          <a:ext cx="4759596" cy="272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Bookman Old Style"/>
              <a:cs typeface="Bookman Old Style"/>
            </a:rPr>
            <a:t>Incidence of Crime Data: Los Angeles Open Data: (</a:t>
          </a:r>
          <a:r>
            <a:rPr lang="en-US" sz="2800" i="1" kern="1200" dirty="0">
              <a:latin typeface="Bookman Old Style"/>
              <a:cs typeface="Bookman Old Style"/>
              <a:hlinkClick xmlns:r="http://schemas.openxmlformats.org/officeDocument/2006/relationships" r:id="rId1"/>
            </a:rPr>
            <a:t>https://data.lacity.org/A-Safe-City/Crime-Data-from-2010-to-Present/y8tr-7khq</a:t>
          </a:r>
          <a:r>
            <a:rPr lang="en-US" sz="2800" kern="1200" dirty="0">
              <a:latin typeface="Bookman Old Style"/>
              <a:cs typeface="Bookman Old Style"/>
            </a:rPr>
            <a:t>) </a:t>
          </a:r>
        </a:p>
      </dsp:txBody>
      <dsp:txXfrm>
        <a:off x="559063" y="1247013"/>
        <a:ext cx="4600074" cy="2563702"/>
      </dsp:txXfrm>
    </dsp:sp>
    <dsp:sp modelId="{035049F1-C2D5-7A43-94D7-6BC710D8BA29}">
      <dsp:nvSpPr>
        <dsp:cNvPr id="0" name=""/>
        <dsp:cNvSpPr/>
      </dsp:nvSpPr>
      <dsp:spPr>
        <a:xfrm>
          <a:off x="5715404" y="714572"/>
          <a:ext cx="5009447" cy="272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84F0-10F2-E44F-9943-41798AA8C85B}">
      <dsp:nvSpPr>
        <dsp:cNvPr id="0" name=""/>
        <dsp:cNvSpPr/>
      </dsp:nvSpPr>
      <dsp:spPr>
        <a:xfrm>
          <a:off x="6191908" y="1167252"/>
          <a:ext cx="5009447" cy="272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Bookman Old Style"/>
              <a:cs typeface="Bookman Old Style"/>
            </a:rPr>
            <a:t>Demographic and Socio-Economic Data: Los Angeles Census Reporter: (</a:t>
          </a:r>
          <a:r>
            <a:rPr lang="en-US" sz="2800" i="1" kern="1200" dirty="0">
              <a:latin typeface="Bookman Old Style"/>
              <a:cs typeface="Bookman Old Style"/>
              <a:hlinkClick xmlns:r="http://schemas.openxmlformats.org/officeDocument/2006/relationships" r:id="rId2"/>
            </a:rPr>
            <a:t>https://censusreporter.org/profiles/16000US0644000-los-angeles-ca/</a:t>
          </a:r>
          <a:r>
            <a:rPr lang="en-US" sz="2800" i="1" kern="1200" dirty="0">
              <a:latin typeface="Bookman Old Style"/>
              <a:cs typeface="Bookman Old Style"/>
            </a:rPr>
            <a:t>)</a:t>
          </a:r>
          <a:endParaRPr lang="en-US" sz="2800" kern="1200" dirty="0">
            <a:latin typeface="Bookman Old Style"/>
            <a:cs typeface="Bookman Old Style"/>
          </a:endParaRPr>
        </a:p>
      </dsp:txBody>
      <dsp:txXfrm>
        <a:off x="6271669" y="1247013"/>
        <a:ext cx="4849925" cy="256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4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320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559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636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4561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rouded-spire-59706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B56EF530-75FC-4976-A39D-87A5DFE98C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xmlns="" id="{368ECFAF-FF94-4771-B4BD-B28D909D4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C5233-73BA-C944-A02E-CA6C4014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37" y="1259411"/>
            <a:ext cx="6850788" cy="43391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Bookman Old Style" panose="02050604050505020204" pitchFamily="18" charset="0"/>
              </a:rPr>
              <a:t>Los Angeles Violent Crime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FB6534-0C1B-B546-858F-1E50565F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83" y="4363638"/>
            <a:ext cx="8216491" cy="7859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Jon, Ben, Eleanora, Shrawantee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9851F7A-B016-4A91-85E3-61FE4869CE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Graphic 6" descr="Handcuffs">
            <a:extLst>
              <a:ext uri="{FF2B5EF4-FFF2-40B4-BE49-F238E27FC236}">
                <a16:creationId xmlns:a16="http://schemas.microsoft.com/office/drawing/2014/main" xmlns="" id="{2EFAEF37-AA4A-46AF-AC18-5A4C0122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108C6-C294-6B4A-A10A-29F7855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27" y="653847"/>
            <a:ext cx="10549798" cy="774903"/>
          </a:xfrm>
        </p:spPr>
        <p:txBody>
          <a:bodyPr>
            <a:normAutofit fontScale="90000"/>
          </a:bodyPr>
          <a:lstStyle/>
          <a:p>
            <a:r>
              <a:rPr lang="en-US" sz="4700" dirty="0">
                <a:latin typeface="Bookman Old Style" panose="02050604050505020204" pitchFamily="18" charset="0"/>
              </a:rPr>
              <a:t>Goal: one-stop dashboard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E0B641-A136-3348-BE05-2A9D60FE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26" y="1671638"/>
            <a:ext cx="8682037" cy="4672013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</a:rPr>
              <a:t>Map the distribution of crime</a:t>
            </a:r>
            <a:endParaRPr lang="en-US" sz="36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Font typeface="Gill Sans MT" panose="020B0502020104020203" pitchFamily="34" charset="0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Plot violence: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Type</a:t>
            </a:r>
          </a:p>
          <a:p>
            <a:pPr lvl="2"/>
            <a:r>
              <a:rPr lang="en-US" sz="36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 Time</a:t>
            </a:r>
            <a:endParaRPr lang="en-US" sz="4000" dirty="0">
              <a:solidFill>
                <a:srgbClr val="000000"/>
              </a:solidFill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1" indent="-457200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Bookman Old Style" panose="02050604050505020204" pitchFamily="18" charset="0"/>
                <a:sym typeface="Wingdings" pitchFamily="2" charset="2"/>
              </a:rPr>
              <a:t>Relationship between crime and demographics.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xmlns="" id="{06CFA8BB-A8FB-4BBE-8CE2-83AC0B31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64412" y="769836"/>
            <a:ext cx="3527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07" y="26683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0DE293A-4DF4-4ED7-A28B-C2DBE02B4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96843"/>
              </p:ext>
            </p:extLst>
          </p:nvPr>
        </p:nvGraphicFramePr>
        <p:xfrm>
          <a:off x="583894" y="1784733"/>
          <a:ext cx="11204154" cy="460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1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/>
                <a:cs typeface="Bookman Old Style"/>
              </a:rPr>
              <a:t>Data Processing </a:t>
            </a:r>
            <a:r>
              <a:rPr lang="en-US" dirty="0" err="1" smtClean="0">
                <a:latin typeface="Bookman Old Style"/>
                <a:cs typeface="Bookman Old Style"/>
              </a:rPr>
              <a:t>iN</a:t>
            </a:r>
            <a:r>
              <a:rPr lang="en-US" dirty="0" smtClean="0">
                <a:latin typeface="Bookman Old Style"/>
                <a:cs typeface="Bookman Old Style"/>
              </a:rPr>
              <a:t> Python</a:t>
            </a:r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Pull raw data from LA City Crime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Limit dataset to violent crimes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Use </a:t>
            </a:r>
            <a:r>
              <a:rPr lang="en-US" sz="2800" dirty="0" err="1">
                <a:latin typeface="Bookman Old Style"/>
                <a:cs typeface="Bookman Old Style"/>
              </a:rPr>
              <a:t>lat</a:t>
            </a:r>
            <a:r>
              <a:rPr lang="en-US" sz="2800" dirty="0">
                <a:latin typeface="Bookman Old Style"/>
                <a:cs typeface="Bookman Old Style"/>
              </a:rPr>
              <a:t>-longs to determine zip codes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Group-by zip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ookman Old Style"/>
                <a:cs typeface="Bookman Old Style"/>
              </a:rPr>
              <a:t>Incorporate information about each zip code (population, </a:t>
            </a:r>
            <a:r>
              <a:rPr lang="en-US" sz="2800" dirty="0" err="1">
                <a:latin typeface="Bookman Old Style"/>
                <a:cs typeface="Bookman Old Style"/>
              </a:rPr>
              <a:t>demographics,etc</a:t>
            </a:r>
            <a:r>
              <a:rPr lang="en-US" sz="2800" dirty="0" smtClean="0">
                <a:latin typeface="Bookman Old Style"/>
                <a:cs typeface="Bookman Old Style"/>
              </a:rPr>
              <a:t>) using various libraries</a:t>
            </a:r>
            <a:endParaRPr lang="en-US" sz="2800" dirty="0">
              <a:latin typeface="Bookman Old Style"/>
              <a:cs typeface="Bookman Old Style"/>
            </a:endParaRPr>
          </a:p>
          <a:p>
            <a:endParaRPr lang="en-US" sz="28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2316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0674F-B3BF-694D-BA74-4295192D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7138"/>
            <a:ext cx="10178322" cy="7516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E5F2C-BC83-964C-A8CB-D00BA55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2"/>
            <a:ext cx="8406672" cy="32004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B0B6E9-65DE-3641-8ABE-ACABDF7EC6C9}"/>
              </a:ext>
            </a:extLst>
          </p:cNvPr>
          <p:cNvSpPr txBox="1"/>
          <p:nvPr/>
        </p:nvSpPr>
        <p:spPr>
          <a:xfrm>
            <a:off x="1552575" y="5105936"/>
            <a:ext cx="9086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Bookman Old Style" panose="02050604050505020204" pitchFamily="18" charset="0"/>
              </a:rPr>
              <a:t>It’s a work-in-progress. </a:t>
            </a:r>
          </a:p>
          <a:p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Bookman Old Style" panose="02050604050505020204" pitchFamily="18" charset="0"/>
              </a:rPr>
              <a:t>But here’s our narrative for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3DE2C4-A66C-5442-A37D-67E607E7DA6F}"/>
              </a:ext>
            </a:extLst>
          </p:cNvPr>
          <p:cNvSpPr txBox="1"/>
          <p:nvPr/>
        </p:nvSpPr>
        <p:spPr>
          <a:xfrm>
            <a:off x="298608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CA2DA7-0802-A643-A84A-D283336AFDF2}"/>
              </a:ext>
            </a:extLst>
          </p:cNvPr>
          <p:cNvSpPr txBox="1"/>
          <p:nvPr/>
        </p:nvSpPr>
        <p:spPr>
          <a:xfrm>
            <a:off x="1215350" y="1659625"/>
            <a:ext cx="10472962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All: Python, HTML, JavaScript</a:t>
            </a:r>
          </a:p>
          <a:p>
            <a:pPr marL="971550" lvl="1" indent="-514350">
              <a:buAutoNum type="arabicPeriod"/>
            </a:pPr>
            <a:r>
              <a:rPr lang="en-US" sz="3200" dirty="0" err="1" smtClean="0">
                <a:latin typeface="Bookman Old Style" panose="02050604050505020204" pitchFamily="18" charset="0"/>
              </a:rPr>
              <a:t>Choropleth</a:t>
            </a:r>
            <a:r>
              <a:rPr lang="en-US" sz="3200" dirty="0" smtClean="0">
                <a:latin typeface="Bookman Old Style" panose="02050604050505020204" pitchFamily="18" charset="0"/>
              </a:rPr>
              <a:t> </a:t>
            </a:r>
            <a:r>
              <a:rPr lang="en-US" sz="3200" dirty="0">
                <a:latin typeface="Bookman Old Style" panose="02050604050505020204" pitchFamily="18" charset="0"/>
              </a:rPr>
              <a:t>Maps: Leaflet, </a:t>
            </a:r>
            <a:endParaRPr lang="en-US" sz="3200" dirty="0" smtClean="0">
              <a:latin typeface="Bookman Old Style" panose="020506040505050202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Charts: </a:t>
            </a:r>
            <a:r>
              <a:rPr lang="en-US" sz="3200" dirty="0" err="1" smtClean="0">
                <a:latin typeface="Bookman Old Style" panose="02050604050505020204" pitchFamily="18" charset="0"/>
              </a:rPr>
              <a:t>ChartJS</a:t>
            </a:r>
            <a:r>
              <a:rPr lang="en-US" sz="3200" dirty="0" smtClean="0">
                <a:latin typeface="Bookman Old Style" panose="02050604050505020204" pitchFamily="18" charset="0"/>
              </a:rPr>
              <a:t>,</a:t>
            </a:r>
          </a:p>
          <a:p>
            <a:pPr marL="971550" lvl="1" indent="-514350">
              <a:buAutoNum type="arabicPeriod"/>
            </a:pPr>
            <a:r>
              <a:rPr lang="en-US" sz="3200" dirty="0" smtClean="0">
                <a:latin typeface="Bookman Old Style" panose="02050604050505020204" pitchFamily="18" charset="0"/>
              </a:rPr>
              <a:t>Scatter</a:t>
            </a:r>
            <a:r>
              <a:rPr lang="en-US" sz="3200" dirty="0">
                <a:latin typeface="Bookman Old Style" panose="02050604050505020204" pitchFamily="18" charset="0"/>
              </a:rPr>
              <a:t>: </a:t>
            </a:r>
            <a:r>
              <a:rPr lang="en-US" sz="3200" dirty="0" smtClean="0">
                <a:latin typeface="Bookman Old Style" panose="02050604050505020204" pitchFamily="18" charset="0"/>
              </a:rPr>
              <a:t>D3</a:t>
            </a: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Deployment: Heroku, Flask</a:t>
            </a:r>
          </a:p>
          <a:p>
            <a:r>
              <a:rPr lang="en-US" sz="3200" dirty="0">
                <a:latin typeface="Bookman Old Style" panose="02050604050505020204" pitchFamily="18" charset="0"/>
                <a:hlinkClick r:id="rId2"/>
              </a:rPr>
              <a:t>https://shrouded-spire-59706.herokuapp.com/</a:t>
            </a: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206</Words>
  <Application>Microsoft Macintosh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Badge</vt:lpstr>
      <vt:lpstr>Los Angeles Violent Crime Visualizations</vt:lpstr>
      <vt:lpstr>Goal: one-stop dashboard  </vt:lpstr>
      <vt:lpstr>Data Sources</vt:lpstr>
      <vt:lpstr>Data Processing iN Python</vt:lpstr>
      <vt:lpstr>Methodology: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Violent Crime Visualizations</dc:title>
  <dc:creator>Saha, Shrawantee</dc:creator>
  <cp:lastModifiedBy>Jon Heston</cp:lastModifiedBy>
  <cp:revision>11</cp:revision>
  <dcterms:created xsi:type="dcterms:W3CDTF">2018-11-03T07:19:27Z</dcterms:created>
  <dcterms:modified xsi:type="dcterms:W3CDTF">2018-11-03T16:11:11Z</dcterms:modified>
</cp:coreProperties>
</file>