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Oswald" pitchFamily="2" charset="77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9"/>
    <p:restoredTop sz="93432"/>
  </p:normalViewPr>
  <p:slideViewPr>
    <p:cSldViewPr snapToGrid="0" snapToObjects="1">
      <p:cViewPr varScale="1">
        <p:scale>
          <a:sx n="102" d="100"/>
          <a:sy n="102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88f1694e4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88f1694e4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88f1694e4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88f1694e4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88f1694e4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88f1694e4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benefits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direct and indirect benefits. Costs are lower too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sustainable in the long-term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Increases property prices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Offered as a public good, can result to free-rider issue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873d42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873d42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873d421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873d421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73d42170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73d42170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873d421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873d421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88f1694e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88f1694e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88f1694e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88f1694e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88f1694e4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88f1694e4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88f1694e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88f1694e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Google Shape;34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Google Shape;39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Google Shape;40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Google Shape;42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Google Shape;43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Google Shape;410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Google Shape;411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Google Shape;415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Google Shape;416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Google Shape;417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Google Shape;418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Google Shape;419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Google Shape;75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Google Shape;80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Google Shape;81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Google Shape;84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Google Shape;124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Google Shape;125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Google Shape;127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Google Shape;128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Google Shape;166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Google Shape;169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Google Shape;170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Google Shape;204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Google Shape;209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Google Shape;210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Google Shape;212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Google Shape;213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Google Shape;246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Google Shape;248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Google Shape;253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Google Shape;254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Google Shape;256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Google Shape;257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Google Shape;289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Google Shape;290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Google Shape;294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Google Shape;295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Google Shape;296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Google Shape;297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Google Shape;298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Google Shape;330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Google Shape;331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Google Shape;335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Google Shape;336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Google Shape;337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Google Shape;338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Google Shape;339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Google Shape;370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Google Shape;371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Google Shape;375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Google Shape;376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Google Shape;377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Google Shape;378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Google Shape;379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ngestreetmedia.ca/features/glc31115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lobal.nature.org/content/solutions-for-stormwater-in-seattle" TargetMode="External"/><Relationship Id="rId4" Type="http://schemas.openxmlformats.org/officeDocument/2006/relationships/hyperlink" Target="https://commons.wikimedia.org/wiki/File:Rain_Garden_(15455930908)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3"/>
          <p:cNvSpPr txBox="1">
            <a:spLocks noGrp="1"/>
          </p:cNvSpPr>
          <p:nvPr>
            <p:ph type="ctrTitle"/>
          </p:nvPr>
        </p:nvSpPr>
        <p:spPr>
          <a:xfrm>
            <a:off x="1780874" y="3041650"/>
            <a:ext cx="6957900" cy="1649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Elo World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Team: Jon, Ben, Eleanora &amp; Shrawantee</a:t>
            </a:r>
            <a:endParaRPr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 descr="A picture containing clipart&#13;&#10;&#13;&#10;Description automatically generated">
            <a:extLst>
              <a:ext uri="{FF2B5EF4-FFF2-40B4-BE49-F238E27FC236}">
                <a16:creationId xmlns:a16="http://schemas.microsoft.com/office/drawing/2014/main" id="{B9BF54BB-3E26-4B4B-91C8-D996F588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3" y="2734589"/>
            <a:ext cx="19304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$1.5 </a:t>
            </a:r>
            <a:r>
              <a:rPr lang="en" sz="4800">
                <a:solidFill>
                  <a:srgbClr val="3468BC"/>
                </a:solidFill>
              </a:rPr>
              <a:t>billion</a:t>
            </a:r>
            <a:endParaRPr sz="4800">
              <a:solidFill>
                <a:srgbClr val="3468BC"/>
              </a:solidFill>
            </a:endParaRPr>
          </a:p>
        </p:txBody>
      </p:sp>
      <p:sp>
        <p:nvSpPr>
          <p:cNvPr id="528" name="Google Shape;528;p22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 increase green infrastructure </a:t>
            </a:r>
            <a:endParaRPr sz="2600"/>
          </a:p>
        </p:txBody>
      </p:sp>
      <p:sp>
        <p:nvSpPr>
          <p:cNvPr id="529" name="Google Shape;529;p22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$418 </a:t>
            </a:r>
            <a:r>
              <a:rPr lang="en" sz="4800">
                <a:solidFill>
                  <a:srgbClr val="3C78D8"/>
                </a:solidFill>
              </a:rPr>
              <a:t>million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530" name="Google Shape;530;p22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Additional benefits to the community</a:t>
            </a:r>
            <a:endParaRPr sz="2600"/>
          </a:p>
        </p:txBody>
      </p:sp>
      <p:sp>
        <p:nvSpPr>
          <p:cNvPr id="531" name="Google Shape;531;p22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$3.0 </a:t>
            </a:r>
            <a:r>
              <a:rPr lang="en" sz="4800">
                <a:solidFill>
                  <a:srgbClr val="3C78D8"/>
                </a:solidFill>
              </a:rPr>
              <a:t>billion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532" name="Google Shape;532;p22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 implement more grey infrastructure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GREEN INFRASTRUCTURES</a:t>
            </a:r>
            <a:endParaRPr/>
          </a:p>
        </p:txBody>
      </p:sp>
      <p:grpSp>
        <p:nvGrpSpPr>
          <p:cNvPr id="543" name="Google Shape;543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44" name="Google Shape;544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3637843" y="1552112"/>
            <a:ext cx="794000" cy="636734"/>
            <a:chOff x="1241275" y="3718400"/>
            <a:chExt cx="450650" cy="302875"/>
          </a:xfrm>
        </p:grpSpPr>
        <p:sp>
          <p:nvSpPr>
            <p:cNvPr id="549" name="Google Shape;549;p2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4"/>
          <p:cNvGrpSpPr/>
          <p:nvPr/>
        </p:nvGrpSpPr>
        <p:grpSpPr>
          <a:xfrm>
            <a:off x="5235930" y="3079254"/>
            <a:ext cx="449190" cy="439896"/>
            <a:chOff x="5300400" y="3670175"/>
            <a:chExt cx="421300" cy="399325"/>
          </a:xfrm>
        </p:grpSpPr>
        <p:sp>
          <p:nvSpPr>
            <p:cNvPr id="554" name="Google Shape;554;p2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24"/>
          <p:cNvGrpSpPr/>
          <p:nvPr/>
        </p:nvGrpSpPr>
        <p:grpSpPr>
          <a:xfrm>
            <a:off x="3765086" y="3215396"/>
            <a:ext cx="666754" cy="497270"/>
            <a:chOff x="3918650" y="293075"/>
            <a:chExt cx="488500" cy="412775"/>
          </a:xfrm>
        </p:grpSpPr>
        <p:sp>
          <p:nvSpPr>
            <p:cNvPr id="560" name="Google Shape;560;p2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>
            <a:off x="5189525" y="2075325"/>
            <a:ext cx="330118" cy="2903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 txBox="1">
            <a:spLocks noGrp="1"/>
          </p:cNvSpPr>
          <p:nvPr>
            <p:ph type="subTitle" idx="4294967295"/>
          </p:nvPr>
        </p:nvSpPr>
        <p:spPr>
          <a:xfrm>
            <a:off x="1812025" y="1458125"/>
            <a:ext cx="12876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Costs</a:t>
            </a:r>
            <a:endParaRPr sz="1800"/>
          </a:p>
        </p:txBody>
      </p:sp>
      <p:sp>
        <p:nvSpPr>
          <p:cNvPr id="565" name="Google Shape;565;p24"/>
          <p:cNvSpPr txBox="1">
            <a:spLocks noGrp="1"/>
          </p:cNvSpPr>
          <p:nvPr>
            <p:ph type="subTitle" idx="4294967295"/>
          </p:nvPr>
        </p:nvSpPr>
        <p:spPr>
          <a:xfrm>
            <a:off x="1856150" y="3329875"/>
            <a:ext cx="15393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Sustainability</a:t>
            </a:r>
            <a:endParaRPr sz="1800"/>
          </a:p>
        </p:txBody>
      </p:sp>
      <p:sp>
        <p:nvSpPr>
          <p:cNvPr id="566" name="Google Shape;566;p24"/>
          <p:cNvSpPr txBox="1">
            <a:spLocks noGrp="1"/>
          </p:cNvSpPr>
          <p:nvPr>
            <p:ph type="subTitle" idx="4294967295"/>
          </p:nvPr>
        </p:nvSpPr>
        <p:spPr>
          <a:xfrm>
            <a:off x="6169775" y="3107800"/>
            <a:ext cx="19749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Property values</a:t>
            </a:r>
            <a:endParaRPr sz="1800"/>
          </a:p>
        </p:txBody>
      </p:sp>
      <p:sp>
        <p:nvSpPr>
          <p:cNvPr id="567" name="Google Shape;567;p24"/>
          <p:cNvSpPr txBox="1">
            <a:spLocks noGrp="1"/>
          </p:cNvSpPr>
          <p:nvPr>
            <p:ph type="subTitle" idx="4294967295"/>
          </p:nvPr>
        </p:nvSpPr>
        <p:spPr>
          <a:xfrm>
            <a:off x="5775975" y="1633000"/>
            <a:ext cx="19749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Public good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SOURCES </a:t>
            </a:r>
            <a:endParaRPr/>
          </a:p>
        </p:txBody>
      </p:sp>
      <p:sp>
        <p:nvSpPr>
          <p:cNvPr id="578" name="Google Shape;578;p2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3648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http://www.yongestreetmedia.ca/features/glc31115.aspx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https://commons.wikimedia.org/wiki/File:Rain_Garden_(15455930908).jpg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https://global.nature.org/content/solutions-for-stormwater-in-seattle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Definitions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Studies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>
            <a:spLocks noGrp="1"/>
          </p:cNvSpPr>
          <p:nvPr>
            <p:ph type="title"/>
          </p:nvPr>
        </p:nvSpPr>
        <p:spPr>
          <a:xfrm>
            <a:off x="1047750" y="3293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468" name="Google Shape;468;p15"/>
          <p:cNvSpPr txBox="1">
            <a:spLocks noGrp="1"/>
          </p:cNvSpPr>
          <p:nvPr>
            <p:ph type="body" idx="1"/>
          </p:nvPr>
        </p:nvSpPr>
        <p:spPr>
          <a:xfrm>
            <a:off x="705900" y="10170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Stormwater</a:t>
            </a:r>
            <a:r>
              <a:rPr lang="en" b="1" dirty="0"/>
              <a:t> Runoff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Rainfall that flows over the ground surface. An issue in cities, due to hard cement surfaces that doesn’t allow water to seep through </a:t>
            </a:r>
            <a:endParaRPr dirty="0"/>
          </a:p>
        </p:txBody>
      </p:sp>
      <p:sp>
        <p:nvSpPr>
          <p:cNvPr id="469" name="Google Shape;469;p15"/>
          <p:cNvSpPr txBox="1">
            <a:spLocks noGrp="1"/>
          </p:cNvSpPr>
          <p:nvPr>
            <p:ph type="body" idx="2"/>
          </p:nvPr>
        </p:nvSpPr>
        <p:spPr>
          <a:xfrm>
            <a:off x="3304125" y="10170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Green Infrastructure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Connected network of multifunctional, predominantly unbuilt, space that supports both ecological and social activities and processes</a:t>
            </a:r>
            <a:endParaRPr dirty="0"/>
          </a:p>
        </p:txBody>
      </p:sp>
      <p:sp>
        <p:nvSpPr>
          <p:cNvPr id="470" name="Google Shape;470;p15"/>
          <p:cNvSpPr txBox="1">
            <a:spLocks noGrp="1"/>
          </p:cNvSpPr>
          <p:nvPr>
            <p:ph type="body" idx="3"/>
          </p:nvPr>
        </p:nvSpPr>
        <p:spPr>
          <a:xfrm>
            <a:off x="5902350" y="10170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Grey Infrastructure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Human-engineered infrastructure for water resources, including pipes, pumps, ditches and detention ponds to manage </a:t>
            </a:r>
            <a:r>
              <a:rPr lang="en" dirty="0" err="1"/>
              <a:t>stormwater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479" name="Google Shape;479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Lancaster, PA and New York City,NY</a:t>
            </a:r>
            <a:endParaRPr/>
          </a:p>
        </p:txBody>
      </p:sp>
      <p:sp>
        <p:nvSpPr>
          <p:cNvPr id="480" name="Google Shape;480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Lancaster, PA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25-year and 5-year plan that the city proposed to implement green infrastructure in the city</a:t>
            </a:r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CITIES </a:t>
            </a:r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New York City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5-step plan on integrating green infrastructure into sidewalks, pavements, roads, schools and parks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Lancaster, PA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750</a:t>
            </a:r>
            <a:r>
              <a:rPr lang="en" sz="4800">
                <a:solidFill>
                  <a:srgbClr val="3C78D8"/>
                </a:solidFill>
              </a:rPr>
              <a:t> million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498" name="Google Shape;49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Gallons of untreated water </a:t>
            </a:r>
            <a:endParaRPr sz="2600"/>
          </a:p>
        </p:txBody>
      </p:sp>
      <p:sp>
        <p:nvSpPr>
          <p:cNvPr id="499" name="Google Shape;499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$51.6 </a:t>
            </a:r>
            <a:r>
              <a:rPr lang="en" sz="4800">
                <a:solidFill>
                  <a:srgbClr val="3C78D8"/>
                </a:solidFill>
              </a:rPr>
              <a:t>million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500" name="Google Shape;500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 build more green infrastructure</a:t>
            </a:r>
            <a:endParaRPr sz="2600"/>
          </a:p>
        </p:txBody>
      </p:sp>
      <p:sp>
        <p:nvSpPr>
          <p:cNvPr id="501" name="Google Shape;50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$250 </a:t>
            </a:r>
            <a:r>
              <a:rPr lang="en" sz="4800">
                <a:solidFill>
                  <a:srgbClr val="3C78D8"/>
                </a:solidFill>
              </a:rPr>
              <a:t>million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502" name="Google Shape;50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 implement more grey infrastructure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$2,368,000</a:t>
            </a:r>
            <a:endParaRPr sz="9000"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Annual energy costs reduced per year for using green roofs, tree planting and other methods</a:t>
            </a:r>
            <a:endParaRPr sz="18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4242194" y="544796"/>
            <a:ext cx="1069723" cy="1027865"/>
            <a:chOff x="5926225" y="921350"/>
            <a:chExt cx="517800" cy="504350"/>
          </a:xfrm>
        </p:grpSpPr>
        <p:sp>
          <p:nvSpPr>
            <p:cNvPr id="510" name="Google Shape;510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20"/>
          <p:cNvSpPr/>
          <p:nvPr/>
        </p:nvSpPr>
        <p:spPr>
          <a:xfrm>
            <a:off x="5368352" y="981467"/>
            <a:ext cx="512203" cy="32467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3733114" y="629877"/>
            <a:ext cx="475870" cy="27280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20"/>
          <p:cNvGrpSpPr/>
          <p:nvPr/>
        </p:nvGrpSpPr>
        <p:grpSpPr>
          <a:xfrm>
            <a:off x="3813219" y="1306139"/>
            <a:ext cx="372564" cy="464638"/>
            <a:chOff x="2624850" y="4296000"/>
            <a:chExt cx="380400" cy="495825"/>
          </a:xfrm>
        </p:grpSpPr>
        <p:sp>
          <p:nvSpPr>
            <p:cNvPr id="515" name="Google Shape;515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46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City, 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Macintosh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 Antiqua</vt:lpstr>
      <vt:lpstr>Source Sans Pro</vt:lpstr>
      <vt:lpstr>Arial</vt:lpstr>
      <vt:lpstr>Oswald</vt:lpstr>
      <vt:lpstr>Quince template</vt:lpstr>
      <vt:lpstr>Elo World Team: Jon, Ben, Eleanora &amp; Shrawantee</vt:lpstr>
      <vt:lpstr>AGENDA</vt:lpstr>
      <vt:lpstr>Objective</vt:lpstr>
      <vt:lpstr>CASE STUDIES</vt:lpstr>
      <vt:lpstr>THE TWO CITIES </vt:lpstr>
      <vt:lpstr>Lancaster, PA</vt:lpstr>
      <vt:lpstr>750 million</vt:lpstr>
      <vt:lpstr>$2,368,000</vt:lpstr>
      <vt:lpstr>New York City, NY</vt:lpstr>
      <vt:lpstr>$1.5 billion</vt:lpstr>
      <vt:lpstr>Analysis</vt:lpstr>
      <vt:lpstr>PROS AND CONS OF GREEN INFRASTRUCTURES</vt:lpstr>
      <vt:lpstr>THANKS!</vt:lpstr>
      <vt:lpstr>PICTURE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Infrastructure: Lancaster, PA &amp; NYC</dc:title>
  <cp:lastModifiedBy>Saha, Shrawantee</cp:lastModifiedBy>
  <cp:revision>2</cp:revision>
  <dcterms:modified xsi:type="dcterms:W3CDTF">2018-12-12T04:37:48Z</dcterms:modified>
</cp:coreProperties>
</file>