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18"/>
  </p:notesMasterIdLst>
  <p:sldIdLst>
    <p:sldId id="256" r:id="rId2"/>
    <p:sldId id="258" r:id="rId3"/>
    <p:sldId id="259" r:id="rId4"/>
    <p:sldId id="261" r:id="rId5"/>
    <p:sldId id="260" r:id="rId6"/>
    <p:sldId id="262" r:id="rId7"/>
    <p:sldId id="264" r:id="rId8"/>
    <p:sldId id="265" r:id="rId9"/>
    <p:sldId id="266" r:id="rId10"/>
    <p:sldId id="267" r:id="rId11"/>
    <p:sldId id="269" r:id="rId12"/>
    <p:sldId id="270" r:id="rId13"/>
    <p:sldId id="273" r:id="rId14"/>
    <p:sldId id="274" r:id="rId15"/>
    <p:sldId id="271" r:id="rId16"/>
    <p:sldId id="257" r:id="rId17"/>
  </p:sldIdLst>
  <p:sldSz cx="9144000" cy="5143500" type="screen16x9"/>
  <p:notesSz cx="6858000" cy="9144000"/>
  <p:embeddedFontLst>
    <p:embeddedFont>
      <p:font typeface="Book Antiqua" panose="02040602050305030304" pitchFamily="18" charset="0"/>
      <p:regular r:id="rId19"/>
      <p:bold r:id="rId20"/>
      <p:italic r:id="rId21"/>
      <p:boldItalic r:id="rId22"/>
    </p:embeddedFont>
    <p:embeddedFont>
      <p:font typeface="Garamond" panose="02020404030301010803" pitchFamily="18" charset="0"/>
      <p:regular r:id="rId23"/>
      <p:bold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9"/>
    <p:restoredTop sz="93398"/>
  </p:normalViewPr>
  <p:slideViewPr>
    <p:cSldViewPr snapToGrid="0" snapToObjects="1">
      <p:cViewPr>
        <p:scale>
          <a:sx n="89" d="100"/>
          <a:sy n="89" d="100"/>
        </p:scale>
        <p:origin x="115" y="2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38103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3801819-1F6F-5445-8687-0FB2DD07A94D}"/>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9D2FD-320D-8D40-873D-682DFAF19E73}"/>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B8BE2-924F-FA44-BEC3-A2E4335AF29B}"/>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6290D-9354-9148-BC52-C3C89BB3DBC0}"/>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12511-ECE8-F741-B2B2-0D11254D0086}"/>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45A5B-A556-2645-97B4-A575F3997A75}"/>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6" name="Footer Placeholder 5">
            <a:extLst>
              <a:ext uri="{FF2B5EF4-FFF2-40B4-BE49-F238E27FC236}">
                <a16:creationId xmlns:a16="http://schemas.microsoft.com/office/drawing/2014/main"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08AF3-3F6F-4846-B941-3A8B5A92B484}"/>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8" name="Footer Placeholder 7">
            <a:extLst>
              <a:ext uri="{FF2B5EF4-FFF2-40B4-BE49-F238E27FC236}">
                <a16:creationId xmlns:a16="http://schemas.microsoft.com/office/drawing/2014/main"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09DF-81AD-EC42-AF80-80EE014B411B}"/>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4" name="Footer Placeholder 3">
            <a:extLst>
              <a:ext uri="{FF2B5EF4-FFF2-40B4-BE49-F238E27FC236}">
                <a16:creationId xmlns:a16="http://schemas.microsoft.com/office/drawing/2014/main"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43404-7AEF-AC41-B7A0-50B10D6AB9FB}"/>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3" name="Footer Placeholder 2">
            <a:extLst>
              <a:ext uri="{FF2B5EF4-FFF2-40B4-BE49-F238E27FC236}">
                <a16:creationId xmlns:a16="http://schemas.microsoft.com/office/drawing/2014/main"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D05A64-3460-0440-83E6-FDA7ED730796}"/>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6" name="Footer Placeholder 5">
            <a:extLst>
              <a:ext uri="{FF2B5EF4-FFF2-40B4-BE49-F238E27FC236}">
                <a16:creationId xmlns:a16="http://schemas.microsoft.com/office/drawing/2014/main"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10F6159-0717-2848-A029-362964B840DC}"/>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6" name="Footer Placeholder 5">
            <a:extLst>
              <a:ext uri="{FF2B5EF4-FFF2-40B4-BE49-F238E27FC236}">
                <a16:creationId xmlns:a16="http://schemas.microsoft.com/office/drawing/2014/main"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cartaoelo.com.b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0;&#10;Description automatically generated">
            <a:extLst>
              <a:ext uri="{FF2B5EF4-FFF2-40B4-BE49-F238E27FC236}">
                <a16:creationId xmlns:a16="http://schemas.microsoft.com/office/drawing/2014/main"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Random Forest</a:t>
            </a:r>
          </a:p>
        </p:txBody>
      </p:sp>
    </p:spTree>
    <p:extLst>
      <p:ext uri="{BB962C8B-B14F-4D97-AF65-F5344CB8AC3E}">
        <p14:creationId xmlns:p14="http://schemas.microsoft.com/office/powerpoint/2010/main" val="9381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5" y="187857"/>
            <a:ext cx="8219111" cy="819900"/>
          </a:xfrm>
        </p:spPr>
        <p:txBody>
          <a:bodyPr>
            <a:normAutofit/>
          </a:bodyPr>
          <a:lstStyle/>
          <a:p>
            <a:pPr marL="457200" lvl="1" indent="0" algn="l">
              <a:buNone/>
            </a:pPr>
            <a:r>
              <a:rPr lang="en-US" sz="2800" dirty="0">
                <a:latin typeface="Book Antiqua" panose="02040602050305030304" pitchFamily="18" charset="0"/>
              </a:rPr>
              <a:t>LGBM (Light Gradient Boosting Machine)</a:t>
            </a:r>
          </a:p>
        </p:txBody>
      </p:sp>
    </p:spTree>
    <p:extLst>
      <p:ext uri="{BB962C8B-B14F-4D97-AF65-F5344CB8AC3E}">
        <p14:creationId xmlns:p14="http://schemas.microsoft.com/office/powerpoint/2010/main" val="261102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spTree>
    <p:extLst>
      <p:ext uri="{BB962C8B-B14F-4D97-AF65-F5344CB8AC3E}">
        <p14:creationId xmlns:p14="http://schemas.microsoft.com/office/powerpoint/2010/main" val="119115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999" y="1007757"/>
            <a:ext cx="4298016" cy="3579209"/>
          </a:xfrm>
          <a:prstGeom prst="rect">
            <a:avLst/>
          </a:prstGeom>
        </p:spPr>
      </p:pic>
      <p:cxnSp>
        <p:nvCxnSpPr>
          <p:cNvPr id="6" name="Straight Arrow Connector 5"/>
          <p:cNvCxnSpPr/>
          <p:nvPr/>
        </p:nvCxnSpPr>
        <p:spPr>
          <a:xfrm flipH="1">
            <a:off x="3595634" y="3580748"/>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824537" y="1636727"/>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32085" y="1406155"/>
            <a:ext cx="1422953" cy="369332"/>
          </a:xfrm>
          <a:prstGeom prst="rect">
            <a:avLst/>
          </a:prstGeom>
          <a:noFill/>
        </p:spPr>
        <p:txBody>
          <a:bodyPr wrap="square" rtlCol="0">
            <a:spAutoFit/>
          </a:bodyPr>
          <a:lstStyle/>
          <a:p>
            <a:r>
              <a:rPr lang="en-US" dirty="0"/>
              <a:t>Loyal</a:t>
            </a:r>
          </a:p>
        </p:txBody>
      </p:sp>
      <p:sp>
        <p:nvSpPr>
          <p:cNvPr id="10" name="TextBox 9"/>
          <p:cNvSpPr txBox="1"/>
          <p:nvPr/>
        </p:nvSpPr>
        <p:spPr>
          <a:xfrm>
            <a:off x="4712574" y="3396082"/>
            <a:ext cx="1422953" cy="369332"/>
          </a:xfrm>
          <a:prstGeom prst="rect">
            <a:avLst/>
          </a:prstGeom>
          <a:noFill/>
        </p:spPr>
        <p:txBody>
          <a:bodyPr wrap="square" rtlCol="0">
            <a:spAutoFit/>
          </a:bodyPr>
          <a:lstStyle/>
          <a:p>
            <a:r>
              <a:rPr lang="en-US" dirty="0"/>
              <a:t>Disloyal</a:t>
            </a:r>
          </a:p>
        </p:txBody>
      </p:sp>
    </p:spTree>
    <p:extLst>
      <p:ext uri="{BB962C8B-B14F-4D97-AF65-F5344CB8AC3E}">
        <p14:creationId xmlns:p14="http://schemas.microsoft.com/office/powerpoint/2010/main" val="119782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12-13 at 6.1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77" y="886798"/>
            <a:ext cx="2745488" cy="1889097"/>
          </a:xfrm>
          <a:prstGeom prst="rect">
            <a:avLst/>
          </a:prstGeom>
        </p:spPr>
      </p:pic>
      <p:pic>
        <p:nvPicPr>
          <p:cNvPr id="4" name="Picture 3" descr="Screen Shot 2018-12-13 at 6.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477" y="887529"/>
            <a:ext cx="2669924" cy="1897493"/>
          </a:xfrm>
          <a:prstGeom prst="rect">
            <a:avLst/>
          </a:prstGeom>
        </p:spPr>
      </p:pic>
      <p:pic>
        <p:nvPicPr>
          <p:cNvPr id="5" name="Picture 4" descr="Screen Shot 2018-12-13 at 6.16.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227" y="3269695"/>
            <a:ext cx="2644736" cy="1880701"/>
          </a:xfrm>
          <a:prstGeom prst="rect">
            <a:avLst/>
          </a:prstGeom>
        </p:spPr>
      </p:pic>
      <p:sp>
        <p:nvSpPr>
          <p:cNvPr id="6" name="TextBox 5"/>
          <p:cNvSpPr txBox="1"/>
          <p:nvPr/>
        </p:nvSpPr>
        <p:spPr>
          <a:xfrm>
            <a:off x="3556065" y="2900363"/>
            <a:ext cx="1799133" cy="369332"/>
          </a:xfrm>
          <a:prstGeom prst="rect">
            <a:avLst/>
          </a:prstGeom>
          <a:noFill/>
        </p:spPr>
        <p:txBody>
          <a:bodyPr wrap="square" rtlCol="0">
            <a:spAutoFit/>
          </a:bodyPr>
          <a:lstStyle/>
          <a:p>
            <a:r>
              <a:rPr lang="en-US" dirty="0"/>
              <a:t>Random Forest</a:t>
            </a:r>
          </a:p>
        </p:txBody>
      </p:sp>
      <p:sp>
        <p:nvSpPr>
          <p:cNvPr id="7" name="TextBox 6"/>
          <p:cNvSpPr txBox="1"/>
          <p:nvPr/>
        </p:nvSpPr>
        <p:spPr>
          <a:xfrm>
            <a:off x="5355199" y="509760"/>
            <a:ext cx="2051898" cy="369332"/>
          </a:xfrm>
          <a:prstGeom prst="rect">
            <a:avLst/>
          </a:prstGeom>
          <a:noFill/>
        </p:spPr>
        <p:txBody>
          <a:bodyPr wrap="square" rtlCol="0">
            <a:spAutoFit/>
          </a:bodyPr>
          <a:lstStyle/>
          <a:p>
            <a:pPr algn="ctr"/>
            <a:r>
              <a:rPr lang="en-US" dirty="0"/>
              <a:t>Decision Tree</a:t>
            </a:r>
          </a:p>
        </p:txBody>
      </p:sp>
      <p:sp>
        <p:nvSpPr>
          <p:cNvPr id="8" name="TextBox 7"/>
          <p:cNvSpPr txBox="1"/>
          <p:nvPr/>
        </p:nvSpPr>
        <p:spPr>
          <a:xfrm>
            <a:off x="994538" y="509760"/>
            <a:ext cx="2402188" cy="369332"/>
          </a:xfrm>
          <a:prstGeom prst="rect">
            <a:avLst/>
          </a:prstGeom>
          <a:noFill/>
        </p:spPr>
        <p:txBody>
          <a:bodyPr wrap="square" rtlCol="0">
            <a:spAutoFit/>
          </a:bodyPr>
          <a:lstStyle/>
          <a:p>
            <a:pPr algn="ctr"/>
            <a:r>
              <a:rPr lang="en-US" dirty="0"/>
              <a:t>Logistic Regression</a:t>
            </a:r>
          </a:p>
        </p:txBody>
      </p:sp>
    </p:spTree>
    <p:extLst>
      <p:ext uri="{BB962C8B-B14F-4D97-AF65-F5344CB8AC3E}">
        <p14:creationId xmlns:p14="http://schemas.microsoft.com/office/powerpoint/2010/main" val="257176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Conclusion</a:t>
            </a:r>
          </a:p>
        </p:txBody>
      </p:sp>
    </p:spTree>
    <p:extLst>
      <p:ext uri="{BB962C8B-B14F-4D97-AF65-F5344CB8AC3E}">
        <p14:creationId xmlns:p14="http://schemas.microsoft.com/office/powerpoint/2010/main" val="303469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shadeToTitle="1">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view of a city at night&#10;&#10;Description automatically generated">
            <a:extLst>
              <a:ext uri="{FF2B5EF4-FFF2-40B4-BE49-F238E27FC236}">
                <a16:creationId xmlns:a16="http://schemas.microsoft.com/office/drawing/2014/main"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 (target)</a:t>
            </a:r>
            <a:r>
              <a:rPr lang="en-US" sz="2000" i="0" dirty="0">
                <a:latin typeface="Book Antiqua" panose="02040602050305030304" pitchFamily="18" charset="0"/>
              </a:rPr>
              <a:t> for each customer (</a:t>
            </a:r>
            <a:r>
              <a:rPr lang="en-US" sz="2000" dirty="0">
                <a:latin typeface="Book Antiqua" panose="02040602050305030304" pitchFamily="18" charset="0"/>
              </a:rPr>
              <a:t>card_id</a:t>
            </a:r>
            <a:r>
              <a:rPr lang="en-US" sz="2000" i="0" dirty="0">
                <a:latin typeface="Book Antiqua" panose="02040602050305030304" pitchFamily="18" charset="0"/>
              </a:rPr>
              <a:t>) represented in test.csv and sample_submission.csv.</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Number of Variables = 147</a:t>
            </a:r>
          </a:p>
          <a:p>
            <a:pPr marL="38100" indent="0" algn="l" fontAlgn="base">
              <a:buNone/>
            </a:pPr>
            <a:r>
              <a:rPr lang="en-US" sz="2000" i="0" dirty="0">
                <a:latin typeface="Book Antiqua" panose="02040602050305030304" pitchFamily="18" charset="0"/>
              </a:rPr>
              <a:t>Few variable names and description</a:t>
            </a:r>
          </a:p>
          <a:p>
            <a:pPr marL="38100" indent="0" algn="l" fontAlgn="base">
              <a:buNone/>
            </a:pPr>
            <a:r>
              <a:rPr lang="en-US" sz="2000" i="0" dirty="0">
                <a:latin typeface="Book Antiqua" panose="02040602050305030304" pitchFamily="18" charset="0"/>
              </a:rPr>
              <a:t>List of anonymized variables</a:t>
            </a:r>
          </a:p>
          <a:p>
            <a:pPr marL="38100" indent="0" algn="l" fontAlgn="base">
              <a:buNone/>
            </a:pPr>
            <a:endParaRPr lang="en-US" sz="2000" i="0" dirty="0">
              <a:latin typeface="Book Antiqua" panose="02040602050305030304" pitchFamily="18" charset="0"/>
            </a:endParaRP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id="{0051C20A-7462-F54E-8B37-87C39A88C868}"/>
              </a:ext>
            </a:extLst>
          </p:cNvPr>
          <p:cNvSpPr txBox="1"/>
          <p:nvPr/>
        </p:nvSpPr>
        <p:spPr>
          <a:xfrm>
            <a:off x="812800" y="849450"/>
            <a:ext cx="7939314" cy="44627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(Python)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 (Python) </a:t>
            </a:r>
          </a:p>
          <a:p>
            <a:pPr marL="285750" lvl="0" indent="-285750">
              <a:buFont typeface="Arial" panose="020B0604020202020204" pitchFamily="34" charset="0"/>
              <a:buChar char="•"/>
            </a:pPr>
            <a:r>
              <a:rPr lang="en-US" sz="2400" dirty="0">
                <a:latin typeface="Book Antiqua" panose="02040602050305030304" pitchFamily="18" charset="0"/>
              </a:rPr>
              <a:t>Algorithms (Python) </a:t>
            </a:r>
          </a:p>
          <a:p>
            <a:pPr marL="914400" lvl="1" indent="-457200">
              <a:buFont typeface="+mj-lt"/>
              <a:buAutoNum type="arabicPeriod"/>
            </a:pPr>
            <a:r>
              <a:rPr lang="en-US" sz="2400" dirty="0">
                <a:latin typeface="Book Antiqua" panose="02040602050305030304" pitchFamily="18" charset="0"/>
              </a:rPr>
              <a:t>Multivariate Linear Regression</a:t>
            </a:r>
          </a:p>
          <a:p>
            <a:pPr marL="914400" lvl="1" indent="-457200">
              <a:buFont typeface="+mj-lt"/>
              <a:buAutoNum type="arabicPeriod"/>
            </a:pPr>
            <a:r>
              <a:rPr lang="en-US" sz="2400" dirty="0">
                <a:latin typeface="Book Antiqua" panose="02040602050305030304" pitchFamily="18" charset="0"/>
              </a:rPr>
              <a:t>Lasso </a:t>
            </a:r>
          </a:p>
          <a:p>
            <a:pPr marL="914400" lvl="1" indent="-457200">
              <a:buFont typeface="+mj-lt"/>
              <a:buAutoNum type="arabicPeriod"/>
            </a:pPr>
            <a:r>
              <a:rPr lang="en-US" sz="2400" dirty="0">
                <a:latin typeface="Book Antiqua" panose="02040602050305030304" pitchFamily="18" charset="0"/>
              </a:rPr>
              <a:t>Random Forest</a:t>
            </a:r>
          </a:p>
          <a:p>
            <a:pPr marL="914400" lvl="1" indent="-457200">
              <a:buFont typeface="+mj-lt"/>
              <a:buAutoNum type="arabicPeriod"/>
            </a:pPr>
            <a:r>
              <a:rPr lang="en-US" sz="2400" dirty="0">
                <a:latin typeface="Book Antiqua" panose="02040602050305030304" pitchFamily="18" charset="0"/>
              </a:rPr>
              <a:t>Neural Network</a:t>
            </a:r>
          </a:p>
          <a:p>
            <a:pPr marL="914400" lvl="1" indent="-457200">
              <a:buFont typeface="+mj-lt"/>
              <a:buAutoNum type="arabicPeriod"/>
            </a:pPr>
            <a:r>
              <a:rPr lang="en-US" sz="2400" dirty="0">
                <a:latin typeface="Book Antiqua" panose="02040602050305030304" pitchFamily="18" charset="0"/>
              </a:rPr>
              <a:t>LGBM (Light Gradient Boosting Machine)</a:t>
            </a:r>
          </a:p>
          <a:p>
            <a:pPr marL="914400" lvl="1" indent="-457200">
              <a:buFont typeface="+mj-lt"/>
              <a:buAutoNum type="arabicPeriod"/>
            </a:pPr>
            <a:r>
              <a:rPr lang="en-US" sz="2400" dirty="0">
                <a:latin typeface="Book Antiqua" panose="02040602050305030304" pitchFamily="18" charset="0"/>
              </a:rPr>
              <a:t>Logistic Regression</a:t>
            </a:r>
          </a:p>
          <a:p>
            <a:pPr marL="285750" lvl="0" indent="-285750">
              <a:buFont typeface="Arial" panose="020B0604020202020204" pitchFamily="34" charset="0"/>
              <a:buChar char="•"/>
            </a:pPr>
            <a:r>
              <a:rPr lang="en-US" sz="2400" dirty="0">
                <a:latin typeface="Book Antiqua" panose="02040602050305030304" pitchFamily="18" charset="0"/>
              </a:rPr>
              <a:t>Conclusions</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 : Tableau</a:t>
            </a:r>
          </a:p>
        </p:txBody>
      </p:sp>
    </p:spTree>
    <p:extLst>
      <p:ext uri="{BB962C8B-B14F-4D97-AF65-F5344CB8AC3E}">
        <p14:creationId xmlns:p14="http://schemas.microsoft.com/office/powerpoint/2010/main" val="6978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a:latin typeface="Book Antiqua" panose="02040602050305030304" pitchFamily="18" charset="0"/>
              </a:rPr>
              <a:t>Pipelining</a:t>
            </a:r>
            <a:endParaRPr lang="en-US" dirty="0"/>
          </a:p>
        </p:txBody>
      </p:sp>
    </p:spTree>
    <p:extLst>
      <p:ext uri="{BB962C8B-B14F-4D97-AF65-F5344CB8AC3E}">
        <p14:creationId xmlns:p14="http://schemas.microsoft.com/office/powerpoint/2010/main" val="10240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234381" y="8567"/>
            <a:ext cx="6104100" cy="819900"/>
          </a:xfrm>
        </p:spPr>
        <p:txBody>
          <a:bodyPr/>
          <a:lstStyle/>
          <a:p>
            <a:pPr marL="0" lvl="0" indent="0" algn="l">
              <a:buNone/>
            </a:pPr>
            <a:r>
              <a:rPr lang="en-US" sz="3200" dirty="0">
                <a:latin typeface="Book Antiqua" panose="02040602050305030304" pitchFamily="18" charset="0"/>
              </a:rPr>
              <a:t>Neural Network</a:t>
            </a:r>
          </a:p>
        </p:txBody>
      </p:sp>
      <p:sp>
        <p:nvSpPr>
          <p:cNvPr id="3" name="TextBox 2">
            <a:extLst>
              <a:ext uri="{FF2B5EF4-FFF2-40B4-BE49-F238E27FC236}">
                <a16:creationId xmlns:a16="http://schemas.microsoft.com/office/drawing/2014/main" id="{3646F57E-13A4-452C-A71E-69CE0ABBB7DC}"/>
              </a:ext>
            </a:extLst>
          </p:cNvPr>
          <p:cNvSpPr txBox="1"/>
          <p:nvPr/>
        </p:nvSpPr>
        <p:spPr>
          <a:xfrm>
            <a:off x="149394" y="828467"/>
            <a:ext cx="537222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Encountered many issues with data as it was, so we needed to narrow down the important columns</a:t>
            </a:r>
          </a:p>
          <a:p>
            <a:pPr marL="285750" indent="-285750">
              <a:buFont typeface="Arial" panose="020B0604020202020204" pitchFamily="34" charset="0"/>
              <a:buChar char="•"/>
            </a:pPr>
            <a:r>
              <a:rPr lang="en-US" dirty="0"/>
              <a:t>Binned target results based on “Loyal” and “Disloyal” scores</a:t>
            </a:r>
          </a:p>
          <a:p>
            <a:pPr marL="285750" indent="-285750">
              <a:buFont typeface="Arial" panose="020B0604020202020204" pitchFamily="34" charset="0"/>
              <a:buChar char="•"/>
            </a:pPr>
            <a:r>
              <a:rPr lang="en-US" dirty="0"/>
              <a:t>Scaled data to range between 1 and 0</a:t>
            </a:r>
          </a:p>
          <a:p>
            <a:pPr marL="285750" indent="-285750">
              <a:buFont typeface="Arial" panose="020B0604020202020204" pitchFamily="34" charset="0"/>
              <a:buChar char="•"/>
            </a:pPr>
            <a:r>
              <a:rPr lang="en-US" dirty="0"/>
              <a:t>Did a principal component analysis to determine most variance in the data and to make network easier to run, picked 50 columns that accounted for 95% of variance.</a:t>
            </a:r>
          </a:p>
          <a:p>
            <a:pPr marL="285750" indent="-285750">
              <a:buFont typeface="Arial" panose="020B0604020202020204" pitchFamily="34" charset="0"/>
              <a:buChar char="•"/>
            </a:pPr>
            <a:r>
              <a:rPr lang="en-US" dirty="0"/>
              <a:t>Ran Neural Network, achieved a accuracy of 0.</a:t>
            </a:r>
          </a:p>
          <a:p>
            <a:pPr marL="285750" indent="-285750">
              <a:buFont typeface="Arial" panose="020B0604020202020204" pitchFamily="34" charset="0"/>
              <a:buChar char="•"/>
            </a:pPr>
            <a:endParaRPr lang="en-US" dirty="0"/>
          </a:p>
          <a:p>
            <a:r>
              <a:rPr lang="en-US" dirty="0"/>
              <a:t>Conclusion:	</a:t>
            </a:r>
          </a:p>
          <a:p>
            <a:r>
              <a:rPr lang="en-US" dirty="0"/>
              <a:t>This is a complex dataset that may require multiple kinds of models working in synchrony to make accurate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30" name="Picture 6" descr="Image result for neural network">
            <a:extLst>
              <a:ext uri="{FF2B5EF4-FFF2-40B4-BE49-F238E27FC236}">
                <a16:creationId xmlns:a16="http://schemas.microsoft.com/office/drawing/2014/main" id="{A4A4BC3D-7721-4D94-A8D3-6FF3A41EB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16" y="78891"/>
            <a:ext cx="3622384" cy="27183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6A2AD1-BC68-491D-9039-165FAE9CCA95}"/>
              </a:ext>
            </a:extLst>
          </p:cNvPr>
          <p:cNvPicPr>
            <a:picLocks noChangeAspect="1"/>
          </p:cNvPicPr>
          <p:nvPr/>
        </p:nvPicPr>
        <p:blipFill>
          <a:blip r:embed="rId3"/>
          <a:stretch>
            <a:fillRect/>
          </a:stretch>
        </p:blipFill>
        <p:spPr>
          <a:xfrm>
            <a:off x="5448930" y="3052056"/>
            <a:ext cx="3767756" cy="2012553"/>
          </a:xfrm>
          <a:prstGeom prst="rect">
            <a:avLst/>
          </a:prstGeom>
        </p:spPr>
      </p:pic>
    </p:spTree>
    <p:extLst>
      <p:ext uri="{BB962C8B-B14F-4D97-AF65-F5344CB8AC3E}">
        <p14:creationId xmlns:p14="http://schemas.microsoft.com/office/powerpoint/2010/main" val="369844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Multivariate Linear Regression</a:t>
            </a:r>
          </a:p>
        </p:txBody>
      </p:sp>
    </p:spTree>
    <p:extLst>
      <p:ext uri="{BB962C8B-B14F-4D97-AF65-F5344CB8AC3E}">
        <p14:creationId xmlns:p14="http://schemas.microsoft.com/office/powerpoint/2010/main" val="3667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Lasso</a:t>
            </a:r>
          </a:p>
        </p:txBody>
      </p:sp>
    </p:spTree>
    <p:extLst>
      <p:ext uri="{BB962C8B-B14F-4D97-AF65-F5344CB8AC3E}">
        <p14:creationId xmlns:p14="http://schemas.microsoft.com/office/powerpoint/2010/main" val="415371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273</Words>
  <Application>Microsoft Office PowerPoint</Application>
  <PresentationFormat>On-screen Show (16:9)</PresentationFormat>
  <Paragraphs>54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Wingdings</vt:lpstr>
      <vt:lpstr>Garamond</vt:lpstr>
      <vt:lpstr>Book Antiqua</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Benjamin Kedl</cp:lastModifiedBy>
  <cp:revision>17</cp:revision>
  <dcterms:modified xsi:type="dcterms:W3CDTF">2018-12-14T04:15:27Z</dcterms:modified>
</cp:coreProperties>
</file>