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4016" r:id="rId1"/>
  </p:sldMasterIdLst>
  <p:notesMasterIdLst>
    <p:notesMasterId r:id="rId9"/>
  </p:notesMasterIdLst>
  <p:sldIdLst>
    <p:sldId id="256" r:id="rId2"/>
    <p:sldId id="258" r:id="rId3"/>
    <p:sldId id="259" r:id="rId4"/>
    <p:sldId id="261" r:id="rId5"/>
    <p:sldId id="262" r:id="rId6"/>
    <p:sldId id="260" r:id="rId7"/>
    <p:sldId id="257" r:id="rId8"/>
  </p:sldIdLst>
  <p:sldSz cx="9144000" cy="5143500" type="screen16x9"/>
  <p:notesSz cx="6858000" cy="9144000"/>
  <p:embeddedFontLst>
    <p:embeddedFont>
      <p:font typeface="Book Antiqua" panose="02040602050305030304" pitchFamily="18" charset="0"/>
      <p:regular r:id="rId10"/>
      <p:bold r:id="rId11"/>
      <p:italic r:id="rId12"/>
      <p:boldItalic r:id="rId13"/>
    </p:embeddedFont>
    <p:embeddedFont>
      <p:font typeface="Garamond" panose="02020404030301010803" pitchFamily="18" charset="0"/>
      <p:regular r:id="rId14"/>
      <p:bold r:id="rId15"/>
      <p: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69"/>
    <p:restoredTop sz="93398"/>
  </p:normalViewPr>
  <p:slideViewPr>
    <p:cSldViewPr snapToGrid="0" snapToObjects="1">
      <p:cViewPr varScale="1">
        <p:scale>
          <a:sx n="88" d="100"/>
          <a:sy n="88" d="100"/>
        </p:scale>
        <p:origin x="184" y="4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33FF-541F-8043-9FB6-54DBDE68AE2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1DB007D-CF42-E944-A523-10FB4148CC0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3801819-1F6F-5445-8687-0FB2DD07A94D}"/>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id="{80FB5ABE-9301-6A41-BA74-A20D040110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602D67-0E5A-BC44-B816-2078AAA1050C}"/>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016259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084F-89B6-034E-875D-5E1C46E711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408A2D-8A79-2D49-AAE4-634B51CA65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9D2FD-320D-8D40-873D-682DFAF19E73}"/>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id="{6207A395-7DB0-5E46-B139-C174C5EC09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DB25A8-CAC8-F647-8F60-C4F8EC5D911D}"/>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9122888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388B5-7372-7349-9133-BE21F1AE3DF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1EB797-E539-1F4A-AFAD-EE9F73B6A728}"/>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B8BE2-924F-FA44-BEC3-A2E4335AF29B}"/>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id="{B677D5EA-4F84-DA48-87CE-35FD7969E6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7E0DF6-50DF-D347-B6F4-995A382E90CC}"/>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2172870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2"/>
        <p:cNvGrpSpPr/>
        <p:nvPr/>
      </p:nvGrpSpPr>
      <p:grpSpPr>
        <a:xfrm>
          <a:off x="0" y="0"/>
          <a:ext cx="0" cy="0"/>
          <a:chOff x="0" y="0"/>
          <a:chExt cx="0" cy="0"/>
        </a:xfrm>
      </p:grpSpPr>
      <p:sp>
        <p:nvSpPr>
          <p:cNvPr id="72" name="Google Shape;72;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1231720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Tree>
    <p:extLst>
      <p:ext uri="{BB962C8B-B14F-4D97-AF65-F5344CB8AC3E}">
        <p14:creationId xmlns:p14="http://schemas.microsoft.com/office/powerpoint/2010/main" val="6046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4059-202D-AD4D-8328-281DC1407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38087E-CAE0-0243-95AC-CE79474B45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6290D-9354-9148-BC52-C3C89BB3DBC0}"/>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id="{B2AEE0A3-1240-9B48-8B16-7C9B47AF2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D81F4E-B8C9-824B-BCAE-CA05676149AB}"/>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976476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24AA-E0BD-5446-BFFE-264BBF362D6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21AAFCA-2793-464E-93B6-66903947E2A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412511-ECE8-F741-B2B2-0D11254D0086}"/>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id="{7B62E8BF-2279-9E4A-A32D-96147CD506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1018D6-9451-F944-A3DF-B504159D1361}"/>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0445307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483B-146C-1F41-9F57-1DE035E0E4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BA4F4-EFF8-BE48-9DE5-A3E9A1918601}"/>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67E271-34F6-6649-ACA4-1ABCA7091C24}"/>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645A5B-A556-2645-97B4-A575F3997A75}"/>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6" name="Footer Placeholder 5">
            <a:extLst>
              <a:ext uri="{FF2B5EF4-FFF2-40B4-BE49-F238E27FC236}">
                <a16:creationId xmlns:a16="http://schemas.microsoft.com/office/drawing/2014/main" id="{BBA1FA04-7211-294C-BDBD-20C25FD5D6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EEACBB-7ED0-C841-9FB2-927899E54701}"/>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184807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241D-C6EB-E749-9B66-C3FD44D96FB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9B9CF6-FA7C-CA41-A86B-59415E903C1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B1857A8-F72D-6A4A-9FFC-8D2A7C0A8D2D}"/>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AA9C37-EFC2-1A4D-9777-35F90F9E6DA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A6F1378C-D073-D940-8DDB-5B7B66911D2D}"/>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08AF3-3F6F-4846-B941-3A8B5A92B484}"/>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8" name="Footer Placeholder 7">
            <a:extLst>
              <a:ext uri="{FF2B5EF4-FFF2-40B4-BE49-F238E27FC236}">
                <a16:creationId xmlns:a16="http://schemas.microsoft.com/office/drawing/2014/main" id="{AC5E9E54-B346-694A-AA73-1A1D5042411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32D3A64-972E-354A-9311-BF592C5B5175}"/>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979524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DFBB-9D45-914B-A4D3-1ACE4F22B3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5809DF-81AD-EC42-AF80-80EE014B411B}"/>
              </a:ext>
            </a:extLst>
          </p:cNvPr>
          <p:cNvSpPr>
            <a:spLocks noGrp="1"/>
          </p:cNvSpPr>
          <p:nvPr>
            <p:ph type="dt" sz="half" idx="10"/>
          </p:nvPr>
        </p:nvSpPr>
        <p:spPr/>
        <p:txBody>
          <a:bodyPr/>
          <a:lstStyle/>
          <a:p>
            <a:fld id="{9334D819-9F07-4261-B09B-9E467E5D9002}" type="datetimeFigureOut">
              <a:rPr lang="en-US" smtClean="0"/>
              <a:t>12/13/18</a:t>
            </a:fld>
            <a:endParaRPr lang="en-US" dirty="0"/>
          </a:p>
        </p:txBody>
      </p:sp>
      <p:sp>
        <p:nvSpPr>
          <p:cNvPr id="4" name="Footer Placeholder 3">
            <a:extLst>
              <a:ext uri="{FF2B5EF4-FFF2-40B4-BE49-F238E27FC236}">
                <a16:creationId xmlns:a16="http://schemas.microsoft.com/office/drawing/2014/main" id="{6E29086B-021B-F54A-83C4-8F4A0AFE510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F2740DA-2728-584E-A6B3-4DD341E764A4}"/>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6691822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A43404-7AEF-AC41-B7A0-50B10D6AB9FB}"/>
              </a:ext>
            </a:extLst>
          </p:cNvPr>
          <p:cNvSpPr>
            <a:spLocks noGrp="1"/>
          </p:cNvSpPr>
          <p:nvPr>
            <p:ph type="dt" sz="half" idx="10"/>
          </p:nvPr>
        </p:nvSpPr>
        <p:spPr/>
        <p:txBody>
          <a:bodyPr/>
          <a:lstStyle/>
          <a:p>
            <a:fld id="{9334D819-9F07-4261-B09B-9E467E5D9002}" type="datetimeFigureOut">
              <a:rPr lang="en-US" smtClean="0"/>
              <a:t>12/13/18</a:t>
            </a:fld>
            <a:endParaRPr lang="en-US" dirty="0"/>
          </a:p>
        </p:txBody>
      </p:sp>
      <p:sp>
        <p:nvSpPr>
          <p:cNvPr id="3" name="Footer Placeholder 2">
            <a:extLst>
              <a:ext uri="{FF2B5EF4-FFF2-40B4-BE49-F238E27FC236}">
                <a16:creationId xmlns:a16="http://schemas.microsoft.com/office/drawing/2014/main" id="{80A89044-13CC-4941-AD5E-5125CEF63B3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2303E-6C03-954F-A693-FABC76A2AFBA}"/>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7120419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D7F9-6614-8047-841F-949571758B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3CC5A5A-ADAD-AC4D-BE7C-C3AD11F3ED4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2E6928-D90C-5C46-956F-BC399BE2D5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FD05A64-3460-0440-83E6-FDA7ED730796}"/>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6" name="Footer Placeholder 5">
            <a:extLst>
              <a:ext uri="{FF2B5EF4-FFF2-40B4-BE49-F238E27FC236}">
                <a16:creationId xmlns:a16="http://schemas.microsoft.com/office/drawing/2014/main" id="{CFC4CBE5-C961-BB4D-BB94-CDA19525F3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2824A-A63C-6D4E-A40E-92E7ACE619B3}"/>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650594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060C-2140-C64E-93C3-2365411D7D6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31A0ED4-410F-7940-A1E7-6BF789F0155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318883F-CB28-1649-887D-107AA5E5043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10F6159-0717-2848-A029-362964B840DC}"/>
              </a:ext>
            </a:extLst>
          </p:cNvPr>
          <p:cNvSpPr>
            <a:spLocks noGrp="1"/>
          </p:cNvSpPr>
          <p:nvPr>
            <p:ph type="dt" sz="half" idx="10"/>
          </p:nvPr>
        </p:nvSpPr>
        <p:spPr/>
        <p:txBody>
          <a:bodyPr/>
          <a:lstStyle/>
          <a:p>
            <a:fld id="{9334D819-9F07-4261-B09B-9E467E5D9002}" type="datetimeFigureOut">
              <a:rPr lang="en-US" smtClean="0"/>
              <a:t>12/13/18</a:t>
            </a:fld>
            <a:endParaRPr lang="en-US" dirty="0"/>
          </a:p>
        </p:txBody>
      </p:sp>
      <p:sp>
        <p:nvSpPr>
          <p:cNvPr id="6" name="Footer Placeholder 5">
            <a:extLst>
              <a:ext uri="{FF2B5EF4-FFF2-40B4-BE49-F238E27FC236}">
                <a16:creationId xmlns:a16="http://schemas.microsoft.com/office/drawing/2014/main" id="{DF4F2621-5C92-4A43-BCD6-BD5C0ECB26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252E1D-9BDB-F640-A7E4-84119B0D88CB}"/>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1110039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4A1F1-4E32-8749-A5A3-9FBABCB2F32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150FEC-6CED-3F45-9A92-783928510E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579F8-F8F8-3343-9BEB-8D3D4850A7C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id="{1856C49E-4FF8-0549-8800-747012AF82A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708117-C184-C54C-ABC5-39698B02DC6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197108819"/>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Lst>
  <p:transition>
    <p:fade thruBlk="1"/>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www.cartaoelo.com.br/"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Shape 452"/>
        <p:cNvGrpSpPr/>
        <p:nvPr/>
      </p:nvGrpSpPr>
      <p:grpSpPr>
        <a:xfrm>
          <a:off x="0" y="0"/>
          <a:ext cx="0" cy="0"/>
          <a:chOff x="0" y="0"/>
          <a:chExt cx="0" cy="0"/>
        </a:xfrm>
      </p:grpSpPr>
      <p:sp>
        <p:nvSpPr>
          <p:cNvPr id="453" name="Google Shape;453;p13"/>
          <p:cNvSpPr txBox="1">
            <a:spLocks noGrp="1"/>
          </p:cNvSpPr>
          <p:nvPr>
            <p:ph type="ctrTitle"/>
          </p:nvPr>
        </p:nvSpPr>
        <p:spPr>
          <a:xfrm>
            <a:off x="2714170" y="3487057"/>
            <a:ext cx="6024603" cy="13852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2060"/>
                </a:solidFill>
                <a:latin typeface="Book Antiqua" panose="02040602050305030304" pitchFamily="18" charset="0"/>
              </a:rPr>
              <a:t>Elo World</a:t>
            </a:r>
            <a:br>
              <a:rPr lang="en-US" dirty="0">
                <a:solidFill>
                  <a:srgbClr val="002060"/>
                </a:solidFill>
                <a:latin typeface="Book Antiqua" panose="02040602050305030304" pitchFamily="18" charset="0"/>
              </a:rPr>
            </a:br>
            <a:r>
              <a:rPr lang="en-US" sz="2400" dirty="0">
                <a:solidFill>
                  <a:srgbClr val="002060"/>
                </a:solidFill>
                <a:latin typeface="Book Antiqua" panose="02040602050305030304" pitchFamily="18" charset="0"/>
              </a:rPr>
              <a:t>Team: Jon, Ben, Eleanora &amp; Shrawantee</a:t>
            </a:r>
            <a:endParaRPr dirty="0">
              <a:solidFill>
                <a:srgbClr val="002060"/>
              </a:solidFill>
              <a:latin typeface="Book Antiqua" panose="02040602050305030304" pitchFamily="18" charset="0"/>
            </a:endParaRPr>
          </a:p>
        </p:txBody>
      </p:sp>
      <p:pic>
        <p:nvPicPr>
          <p:cNvPr id="3" name="Picture 2" descr="A picture containing clipart&#13;&#10;&#13;&#10;Description automatically generated">
            <a:extLst>
              <a:ext uri="{FF2B5EF4-FFF2-40B4-BE49-F238E27FC236}">
                <a16:creationId xmlns:a16="http://schemas.microsoft.com/office/drawing/2014/main" id="{B9BF54BB-3E26-4B4B-91C8-D996F588DE0C}"/>
              </a:ext>
            </a:extLst>
          </p:cNvPr>
          <p:cNvPicPr>
            <a:picLocks noChangeAspect="1"/>
          </p:cNvPicPr>
          <p:nvPr/>
        </p:nvPicPr>
        <p:blipFill>
          <a:blip r:embed="rId3"/>
          <a:stretch>
            <a:fillRect/>
          </a:stretch>
        </p:blipFill>
        <p:spPr>
          <a:xfrm>
            <a:off x="6088729" y="2682422"/>
            <a:ext cx="1930400" cy="939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5873E0-B366-A24E-BCCE-169162FB1748}"/>
              </a:ext>
            </a:extLst>
          </p:cNvPr>
          <p:cNvSpPr/>
          <p:nvPr/>
        </p:nvSpPr>
        <p:spPr>
          <a:xfrm>
            <a:off x="711199" y="183436"/>
            <a:ext cx="6506974" cy="461665"/>
          </a:xfrm>
          <a:prstGeom prst="rect">
            <a:avLst/>
          </a:prstGeom>
        </p:spPr>
        <p:txBody>
          <a:bodyPr wrap="square">
            <a:spAutoFit/>
          </a:bodyPr>
          <a:lstStyle/>
          <a:p>
            <a:pPr fontAlgn="base"/>
            <a:r>
              <a:rPr lang="en-US" sz="2400" b="1" dirty="0">
                <a:solidFill>
                  <a:schemeClr val="tx1"/>
                </a:solidFill>
                <a:latin typeface="Book Antiqua" panose="02040602050305030304" pitchFamily="18" charset="0"/>
              </a:rPr>
              <a:t>Elo Merchant Category Recommendation</a:t>
            </a:r>
          </a:p>
        </p:txBody>
      </p:sp>
      <p:sp>
        <p:nvSpPr>
          <p:cNvPr id="7" name="Rectangle 6">
            <a:extLst>
              <a:ext uri="{FF2B5EF4-FFF2-40B4-BE49-F238E27FC236}">
                <a16:creationId xmlns:a16="http://schemas.microsoft.com/office/drawing/2014/main" id="{C53C882F-AE06-8F4F-9925-4532E73D2CA4}"/>
              </a:ext>
            </a:extLst>
          </p:cNvPr>
          <p:cNvSpPr/>
          <p:nvPr/>
        </p:nvSpPr>
        <p:spPr>
          <a:xfrm>
            <a:off x="711199" y="645101"/>
            <a:ext cx="8111847" cy="4401205"/>
          </a:xfrm>
          <a:prstGeom prst="rect">
            <a:avLst/>
          </a:prstGeom>
        </p:spPr>
        <p:txBody>
          <a:bodyPr wrap="square">
            <a:spAutoFit/>
          </a:bodyPr>
          <a:lstStyle/>
          <a:p>
            <a:pPr fontAlgn="base"/>
            <a:r>
              <a:rPr lang="en-US" sz="2000" dirty="0">
                <a:solidFill>
                  <a:srgbClr val="008ABC"/>
                </a:solidFill>
                <a:latin typeface="Book Antiqua" panose="02040602050305030304" pitchFamily="18" charset="0"/>
                <a:hlinkClick r:id="rId2"/>
              </a:rPr>
              <a:t>Elo</a:t>
            </a:r>
            <a:r>
              <a:rPr lang="en-US" sz="2000" dirty="0">
                <a:latin typeface="Book Antiqua" panose="02040602050305030304" pitchFamily="18" charset="0"/>
              </a:rPr>
              <a:t>, one of the largest payment brands in Brazil, has built partnerships with merchants in order to offer promotions or discounts to cardholders. </a:t>
            </a:r>
          </a:p>
          <a:p>
            <a:pPr fontAlgn="base"/>
            <a:endParaRPr lang="en-US" sz="2000" dirty="0">
              <a:latin typeface="Book Antiqua" panose="02040602050305030304" pitchFamily="18" charset="0"/>
            </a:endParaRPr>
          </a:p>
          <a:p>
            <a:pPr marL="285750" indent="-285750" fontAlgn="base">
              <a:buFont typeface="Wingdings" pitchFamily="2" charset="2"/>
              <a:buChar char="ü"/>
            </a:pPr>
            <a:r>
              <a:rPr lang="en-US" sz="2000" dirty="0">
                <a:latin typeface="Book Antiqua" panose="02040602050305030304" pitchFamily="18" charset="0"/>
              </a:rPr>
              <a:t>For these promotions to work for either the consumer or the merchant, Elo has built machine learning models to understand the most important aspects and preferences in their customers’ lifecycle, from food to shopping. </a:t>
            </a:r>
          </a:p>
          <a:p>
            <a:pPr fontAlgn="base"/>
            <a:endParaRPr lang="en-US" sz="2000" dirty="0">
              <a:latin typeface="Book Antiqua" panose="02040602050305030304" pitchFamily="18" charset="0"/>
            </a:endParaRPr>
          </a:p>
          <a:p>
            <a:pPr marL="285750" indent="-285750" fontAlgn="base">
              <a:buFont typeface="Wingdings" pitchFamily="2" charset="2"/>
              <a:buChar char="ü"/>
            </a:pPr>
            <a:r>
              <a:rPr lang="en-US" sz="2000" dirty="0">
                <a:latin typeface="Book Antiqua" panose="02040602050305030304" pitchFamily="18" charset="0"/>
              </a:rPr>
              <a:t>But so far none of them is specifically tailored for an individual or profile. </a:t>
            </a:r>
          </a:p>
          <a:p>
            <a:pPr marL="285750" indent="-285750" fontAlgn="base">
              <a:buFont typeface="Wingdings" pitchFamily="2" charset="2"/>
              <a:buChar char="ü"/>
            </a:pPr>
            <a:r>
              <a:rPr lang="en-US" sz="2000" dirty="0">
                <a:latin typeface="Book Antiqua" panose="02040602050305030304" pitchFamily="18" charset="0"/>
              </a:rPr>
              <a:t>We attempt to develop algorithms to identify and serve the most relevant opportunities to individuals, by uncovering signal in customer loyalty. </a:t>
            </a:r>
          </a:p>
        </p:txBody>
      </p:sp>
    </p:spTree>
    <p:extLst>
      <p:ext uri="{BB962C8B-B14F-4D97-AF65-F5344CB8AC3E}">
        <p14:creationId xmlns:p14="http://schemas.microsoft.com/office/powerpoint/2010/main" val="231606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E86C48-B157-4F49-BA24-E10141B8320E}"/>
              </a:ext>
            </a:extLst>
          </p:cNvPr>
          <p:cNvSpPr>
            <a:spLocks noGrp="1"/>
          </p:cNvSpPr>
          <p:nvPr>
            <p:ph type="body" idx="1"/>
          </p:nvPr>
        </p:nvSpPr>
        <p:spPr>
          <a:xfrm>
            <a:off x="732971" y="304800"/>
            <a:ext cx="7678057" cy="4455886"/>
          </a:xfrm>
        </p:spPr>
        <p:txBody>
          <a:bodyPr>
            <a:noAutofit/>
          </a:bodyPr>
          <a:lstStyle/>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What are we predicting?</a:t>
            </a:r>
          </a:p>
          <a:p>
            <a:pPr marL="38100" indent="0" algn="l" fontAlgn="base">
              <a:buNone/>
            </a:pPr>
            <a:r>
              <a:rPr lang="en-US" sz="2000" i="0" dirty="0">
                <a:latin typeface="Book Antiqua" panose="02040602050305030304" pitchFamily="18" charset="0"/>
              </a:rPr>
              <a:t>A </a:t>
            </a:r>
            <a:r>
              <a:rPr lang="en-US" sz="2000" dirty="0">
                <a:latin typeface="Book Antiqua" panose="02040602050305030304" pitchFamily="18" charset="0"/>
              </a:rPr>
              <a:t>loyalty score</a:t>
            </a:r>
            <a:r>
              <a:rPr lang="en-US" sz="2000" i="0" dirty="0">
                <a:latin typeface="Book Antiqua" panose="02040602050305030304" pitchFamily="18" charset="0"/>
              </a:rPr>
              <a:t> for each customer (card_id) represented in test.csv and sample_submission.csv.</a:t>
            </a:r>
          </a:p>
          <a:p>
            <a:pPr marL="38100" indent="0" algn="l" fontAlgn="base">
              <a:buNone/>
            </a:pPr>
            <a:endParaRPr lang="en-US" sz="2000" i="0" dirty="0">
              <a:latin typeface="Book Antiqua" panose="02040602050305030304" pitchFamily="18" charset="0"/>
            </a:endParaRPr>
          </a:p>
          <a:p>
            <a:pPr marL="38100" indent="0" algn="l">
              <a:buNone/>
            </a:pPr>
            <a:endParaRPr lang="en-US" sz="2000" dirty="0">
              <a:latin typeface="Book Antiqua" panose="02040602050305030304" pitchFamily="18" charset="0"/>
            </a:endParaRPr>
          </a:p>
        </p:txBody>
      </p:sp>
    </p:spTree>
    <p:extLst>
      <p:ext uri="{BB962C8B-B14F-4D97-AF65-F5344CB8AC3E}">
        <p14:creationId xmlns:p14="http://schemas.microsoft.com/office/powerpoint/2010/main" val="144442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02F9B2-4487-6D4D-86AA-D65AD667A0D0}"/>
              </a:ext>
            </a:extLst>
          </p:cNvPr>
          <p:cNvSpPr>
            <a:spLocks noGrp="1"/>
          </p:cNvSpPr>
          <p:nvPr>
            <p:ph type="body" idx="1"/>
          </p:nvPr>
        </p:nvSpPr>
        <p:spPr>
          <a:xfrm>
            <a:off x="1055518" y="29549"/>
            <a:ext cx="6104100" cy="819900"/>
          </a:xfrm>
        </p:spPr>
        <p:txBody>
          <a:bodyPr/>
          <a:lstStyle/>
          <a:p>
            <a:pPr marL="38100" indent="0">
              <a:buNone/>
            </a:pPr>
            <a:r>
              <a:rPr lang="en-US" dirty="0"/>
              <a:t>Flow of the presentation</a:t>
            </a:r>
          </a:p>
        </p:txBody>
      </p:sp>
      <p:sp>
        <p:nvSpPr>
          <p:cNvPr id="3" name="TextBox 2">
            <a:extLst>
              <a:ext uri="{FF2B5EF4-FFF2-40B4-BE49-F238E27FC236}">
                <a16:creationId xmlns:a16="http://schemas.microsoft.com/office/drawing/2014/main" id="{0051C20A-7462-F54E-8B37-87C39A88C868}"/>
              </a:ext>
            </a:extLst>
          </p:cNvPr>
          <p:cNvSpPr txBox="1"/>
          <p:nvPr/>
        </p:nvSpPr>
        <p:spPr>
          <a:xfrm>
            <a:off x="812800" y="849450"/>
            <a:ext cx="7939314" cy="4093428"/>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latin typeface="Book Antiqua" panose="02040602050305030304" pitchFamily="18" charset="0"/>
              </a:rPr>
              <a:t>Description of the data: Tableau</a:t>
            </a:r>
          </a:p>
          <a:p>
            <a:pPr marL="285750" lvl="0" indent="-285750">
              <a:buFont typeface="Arial" panose="020B0604020202020204" pitchFamily="34" charset="0"/>
              <a:buChar char="•"/>
            </a:pPr>
            <a:r>
              <a:rPr lang="en-US" sz="2400" dirty="0">
                <a:latin typeface="Book Antiqua" panose="02040602050305030304" pitchFamily="18" charset="0"/>
              </a:rPr>
              <a:t>Pipelining the data </a:t>
            </a:r>
          </a:p>
          <a:p>
            <a:pPr marL="285750" lvl="0" indent="-285750">
              <a:buFont typeface="Arial" panose="020B0604020202020204" pitchFamily="34" charset="0"/>
              <a:buChar char="•"/>
            </a:pPr>
            <a:r>
              <a:rPr lang="en-US" sz="2400" dirty="0">
                <a:latin typeface="Book Antiqua" panose="02040602050305030304" pitchFamily="18" charset="0"/>
              </a:rPr>
              <a:t>Principle Component Analysis</a:t>
            </a:r>
          </a:p>
          <a:p>
            <a:pPr marL="285750" lvl="0" indent="-285750">
              <a:buFont typeface="Arial" panose="020B0604020202020204" pitchFamily="34" charset="0"/>
              <a:buChar char="•"/>
            </a:pPr>
            <a:r>
              <a:rPr lang="en-US" sz="2400" dirty="0">
                <a:latin typeface="Book Antiqua" panose="02040602050305030304" pitchFamily="18" charset="0"/>
              </a:rPr>
              <a:t>Walk through the different algorithms</a:t>
            </a:r>
          </a:p>
          <a:p>
            <a:pPr marL="742950" lvl="1" indent="-285750">
              <a:buFont typeface="Arial" panose="020B0604020202020204" pitchFamily="34" charset="0"/>
              <a:buChar char="•"/>
            </a:pPr>
            <a:r>
              <a:rPr lang="en-US" sz="2400" dirty="0">
                <a:latin typeface="Book Antiqua" panose="02040602050305030304" pitchFamily="18" charset="0"/>
              </a:rPr>
              <a:t>Multivariate Linear Regression</a:t>
            </a:r>
          </a:p>
          <a:p>
            <a:pPr marL="742950" lvl="1" indent="-285750">
              <a:buFont typeface="Arial" panose="020B0604020202020204" pitchFamily="34" charset="0"/>
              <a:buChar char="•"/>
            </a:pPr>
            <a:r>
              <a:rPr lang="en-US" sz="2400" dirty="0">
                <a:latin typeface="Book Antiqua" panose="02040602050305030304" pitchFamily="18" charset="0"/>
              </a:rPr>
              <a:t>Lasso </a:t>
            </a:r>
          </a:p>
          <a:p>
            <a:pPr marL="742950" lvl="1" indent="-285750">
              <a:buFont typeface="Arial" panose="020B0604020202020204" pitchFamily="34" charset="0"/>
              <a:buChar char="•"/>
            </a:pPr>
            <a:r>
              <a:rPr lang="en-US" sz="2400" dirty="0">
                <a:latin typeface="Book Antiqua" panose="02040602050305030304" pitchFamily="18" charset="0"/>
              </a:rPr>
              <a:t>Random Forest</a:t>
            </a:r>
          </a:p>
          <a:p>
            <a:pPr marL="742950" lvl="1" indent="-285750">
              <a:buFont typeface="Arial" panose="020B0604020202020204" pitchFamily="34" charset="0"/>
              <a:buChar char="•"/>
            </a:pPr>
            <a:r>
              <a:rPr lang="en-US" sz="2400" dirty="0">
                <a:latin typeface="Book Antiqua" panose="02040602050305030304" pitchFamily="18" charset="0"/>
              </a:rPr>
              <a:t>Neural Network</a:t>
            </a:r>
          </a:p>
          <a:p>
            <a:pPr marL="742950" lvl="1" indent="-285750">
              <a:buFont typeface="Arial" panose="020B0604020202020204" pitchFamily="34" charset="0"/>
              <a:buChar char="•"/>
            </a:pPr>
            <a:r>
              <a:rPr lang="en-US" sz="2400" dirty="0">
                <a:latin typeface="Book Antiqua" panose="02040602050305030304" pitchFamily="18" charset="0"/>
              </a:rPr>
              <a:t>LGBM</a:t>
            </a:r>
          </a:p>
          <a:p>
            <a:pPr marL="285750" lvl="0" indent="-285750">
              <a:buFont typeface="Arial" panose="020B0604020202020204" pitchFamily="34" charset="0"/>
              <a:buChar char="•"/>
            </a:pPr>
            <a:r>
              <a:rPr lang="en-US" sz="2400" dirty="0">
                <a:latin typeface="Book Antiqua" panose="02040602050305030304" pitchFamily="18" charset="0"/>
              </a:rPr>
              <a:t>Conclude.</a:t>
            </a:r>
          </a:p>
          <a:p>
            <a:pPr marL="400050" indent="-400050">
              <a:buFont typeface="+mj-lt"/>
              <a:buAutoNum type="romanUcPeriod"/>
            </a:pPr>
            <a:endParaRPr lang="en-US" sz="2000" dirty="0"/>
          </a:p>
        </p:txBody>
      </p:sp>
    </p:spTree>
    <p:extLst>
      <p:ext uri="{BB962C8B-B14F-4D97-AF65-F5344CB8AC3E}">
        <p14:creationId xmlns:p14="http://schemas.microsoft.com/office/powerpoint/2010/main" val="83506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A32C11-FA9B-F642-9D57-A45977CB22D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2407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939A2B-0865-B444-AD11-56928761EBDB}"/>
              </a:ext>
            </a:extLst>
          </p:cNvPr>
          <p:cNvSpPr>
            <a:spLocks noGrp="1"/>
          </p:cNvSpPr>
          <p:nvPr>
            <p:ph type="body" idx="1"/>
          </p:nvPr>
        </p:nvSpPr>
        <p:spPr>
          <a:xfrm>
            <a:off x="924889" y="144314"/>
            <a:ext cx="6104100" cy="819900"/>
          </a:xfrm>
        </p:spPr>
        <p:txBody>
          <a:bodyPr/>
          <a:lstStyle/>
          <a:p>
            <a:pPr marL="38100" indent="0">
              <a:buNone/>
            </a:pPr>
            <a:r>
              <a:rPr lang="en-US" dirty="0"/>
              <a:t>Descriptive Statistics</a:t>
            </a:r>
          </a:p>
        </p:txBody>
      </p:sp>
    </p:spTree>
    <p:extLst>
      <p:ext uri="{BB962C8B-B14F-4D97-AF65-F5344CB8AC3E}">
        <p14:creationId xmlns:p14="http://schemas.microsoft.com/office/powerpoint/2010/main" val="69780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 name="Picture 3" descr="A view of a city at night&#13;&#10;&#13;&#10;Description automatically generated">
            <a:extLst>
              <a:ext uri="{FF2B5EF4-FFF2-40B4-BE49-F238E27FC236}">
                <a16:creationId xmlns:a16="http://schemas.microsoft.com/office/drawing/2014/main" id="{92CA63BC-A4A5-5E4A-A8F6-461D447F7AC5}"/>
              </a:ext>
            </a:extLst>
          </p:cNvPr>
          <p:cNvPicPr>
            <a:picLocks noChangeAspect="1"/>
          </p:cNvPicPr>
          <p:nvPr/>
        </p:nvPicPr>
        <p:blipFill>
          <a:blip r:embed="rId2"/>
          <a:stretch>
            <a:fillRect/>
          </a:stretch>
        </p:blipFill>
        <p:spPr>
          <a:xfrm>
            <a:off x="1110343" y="-1"/>
            <a:ext cx="6890657" cy="5143501"/>
          </a:xfrm>
          <a:prstGeom prst="rect">
            <a:avLst/>
          </a:prstGeom>
        </p:spPr>
      </p:pic>
    </p:spTree>
    <p:extLst>
      <p:ext uri="{BB962C8B-B14F-4D97-AF65-F5344CB8AC3E}">
        <p14:creationId xmlns:p14="http://schemas.microsoft.com/office/powerpoint/2010/main" val="1114905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148</Words>
  <Application>Microsoft Macintosh PowerPoint</Application>
  <PresentationFormat>On-screen Show (16:9)</PresentationFormat>
  <Paragraphs>23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Book Antiqua</vt:lpstr>
      <vt:lpstr>Wingdings</vt:lpstr>
      <vt:lpstr>Garamond</vt:lpstr>
      <vt:lpstr>Arial</vt:lpstr>
      <vt:lpstr>Office Theme</vt:lpstr>
      <vt:lpstr>Elo World Team: Jon, Ben, Eleanora &amp; Shrawantee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Infrastructure: Lancaster, PA &amp; NYC</dc:title>
  <cp:lastModifiedBy>Saha, Shrawantee</cp:lastModifiedBy>
  <cp:revision>7</cp:revision>
  <dcterms:modified xsi:type="dcterms:W3CDTF">2018-12-13T21:50:44Z</dcterms:modified>
</cp:coreProperties>
</file>