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  <p:sldId id="313" r:id="rId5"/>
    <p:sldId id="312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92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err="1" smtClean="0"/>
              <a:t>HomeWork</a:t>
            </a:r>
            <a:r>
              <a:rPr lang="en-US" altLang="zh-TW" dirty="0" smtClean="0"/>
              <a:t>-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rite an algorithm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an optimal </a:t>
            </a:r>
            <a:r>
              <a:rPr lang="en-US" altLang="zh-TW" dirty="0" err="1" smtClean="0">
                <a:latin typeface="Times New Roman" pitchFamily="18" charset="0"/>
                <a:sym typeface="Symbol" pitchFamily="18" charset="2"/>
              </a:rPr>
              <a:t>parenthesization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 of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a matrix-chain product: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3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5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6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4675" y="214313"/>
            <a:ext cx="8819326" cy="838200"/>
          </a:xfrm>
        </p:spPr>
        <p:txBody>
          <a:bodyPr/>
          <a:lstStyle/>
          <a:p>
            <a:r>
              <a:rPr lang="en-US" altLang="zh-TW" dirty="0"/>
              <a:t>Example 1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196975"/>
            <a:ext cx="7772400" cy="4935538"/>
          </a:xfrm>
        </p:spPr>
        <p:txBody>
          <a:bodyPr/>
          <a:lstStyle/>
          <a:p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30</a:t>
            </a:r>
            <a:r>
              <a:rPr lang="en-US" altLang="zh-TW" dirty="0">
                <a:latin typeface="Times New Roman" pitchFamily="18" charset="0"/>
              </a:rPr>
              <a:t>35;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35</a:t>
            </a:r>
            <a:r>
              <a:rPr lang="en-US" altLang="zh-TW" dirty="0">
                <a:latin typeface="Times New Roman" pitchFamily="18" charset="0"/>
              </a:rPr>
              <a:t>15;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3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15</a:t>
            </a:r>
            <a:r>
              <a:rPr lang="en-US" altLang="zh-TW" dirty="0">
                <a:latin typeface="Times New Roman" pitchFamily="18" charset="0"/>
              </a:rPr>
              <a:t>5; </a:t>
            </a:r>
          </a:p>
          <a:p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5</a:t>
            </a:r>
            <a:r>
              <a:rPr lang="en-US" altLang="zh-TW" dirty="0">
                <a:latin typeface="Times New Roman" pitchFamily="18" charset="0"/>
              </a:rPr>
              <a:t>10;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5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10</a:t>
            </a:r>
            <a:r>
              <a:rPr lang="en-US" altLang="zh-TW" dirty="0">
                <a:latin typeface="Times New Roman" pitchFamily="18" charset="0"/>
              </a:rPr>
              <a:t>20;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6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20</a:t>
            </a:r>
            <a:r>
              <a:rPr lang="en-US" altLang="zh-TW" dirty="0">
                <a:latin typeface="Times New Roman" pitchFamily="18" charset="0"/>
              </a:rPr>
              <a:t>25</a:t>
            </a:r>
            <a:endParaRPr lang="en-US" altLang="zh-TW" i="1" baseline="-25000" dirty="0">
              <a:latin typeface="Times New Roman" pitchFamily="18" charset="0"/>
            </a:endParaRPr>
          </a:p>
          <a:p>
            <a:endParaRPr lang="en-US" altLang="zh-TW" dirty="0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7596188" y="2060575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s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2843213" y="20605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m</a:t>
            </a:r>
          </a:p>
        </p:txBody>
      </p:sp>
      <p:grpSp>
        <p:nvGrpSpPr>
          <p:cNvPr id="28711" name="Group 39"/>
          <p:cNvGrpSpPr>
            <a:grpSpLocks/>
          </p:cNvGrpSpPr>
          <p:nvPr/>
        </p:nvGrpSpPr>
        <p:grpSpPr bwMode="auto">
          <a:xfrm>
            <a:off x="14288" y="2363788"/>
            <a:ext cx="5273675" cy="4311650"/>
            <a:chOff x="0" y="1489"/>
            <a:chExt cx="3653" cy="2716"/>
          </a:xfrm>
        </p:grpSpPr>
        <p:grpSp>
          <p:nvGrpSpPr>
            <p:cNvPr id="28692" name="Group 20"/>
            <p:cNvGrpSpPr>
              <a:grpSpLocks/>
            </p:cNvGrpSpPr>
            <p:nvPr/>
          </p:nvGrpSpPr>
          <p:grpSpPr bwMode="auto">
            <a:xfrm>
              <a:off x="0" y="1525"/>
              <a:ext cx="3515" cy="2540"/>
              <a:chOff x="0" y="1616"/>
              <a:chExt cx="3515" cy="2540"/>
            </a:xfrm>
          </p:grpSpPr>
          <p:sp>
            <p:nvSpPr>
              <p:cNvPr id="28676" name="Text Box 4"/>
              <p:cNvSpPr txBox="1">
                <a:spLocks noChangeArrowheads="1"/>
              </p:cNvSpPr>
              <p:nvPr/>
            </p:nvSpPr>
            <p:spPr bwMode="auto">
              <a:xfrm>
                <a:off x="67" y="1852"/>
                <a:ext cx="3382" cy="1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800100" indent="-3429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257300" indent="-3429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714500" indent="-3429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171700" indent="-3429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/>
                <a:r>
                  <a:rPr lang="en-US" altLang="zh-TW">
                    <a:latin typeface="Tahoma" pitchFamily="34" charset="0"/>
                  </a:rPr>
                  <a:t>15125</a:t>
                </a:r>
              </a:p>
              <a:p>
                <a:pPr algn="ctr"/>
                <a:endParaRPr lang="en-US" altLang="zh-TW">
                  <a:latin typeface="Tahoma" pitchFamily="34" charset="0"/>
                </a:endParaRPr>
              </a:p>
              <a:p>
                <a:pPr algn="ctr">
                  <a:buFontTx/>
                  <a:buAutoNum type="arabicPlain" startAt="11875"/>
                </a:pPr>
                <a:r>
                  <a:rPr lang="en-US" altLang="zh-TW">
                    <a:latin typeface="Tahoma" pitchFamily="34" charset="0"/>
                  </a:rPr>
                  <a:t>     10500</a:t>
                </a:r>
              </a:p>
              <a:p>
                <a:pPr algn="ctr">
                  <a:buFontTx/>
                  <a:buAutoNum type="arabicPlain" startAt="11875"/>
                </a:pPr>
                <a:endParaRPr lang="en-US" altLang="zh-TW">
                  <a:latin typeface="Tahoma" pitchFamily="34" charset="0"/>
                </a:endParaRPr>
              </a:p>
              <a:p>
                <a:pPr algn="ctr"/>
                <a:r>
                  <a:rPr lang="en-US" altLang="zh-TW">
                    <a:latin typeface="Tahoma" pitchFamily="34" charset="0"/>
                  </a:rPr>
                  <a:t>9375 	7125	5375</a:t>
                </a:r>
              </a:p>
              <a:p>
                <a:pPr algn="ctr"/>
                <a:endParaRPr lang="en-US" altLang="zh-TW">
                  <a:latin typeface="Tahoma" pitchFamily="34" charset="0"/>
                </a:endParaRPr>
              </a:p>
              <a:p>
                <a:pPr algn="ctr"/>
                <a:r>
                  <a:rPr lang="en-US" altLang="zh-TW">
                    <a:latin typeface="Tahoma" pitchFamily="34" charset="0"/>
                  </a:rPr>
                  <a:t>7875	4375	2500	3500</a:t>
                </a:r>
              </a:p>
              <a:p>
                <a:pPr algn="ctr"/>
                <a:endParaRPr lang="en-US" altLang="zh-TW">
                  <a:latin typeface="Tahoma" pitchFamily="34" charset="0"/>
                </a:endParaRPr>
              </a:p>
              <a:p>
                <a:pPr algn="ctr"/>
                <a:r>
                  <a:rPr lang="en-US" altLang="zh-TW">
                    <a:latin typeface="Tahoma" pitchFamily="34" charset="0"/>
                  </a:rPr>
                  <a:t>15750	2625	750	1000	5000</a:t>
                </a:r>
              </a:p>
              <a:p>
                <a:pPr algn="ctr"/>
                <a:endParaRPr lang="en-US" altLang="zh-TW">
                  <a:latin typeface="Tahoma" pitchFamily="34" charset="0"/>
                </a:endParaRPr>
              </a:p>
              <a:p>
                <a:pPr algn="ctr"/>
                <a:r>
                  <a:rPr lang="en-US" altLang="zh-TW">
                    <a:latin typeface="Tahoma" pitchFamily="34" charset="0"/>
                  </a:rPr>
                  <a:t>0		0	0	0	0	0</a:t>
                </a:r>
              </a:p>
            </p:txBody>
          </p:sp>
          <p:sp>
            <p:nvSpPr>
              <p:cNvPr id="28677" name="Line 5"/>
              <p:cNvSpPr>
                <a:spLocks noChangeShapeType="1"/>
              </p:cNvSpPr>
              <p:nvPr/>
            </p:nvSpPr>
            <p:spPr bwMode="auto">
              <a:xfrm flipV="1">
                <a:off x="0" y="1616"/>
                <a:ext cx="1747" cy="2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78" name="Line 6"/>
              <p:cNvSpPr>
                <a:spLocks noChangeShapeType="1"/>
              </p:cNvSpPr>
              <p:nvPr/>
            </p:nvSpPr>
            <p:spPr bwMode="auto">
              <a:xfrm flipV="1">
                <a:off x="295" y="1933"/>
                <a:ext cx="1769" cy="2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79" name="Line 7"/>
              <p:cNvSpPr>
                <a:spLocks noChangeShapeType="1"/>
              </p:cNvSpPr>
              <p:nvPr/>
            </p:nvSpPr>
            <p:spPr bwMode="auto">
              <a:xfrm flipV="1">
                <a:off x="839" y="2296"/>
                <a:ext cx="1497" cy="1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 flipV="1">
                <a:off x="1429" y="2614"/>
                <a:ext cx="1224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1" name="Line 9"/>
              <p:cNvSpPr>
                <a:spLocks noChangeShapeType="1"/>
              </p:cNvSpPr>
              <p:nvPr/>
            </p:nvSpPr>
            <p:spPr bwMode="auto">
              <a:xfrm flipV="1">
                <a:off x="2064" y="2976"/>
                <a:ext cx="907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2" name="Line 10"/>
              <p:cNvSpPr>
                <a:spLocks noChangeShapeType="1"/>
              </p:cNvSpPr>
              <p:nvPr/>
            </p:nvSpPr>
            <p:spPr bwMode="auto">
              <a:xfrm flipV="1">
                <a:off x="2653" y="3339"/>
                <a:ext cx="59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>
                <a:off x="1746" y="1616"/>
                <a:ext cx="1769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1474" y="1979"/>
                <a:ext cx="1724" cy="20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>
                <a:off x="1156" y="2341"/>
                <a:ext cx="1498" cy="1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884" y="2704"/>
                <a:ext cx="1180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7" name="Line 15"/>
              <p:cNvSpPr>
                <a:spLocks noChangeShapeType="1"/>
              </p:cNvSpPr>
              <p:nvPr/>
            </p:nvSpPr>
            <p:spPr bwMode="auto">
              <a:xfrm>
                <a:off x="612" y="3022"/>
                <a:ext cx="862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8" name="Line 16"/>
              <p:cNvSpPr>
                <a:spLocks noChangeShapeType="1"/>
              </p:cNvSpPr>
              <p:nvPr/>
            </p:nvSpPr>
            <p:spPr bwMode="auto">
              <a:xfrm>
                <a:off x="295" y="3385"/>
                <a:ext cx="567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9" name="Line 17"/>
              <p:cNvSpPr>
                <a:spLocks noChangeShapeType="1"/>
              </p:cNvSpPr>
              <p:nvPr/>
            </p:nvSpPr>
            <p:spPr bwMode="auto">
              <a:xfrm>
                <a:off x="0" y="3702"/>
                <a:ext cx="295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0" name="Line 18"/>
              <p:cNvSpPr>
                <a:spLocks noChangeShapeType="1"/>
              </p:cNvSpPr>
              <p:nvPr/>
            </p:nvSpPr>
            <p:spPr bwMode="auto">
              <a:xfrm flipH="1">
                <a:off x="3198" y="3612"/>
                <a:ext cx="317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158" y="3974"/>
              <a:ext cx="3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/>
                <a:t>A</a:t>
              </a:r>
              <a:r>
                <a:rPr lang="en-US" altLang="zh-TW" baseline="-25000"/>
                <a:t>1</a:t>
              </a:r>
              <a:r>
                <a:rPr lang="en-US" altLang="zh-TW">
                  <a:sym typeface="Symbol" pitchFamily="18" charset="2"/>
                </a:rPr>
                <a:t>	</a:t>
              </a:r>
              <a:r>
                <a:rPr lang="en-US" altLang="zh-TW"/>
                <a:t> </a:t>
              </a:r>
              <a:r>
                <a:rPr lang="en-US" altLang="zh-TW" i="1"/>
                <a:t>A</a:t>
              </a:r>
              <a:r>
                <a:rPr lang="en-US" altLang="zh-TW" baseline="-25000"/>
                <a:t>2</a:t>
              </a:r>
              <a:r>
                <a:rPr lang="en-US" altLang="zh-TW">
                  <a:sym typeface="Symbol" pitchFamily="18" charset="2"/>
                </a:rPr>
                <a:t>	</a:t>
              </a:r>
              <a:r>
                <a:rPr lang="en-US" altLang="zh-TW"/>
                <a:t> </a:t>
              </a:r>
              <a:r>
                <a:rPr lang="en-US" altLang="zh-TW" i="1"/>
                <a:t>A</a:t>
              </a:r>
              <a:r>
                <a:rPr lang="en-US" altLang="zh-TW" baseline="-25000"/>
                <a:t>3</a:t>
              </a:r>
              <a:r>
                <a:rPr lang="en-US" altLang="zh-TW">
                  <a:sym typeface="Symbol" pitchFamily="18" charset="2"/>
                </a:rPr>
                <a:t>	</a:t>
              </a:r>
              <a:r>
                <a:rPr lang="en-US" altLang="zh-TW"/>
                <a:t> </a:t>
              </a:r>
              <a:r>
                <a:rPr lang="en-US" altLang="zh-TW" i="1"/>
                <a:t>A</a:t>
              </a:r>
              <a:r>
                <a:rPr lang="en-US" altLang="zh-TW" baseline="-25000"/>
                <a:t>4</a:t>
              </a:r>
              <a:r>
                <a:rPr lang="en-US" altLang="zh-TW">
                  <a:sym typeface="Symbol" pitchFamily="18" charset="2"/>
                </a:rPr>
                <a:t>	</a:t>
              </a:r>
              <a:r>
                <a:rPr lang="en-US" altLang="zh-TW"/>
                <a:t> </a:t>
              </a:r>
              <a:r>
                <a:rPr lang="en-US" altLang="zh-TW" i="1"/>
                <a:t>A</a:t>
              </a:r>
              <a:r>
                <a:rPr lang="en-US" altLang="zh-TW" baseline="-25000"/>
                <a:t>5</a:t>
              </a:r>
              <a:r>
                <a:rPr lang="en-US" altLang="zh-TW">
                  <a:sym typeface="Symbol" pitchFamily="18" charset="2"/>
                </a:rPr>
                <a:t>	</a:t>
              </a:r>
              <a:r>
                <a:rPr lang="en-US" altLang="zh-TW"/>
                <a:t> </a:t>
              </a:r>
              <a:r>
                <a:rPr lang="en-US" altLang="zh-TW" i="1"/>
                <a:t>A</a:t>
              </a:r>
              <a:r>
                <a:rPr lang="en-US" altLang="zh-TW" baseline="-25000"/>
                <a:t>6</a:t>
              </a: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1927" y="1525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2199" y="1842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2458" y="212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2777" y="2442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3095" y="280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3366" y="3122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6</a:t>
              </a:r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2789" y="2073"/>
              <a:ext cx="1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567" y="2069"/>
              <a:ext cx="1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8705" name="Text Box 33"/>
            <p:cNvSpPr txBox="1">
              <a:spLocks noChangeArrowheads="1"/>
            </p:cNvSpPr>
            <p:nvPr/>
          </p:nvSpPr>
          <p:spPr bwMode="auto">
            <a:xfrm>
              <a:off x="1371" y="1489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6</a:t>
              </a:r>
            </a:p>
          </p:txBody>
        </p:sp>
        <p:sp>
          <p:nvSpPr>
            <p:cNvPr id="28706" name="Text Box 34"/>
            <p:cNvSpPr txBox="1">
              <a:spLocks noChangeArrowheads="1"/>
            </p:cNvSpPr>
            <p:nvPr/>
          </p:nvSpPr>
          <p:spPr bwMode="auto">
            <a:xfrm>
              <a:off x="1099" y="1807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838" y="216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28708" name="Text Box 36"/>
            <p:cNvSpPr txBox="1">
              <a:spLocks noChangeArrowheads="1"/>
            </p:cNvSpPr>
            <p:nvPr/>
          </p:nvSpPr>
          <p:spPr bwMode="auto">
            <a:xfrm>
              <a:off x="567" y="2568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28709" name="Text Box 37"/>
            <p:cNvSpPr txBox="1">
              <a:spLocks noChangeArrowheads="1"/>
            </p:cNvSpPr>
            <p:nvPr/>
          </p:nvSpPr>
          <p:spPr bwMode="auto">
            <a:xfrm>
              <a:off x="249" y="2931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28710" name="Text Box 38"/>
            <p:cNvSpPr txBox="1">
              <a:spLocks noChangeArrowheads="1"/>
            </p:cNvSpPr>
            <p:nvPr/>
          </p:nvSpPr>
          <p:spPr bwMode="auto">
            <a:xfrm>
              <a:off x="0" y="3203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</p:grpSp>
      <p:grpSp>
        <p:nvGrpSpPr>
          <p:cNvPr id="28744" name="Group 72"/>
          <p:cNvGrpSpPr>
            <a:grpSpLocks/>
          </p:cNvGrpSpPr>
          <p:nvPr/>
        </p:nvGrpSpPr>
        <p:grpSpPr bwMode="auto">
          <a:xfrm>
            <a:off x="5003800" y="2205038"/>
            <a:ext cx="4306888" cy="3455987"/>
            <a:chOff x="1419" y="1298"/>
            <a:chExt cx="3051" cy="2177"/>
          </a:xfrm>
        </p:grpSpPr>
        <p:sp>
          <p:nvSpPr>
            <p:cNvPr id="28745" name="Text Box 73"/>
            <p:cNvSpPr txBox="1">
              <a:spLocks noChangeArrowheads="1"/>
            </p:cNvSpPr>
            <p:nvPr/>
          </p:nvSpPr>
          <p:spPr bwMode="auto">
            <a:xfrm>
              <a:off x="1508" y="1570"/>
              <a:ext cx="2810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800100" indent="-3429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257300" indent="-3429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714500" indent="-3429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171700" indent="-3429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/>
              <a:r>
                <a:rPr lang="en-US" altLang="zh-TW">
                  <a:latin typeface="Tahoma" pitchFamily="34" charset="0"/>
                </a:rPr>
                <a:t>3</a:t>
              </a:r>
            </a:p>
            <a:p>
              <a:pPr algn="ctr"/>
              <a:endParaRPr lang="en-US" altLang="zh-TW">
                <a:latin typeface="Tahoma" pitchFamily="34" charset="0"/>
              </a:endParaRPr>
            </a:p>
            <a:p>
              <a:pPr algn="ctr"/>
              <a:r>
                <a:rPr lang="en-US" altLang="zh-TW">
                  <a:latin typeface="Tahoma" pitchFamily="34" charset="0"/>
                </a:rPr>
                <a:t>3    	 3</a:t>
              </a:r>
            </a:p>
            <a:p>
              <a:pPr algn="ctr">
                <a:buFontTx/>
                <a:buChar char="•"/>
              </a:pPr>
              <a:endParaRPr lang="en-US" altLang="zh-TW">
                <a:latin typeface="Tahoma" pitchFamily="34" charset="0"/>
              </a:endParaRPr>
            </a:p>
            <a:p>
              <a:pPr algn="ctr"/>
              <a:r>
                <a:rPr lang="en-US" altLang="zh-TW">
                  <a:latin typeface="Tahoma" pitchFamily="34" charset="0"/>
                </a:rPr>
                <a:t>3 		3	3</a:t>
              </a:r>
            </a:p>
            <a:p>
              <a:pPr algn="ctr"/>
              <a:endParaRPr lang="en-US" altLang="zh-TW">
                <a:latin typeface="Tahoma" pitchFamily="34" charset="0"/>
              </a:endParaRPr>
            </a:p>
            <a:p>
              <a:pPr algn="ctr"/>
              <a:r>
                <a:rPr lang="en-US" altLang="zh-TW">
                  <a:latin typeface="Tahoma" pitchFamily="34" charset="0"/>
                </a:rPr>
                <a:t>1		3	3	5</a:t>
              </a:r>
            </a:p>
            <a:p>
              <a:pPr algn="ctr"/>
              <a:endParaRPr lang="en-US" altLang="zh-TW">
                <a:latin typeface="Tahoma" pitchFamily="34" charset="0"/>
              </a:endParaRPr>
            </a:p>
            <a:p>
              <a:pPr algn="ctr"/>
              <a:r>
                <a:rPr lang="en-US" altLang="zh-TW">
                  <a:latin typeface="Tahoma" pitchFamily="34" charset="0"/>
                </a:rPr>
                <a:t>1		2	3	4	5</a:t>
              </a:r>
            </a:p>
            <a:p>
              <a:pPr algn="ctr"/>
              <a:endParaRPr lang="en-US" altLang="zh-TW">
                <a:latin typeface="Tahoma" pitchFamily="34" charset="0"/>
              </a:endParaRPr>
            </a:p>
          </p:txBody>
        </p:sp>
        <p:sp>
          <p:nvSpPr>
            <p:cNvPr id="28746" name="Line 74"/>
            <p:cNvSpPr>
              <a:spLocks noChangeShapeType="1"/>
            </p:cNvSpPr>
            <p:nvPr/>
          </p:nvSpPr>
          <p:spPr bwMode="auto">
            <a:xfrm flipV="1">
              <a:off x="1474" y="1334"/>
              <a:ext cx="1429" cy="1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7" name="Line 75"/>
            <p:cNvSpPr>
              <a:spLocks noChangeShapeType="1"/>
            </p:cNvSpPr>
            <p:nvPr/>
          </p:nvSpPr>
          <p:spPr bwMode="auto">
            <a:xfrm flipV="1">
              <a:off x="1791" y="1651"/>
              <a:ext cx="1429" cy="1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8" name="Line 76"/>
            <p:cNvSpPr>
              <a:spLocks noChangeShapeType="1"/>
            </p:cNvSpPr>
            <p:nvPr/>
          </p:nvSpPr>
          <p:spPr bwMode="auto">
            <a:xfrm flipV="1">
              <a:off x="2336" y="2014"/>
              <a:ext cx="1156" cy="1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9" name="Line 77"/>
            <p:cNvSpPr>
              <a:spLocks noChangeShapeType="1"/>
            </p:cNvSpPr>
            <p:nvPr/>
          </p:nvSpPr>
          <p:spPr bwMode="auto">
            <a:xfrm flipV="1">
              <a:off x="2880" y="2332"/>
              <a:ext cx="929" cy="1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0" name="Line 78"/>
            <p:cNvSpPr>
              <a:spLocks noChangeShapeType="1"/>
            </p:cNvSpPr>
            <p:nvPr/>
          </p:nvSpPr>
          <p:spPr bwMode="auto">
            <a:xfrm flipV="1">
              <a:off x="3515" y="2694"/>
              <a:ext cx="612" cy="7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1" name="Line 79"/>
            <p:cNvSpPr>
              <a:spLocks noChangeShapeType="1"/>
            </p:cNvSpPr>
            <p:nvPr/>
          </p:nvSpPr>
          <p:spPr bwMode="auto">
            <a:xfrm flipV="1">
              <a:off x="4105" y="3022"/>
              <a:ext cx="272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2" name="Line 80"/>
            <p:cNvSpPr>
              <a:spLocks noChangeShapeType="1"/>
            </p:cNvSpPr>
            <p:nvPr/>
          </p:nvSpPr>
          <p:spPr bwMode="auto">
            <a:xfrm>
              <a:off x="2902" y="1334"/>
              <a:ext cx="1475" cy="1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3" name="Line 81"/>
            <p:cNvSpPr>
              <a:spLocks noChangeShapeType="1"/>
            </p:cNvSpPr>
            <p:nvPr/>
          </p:nvSpPr>
          <p:spPr bwMode="auto">
            <a:xfrm>
              <a:off x="2608" y="1706"/>
              <a:ext cx="1498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4" name="Line 82"/>
            <p:cNvSpPr>
              <a:spLocks noChangeShapeType="1"/>
            </p:cNvSpPr>
            <p:nvPr/>
          </p:nvSpPr>
          <p:spPr bwMode="auto">
            <a:xfrm>
              <a:off x="2336" y="2069"/>
              <a:ext cx="118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5" name="Line 83"/>
            <p:cNvSpPr>
              <a:spLocks noChangeShapeType="1"/>
            </p:cNvSpPr>
            <p:nvPr/>
          </p:nvSpPr>
          <p:spPr bwMode="auto">
            <a:xfrm>
              <a:off x="2064" y="2432"/>
              <a:ext cx="862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6" name="Line 84"/>
            <p:cNvSpPr>
              <a:spLocks noChangeShapeType="1"/>
            </p:cNvSpPr>
            <p:nvPr/>
          </p:nvSpPr>
          <p:spPr bwMode="auto">
            <a:xfrm>
              <a:off x="1791" y="2750"/>
              <a:ext cx="567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7" name="Line 85"/>
            <p:cNvSpPr>
              <a:spLocks noChangeShapeType="1"/>
            </p:cNvSpPr>
            <p:nvPr/>
          </p:nvSpPr>
          <p:spPr bwMode="auto">
            <a:xfrm>
              <a:off x="1474" y="3067"/>
              <a:ext cx="29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8" name="Text Box 86"/>
            <p:cNvSpPr txBox="1">
              <a:spLocks noChangeArrowheads="1"/>
            </p:cNvSpPr>
            <p:nvPr/>
          </p:nvSpPr>
          <p:spPr bwMode="auto">
            <a:xfrm>
              <a:off x="3083" y="1334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28759" name="Text Box 87"/>
            <p:cNvSpPr txBox="1">
              <a:spLocks noChangeArrowheads="1"/>
            </p:cNvSpPr>
            <p:nvPr/>
          </p:nvSpPr>
          <p:spPr bwMode="auto">
            <a:xfrm>
              <a:off x="3356" y="1651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28760" name="Text Box 88"/>
            <p:cNvSpPr txBox="1">
              <a:spLocks noChangeArrowheads="1"/>
            </p:cNvSpPr>
            <p:nvPr/>
          </p:nvSpPr>
          <p:spPr bwMode="auto">
            <a:xfrm>
              <a:off x="3615" y="193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28761" name="Text Box 89"/>
            <p:cNvSpPr txBox="1">
              <a:spLocks noChangeArrowheads="1"/>
            </p:cNvSpPr>
            <p:nvPr/>
          </p:nvSpPr>
          <p:spPr bwMode="auto">
            <a:xfrm>
              <a:off x="3932" y="225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28762" name="Text Box 90"/>
            <p:cNvSpPr txBox="1">
              <a:spLocks noChangeArrowheads="1"/>
            </p:cNvSpPr>
            <p:nvPr/>
          </p:nvSpPr>
          <p:spPr bwMode="auto">
            <a:xfrm>
              <a:off x="4250" y="261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28763" name="Text Box 91"/>
            <p:cNvSpPr txBox="1">
              <a:spLocks noChangeArrowheads="1"/>
            </p:cNvSpPr>
            <p:nvPr/>
          </p:nvSpPr>
          <p:spPr bwMode="auto">
            <a:xfrm>
              <a:off x="3945" y="1882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8764" name="Text Box 92"/>
            <p:cNvSpPr txBox="1">
              <a:spLocks noChangeArrowheads="1"/>
            </p:cNvSpPr>
            <p:nvPr/>
          </p:nvSpPr>
          <p:spPr bwMode="auto">
            <a:xfrm>
              <a:off x="1723" y="1878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8765" name="Text Box 93"/>
            <p:cNvSpPr txBox="1">
              <a:spLocks noChangeArrowheads="1"/>
            </p:cNvSpPr>
            <p:nvPr/>
          </p:nvSpPr>
          <p:spPr bwMode="auto">
            <a:xfrm>
              <a:off x="2517" y="1298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6</a:t>
              </a:r>
            </a:p>
          </p:txBody>
        </p:sp>
        <p:sp>
          <p:nvSpPr>
            <p:cNvPr id="28766" name="Text Box 94"/>
            <p:cNvSpPr txBox="1">
              <a:spLocks noChangeArrowheads="1"/>
            </p:cNvSpPr>
            <p:nvPr/>
          </p:nvSpPr>
          <p:spPr bwMode="auto">
            <a:xfrm>
              <a:off x="2258" y="1651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28767" name="Text Box 95"/>
            <p:cNvSpPr txBox="1">
              <a:spLocks noChangeArrowheads="1"/>
            </p:cNvSpPr>
            <p:nvPr/>
          </p:nvSpPr>
          <p:spPr bwMode="auto">
            <a:xfrm>
              <a:off x="1987" y="2059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28768" name="Text Box 96"/>
            <p:cNvSpPr txBox="1">
              <a:spLocks noChangeArrowheads="1"/>
            </p:cNvSpPr>
            <p:nvPr/>
          </p:nvSpPr>
          <p:spPr bwMode="auto">
            <a:xfrm>
              <a:off x="1668" y="2422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28769" name="Text Box 97"/>
            <p:cNvSpPr txBox="1">
              <a:spLocks noChangeArrowheads="1"/>
            </p:cNvSpPr>
            <p:nvPr/>
          </p:nvSpPr>
          <p:spPr bwMode="auto">
            <a:xfrm>
              <a:off x="1419" y="2694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</a:rPr>
              <a:t>((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1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(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3</a:t>
            </a:r>
            <a:r>
              <a:rPr lang="en-US" altLang="zh-TW" dirty="0" smtClean="0">
                <a:latin typeface="Times New Roman" pitchFamily="18" charset="0"/>
              </a:rPr>
              <a:t>))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((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5</a:t>
            </a:r>
            <a:r>
              <a:rPr lang="en-US" altLang="zh-TW" dirty="0">
                <a:latin typeface="Times New Roman" pitchFamily="18" charset="0"/>
              </a:rPr>
              <a:t>)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6</a:t>
            </a:r>
            <a:r>
              <a:rPr lang="en-US" altLang="zh-TW" dirty="0" smtClean="0">
                <a:latin typeface="Times New Roman" pitchFamily="18" charset="0"/>
              </a:rPr>
              <a:t>))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number of required multiplications: 15125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   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16667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651</TotalTime>
  <Words>135</Words>
  <Application>Microsoft Office PowerPoint</Application>
  <PresentationFormat>如螢幕大小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Radial</vt:lpstr>
      <vt:lpstr>1_Radial</vt:lpstr>
      <vt:lpstr>Introduction to Algorithms   </vt:lpstr>
      <vt:lpstr>HomeWork- Dynamic Programming</vt:lpstr>
      <vt:lpstr>Example 1</vt:lpstr>
      <vt:lpstr>Example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82</cp:revision>
  <dcterms:created xsi:type="dcterms:W3CDTF">2010-09-14T03:31:34Z</dcterms:created>
  <dcterms:modified xsi:type="dcterms:W3CDTF">2024-12-11T05:51:37Z</dcterms:modified>
</cp:coreProperties>
</file>