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 id="261" r:id="rId3"/>
    <p:sldId id="311" r:id="rId4"/>
    <p:sldId id="307" r:id="rId5"/>
    <p:sldId id="309" r:id="rId6"/>
    <p:sldId id="310" r:id="rId7"/>
    <p:sldId id="312"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127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圓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圓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a:xfrm>
            <a:off x="6705600" y="4206240"/>
            <a:ext cx="960120" cy="457200"/>
          </a:xfrm>
        </p:spPr>
        <p:txBody>
          <a:bodyPr/>
          <a:lstStyle/>
          <a:p>
            <a:fld id="{A70694F3-6776-4768-B762-B8A441886011}" type="datetimeFigureOut">
              <a:rPr lang="zh-TW" altLang="en-US" smtClean="0"/>
              <a:pPr/>
              <a:t>2023/2/17</a:t>
            </a:fld>
            <a:endParaRPr lang="zh-TW" altLang="en-US"/>
          </a:p>
        </p:txBody>
      </p:sp>
      <p:sp>
        <p:nvSpPr>
          <p:cNvPr id="17" name="頁尾版面配置區 16"/>
          <p:cNvSpPr>
            <a:spLocks noGrp="1"/>
          </p:cNvSpPr>
          <p:nvPr>
            <p:ph type="ftr" sz="quarter" idx="11"/>
          </p:nvPr>
        </p:nvSpPr>
        <p:spPr>
          <a:xfrm>
            <a:off x="5410200" y="4205288"/>
            <a:ext cx="1295400" cy="457200"/>
          </a:xfrm>
        </p:spPr>
        <p:txBody>
          <a:bodyPr/>
          <a:lstStyle/>
          <a:p>
            <a:endParaRPr lang="zh-TW" altLang="en-US"/>
          </a:p>
        </p:txBody>
      </p:sp>
      <p:sp>
        <p:nvSpPr>
          <p:cNvPr id="29" name="投影片編號版面配置區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3A0D32D-7F83-427C-BA5C-8B9627D241B2}"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A70694F3-6776-4768-B762-B8A441886011}" type="datetimeFigureOut">
              <a:rPr lang="zh-TW" altLang="en-US" smtClean="0"/>
              <a:pPr/>
              <a:t>2023/2/17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0D32D-7F83-427C-BA5C-8B9627D241B2}"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81800" y="1143000"/>
            <a:ext cx="1905000" cy="5486400"/>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1143000"/>
            <a:ext cx="6248400" cy="5486400"/>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A70694F3-6776-4768-B762-B8A441886011}" type="datetimeFigureOut">
              <a:rPr lang="zh-TW" altLang="en-US" smtClean="0"/>
              <a:pPr/>
              <a:t>2023/2/17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0D32D-7F83-427C-BA5C-8B9627D241B2}"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A70694F3-6776-4768-B762-B8A441886011}" type="datetimeFigureOut">
              <a:rPr lang="zh-TW" altLang="en-US" smtClean="0"/>
              <a:pPr/>
              <a:t>2023/2/17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0D32D-7F83-427C-BA5C-8B9627D241B2}"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p:txBody>
          <a:bodyPr/>
          <a:lstStyle/>
          <a:p>
            <a:fld id="{A70694F3-6776-4768-B762-B8A441886011}" type="datetimeFigureOut">
              <a:rPr lang="zh-TW" altLang="en-US" smtClean="0"/>
              <a:pPr/>
              <a:t>2023/2/17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3A0D32D-7F83-427C-BA5C-8B9627D241B2}"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內容版面配置區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內容版面配置區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A70694F3-6776-4768-B762-B8A441886011}" type="datetimeFigureOut">
              <a:rPr lang="zh-TW" altLang="en-US" smtClean="0"/>
              <a:pPr/>
              <a:t>2023/2/17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0D32D-7F83-427C-BA5C-8B9627D241B2}"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381000" y="1143000"/>
            <a:ext cx="8382000" cy="1069848"/>
          </a:xfrm>
        </p:spPr>
        <p:txBody>
          <a:bodyPr anchor="ctr"/>
          <a:lstStyle>
            <a:lvl1pPr>
              <a:defRPr sz="4000" b="0" i="0" cap="none"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5" name="內容版面配置區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6" name="內容版面配置區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6" name="日期版面配置區 25"/>
          <p:cNvSpPr>
            <a:spLocks noGrp="1"/>
          </p:cNvSpPr>
          <p:nvPr>
            <p:ph type="dt" sz="half" idx="10"/>
          </p:nvPr>
        </p:nvSpPr>
        <p:spPr/>
        <p:txBody>
          <a:bodyPr rtlCol="0"/>
          <a:lstStyle/>
          <a:p>
            <a:fld id="{A70694F3-6776-4768-B762-B8A441886011}" type="datetimeFigureOut">
              <a:rPr lang="zh-TW" altLang="en-US" smtClean="0"/>
              <a:pPr/>
              <a:t>2023/2/17</a:t>
            </a:fld>
            <a:endParaRPr lang="zh-TW" altLang="en-US"/>
          </a:p>
        </p:txBody>
      </p:sp>
      <p:sp>
        <p:nvSpPr>
          <p:cNvPr id="27" name="投影片編號版面配置區 26"/>
          <p:cNvSpPr>
            <a:spLocks noGrp="1"/>
          </p:cNvSpPr>
          <p:nvPr>
            <p:ph type="sldNum" sz="quarter" idx="11"/>
          </p:nvPr>
        </p:nvSpPr>
        <p:spPr/>
        <p:txBody>
          <a:bodyPr rtlCol="0"/>
          <a:lstStyle/>
          <a:p>
            <a:fld id="{A3A0D32D-7F83-427C-BA5C-8B9627D241B2}" type="slidenum">
              <a:rPr lang="zh-TW" altLang="en-US" smtClean="0"/>
              <a:pPr/>
              <a:t>‹#›</a:t>
            </a:fld>
            <a:endParaRPr lang="zh-TW" altLang="en-US"/>
          </a:p>
        </p:txBody>
      </p:sp>
      <p:sp>
        <p:nvSpPr>
          <p:cNvPr id="28" name="頁尾版面配置區 27"/>
          <p:cNvSpPr>
            <a:spLocks noGrp="1"/>
          </p:cNvSpPr>
          <p:nvPr>
            <p:ph type="ftr" sz="quarter" idx="12"/>
          </p:nvPr>
        </p:nvSpPr>
        <p:spPr/>
        <p:txBody>
          <a:bodyPr rtlCol="0"/>
          <a:lstStyle/>
          <a:p>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a:xfrm>
            <a:off x="6583680" y="612648"/>
            <a:ext cx="957264" cy="457200"/>
          </a:xfrm>
        </p:spPr>
        <p:txBody>
          <a:bodyPr/>
          <a:lstStyle/>
          <a:p>
            <a:fld id="{A70694F3-6776-4768-B762-B8A441886011}" type="datetimeFigureOut">
              <a:rPr lang="zh-TW" altLang="en-US" smtClean="0"/>
              <a:pPr/>
              <a:t>2023/2/17</a:t>
            </a:fld>
            <a:endParaRPr lang="zh-TW" altLang="en-US"/>
          </a:p>
        </p:txBody>
      </p:sp>
      <p:sp>
        <p:nvSpPr>
          <p:cNvPr id="4" name="頁尾版面配置區 3"/>
          <p:cNvSpPr>
            <a:spLocks noGrp="1"/>
          </p:cNvSpPr>
          <p:nvPr>
            <p:ph type="ftr" sz="quarter" idx="11"/>
          </p:nvPr>
        </p:nvSpPr>
        <p:spPr>
          <a:xfrm>
            <a:off x="5257800" y="612648"/>
            <a:ext cx="1325880" cy="457200"/>
          </a:xfrm>
        </p:spPr>
        <p:txBody>
          <a:bodyPr/>
          <a:lstStyle/>
          <a:p>
            <a:endParaRPr lang="zh-TW" altLang="en-US"/>
          </a:p>
        </p:txBody>
      </p:sp>
      <p:sp>
        <p:nvSpPr>
          <p:cNvPr id="5" name="投影片編號版面配置區 4"/>
          <p:cNvSpPr>
            <a:spLocks noGrp="1"/>
          </p:cNvSpPr>
          <p:nvPr>
            <p:ph type="sldNum" sz="quarter" idx="12"/>
          </p:nvPr>
        </p:nvSpPr>
        <p:spPr>
          <a:xfrm>
            <a:off x="8174736" y="2272"/>
            <a:ext cx="762000" cy="365760"/>
          </a:xfrm>
        </p:spPr>
        <p:txBody>
          <a:bodyPr/>
          <a:lstStyle/>
          <a:p>
            <a:fld id="{A3A0D32D-7F83-427C-BA5C-8B9627D241B2}"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70694F3-6776-4768-B762-B8A441886011}" type="datetimeFigureOut">
              <a:rPr lang="zh-TW" altLang="en-US" smtClean="0"/>
              <a:pPr/>
              <a:t>2023/2/17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3A0D32D-7F83-427C-BA5C-8B9627D241B2}"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353496" y="1101970"/>
            <a:ext cx="3383280" cy="877824"/>
          </a:xfrm>
        </p:spPr>
        <p:txBody>
          <a:bodyPr anchor="b"/>
          <a:lstStyle>
            <a:lvl1pPr algn="l">
              <a:buNone/>
              <a:defRPr sz="1800" b="1"/>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4" name="內容版面配置區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A70694F3-6776-4768-B762-B8A441886011}" type="datetimeFigureOut">
              <a:rPr lang="zh-TW" altLang="en-US" smtClean="0"/>
              <a:pPr/>
              <a:t>2023/2/17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0D32D-7F83-427C-BA5C-8B9627D241B2}"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fld id="{A70694F3-6776-4768-B762-B8A441886011}" type="datetimeFigureOut">
              <a:rPr lang="zh-TW" altLang="en-US" smtClean="0"/>
              <a:pPr/>
              <a:t>2023/2/17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3A0D32D-7F83-427C-BA5C-8B9627D241B2}"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圓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圓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標題版面配置區 21"/>
          <p:cNvSpPr>
            <a:spLocks noGrp="1"/>
          </p:cNvSpPr>
          <p:nvPr>
            <p:ph type="title"/>
          </p:nvPr>
        </p:nvSpPr>
        <p:spPr>
          <a:xfrm>
            <a:off x="457200" y="1143000"/>
            <a:ext cx="8229600" cy="1066800"/>
          </a:xfrm>
          <a:prstGeom prst="rect">
            <a:avLst/>
          </a:prstGeom>
        </p:spPr>
        <p:txBody>
          <a:bodyPr vert="horz" anchor="ctr">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70694F3-6776-4768-B762-B8A441886011}" type="datetimeFigureOut">
              <a:rPr lang="zh-TW" altLang="en-US" smtClean="0"/>
              <a:pPr/>
              <a:t>2023/2/17</a:t>
            </a:fld>
            <a:endParaRPr lang="zh-TW" altLang="en-US"/>
          </a:p>
        </p:txBody>
      </p:sp>
      <p:sp>
        <p:nvSpPr>
          <p:cNvPr id="3" name="頁尾版面配置區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TW" altLang="en-US"/>
          </a:p>
        </p:txBody>
      </p:sp>
      <p:sp>
        <p:nvSpPr>
          <p:cNvPr id="23" name="投影片編號版面配置區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3A0D32D-7F83-427C-BA5C-8B9627D241B2}"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tutor.itsa.org.tw/e-Tutor/mod/programming/view.php?id=3078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程式</a:t>
            </a:r>
            <a:r>
              <a:rPr lang="zh-TW" altLang="en-US"/>
              <a:t>規劃</a:t>
            </a:r>
            <a:r>
              <a:rPr lang="en-US" altLang="zh-TW"/>
              <a:t>(</a:t>
            </a:r>
            <a:r>
              <a:rPr lang="zh-TW" altLang="en-US" dirty="0"/>
              <a:t>二</a:t>
            </a:r>
            <a:r>
              <a:rPr lang="en-US" altLang="zh-TW"/>
              <a:t>)</a:t>
            </a:r>
            <a:r>
              <a:rPr lang="zh-TW" altLang="en-US" dirty="0"/>
              <a:t>上機實習</a:t>
            </a:r>
          </a:p>
        </p:txBody>
      </p:sp>
      <p:sp>
        <p:nvSpPr>
          <p:cNvPr id="3" name="副標題 2"/>
          <p:cNvSpPr>
            <a:spLocks noGrp="1"/>
          </p:cNvSpPr>
          <p:nvPr>
            <p:ph type="subTitle" idx="1"/>
          </p:nvPr>
        </p:nvSpPr>
        <p:spPr/>
        <p:txBody>
          <a:bodyPr/>
          <a:lstStyle/>
          <a:p>
            <a:r>
              <a:rPr lang="en-US" altLang="zh-TW"/>
              <a:t>20230216</a:t>
            </a:r>
            <a:endParaRPr lang="zh-TW"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zh-TW" altLang="zh-TW" sz="3200" dirty="0"/>
              <a:t>請先繪製出</a:t>
            </a:r>
            <a:r>
              <a:rPr lang="zh-TW" altLang="zh-TW" sz="3200" b="1" dirty="0"/>
              <a:t>流程圖</a:t>
            </a:r>
            <a:r>
              <a:rPr lang="zh-TW" altLang="zh-TW" sz="3200" dirty="0"/>
              <a:t>，</a:t>
            </a:r>
            <a:r>
              <a:rPr lang="zh-TW" altLang="en-US" sz="3200" dirty="0"/>
              <a:t>或</a:t>
            </a:r>
            <a:r>
              <a:rPr lang="zh-TW" altLang="zh-TW" sz="3200" dirty="0"/>
              <a:t>撰寫</a:t>
            </a:r>
            <a:r>
              <a:rPr lang="zh-TW" altLang="zh-TW" sz="3200" b="1" dirty="0"/>
              <a:t>演算法</a:t>
            </a:r>
            <a:r>
              <a:rPr lang="zh-TW" altLang="zh-TW" sz="3200" dirty="0"/>
              <a:t>，完成後由助教批閱同意後始能開始進行程式編寫。</a:t>
            </a:r>
            <a:endParaRPr lang="zh-TW" alt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1. Pointer</a:t>
            </a:r>
            <a:r>
              <a:rPr lang="zh-TW" altLang="en-US"/>
              <a:t>  </a:t>
            </a:r>
            <a:r>
              <a:rPr lang="en-US" altLang="zh-TW"/>
              <a:t>(15)</a:t>
            </a:r>
            <a:endParaRPr lang="zh-TW" altLang="en-US"/>
          </a:p>
        </p:txBody>
      </p:sp>
      <p:sp>
        <p:nvSpPr>
          <p:cNvPr id="3" name="內容版面配置區 2"/>
          <p:cNvSpPr>
            <a:spLocks noGrp="1"/>
          </p:cNvSpPr>
          <p:nvPr>
            <p:ph idx="1"/>
          </p:nvPr>
        </p:nvSpPr>
        <p:spPr/>
        <p:txBody>
          <a:bodyPr/>
          <a:lstStyle/>
          <a:p>
            <a:r>
              <a:rPr lang="zh-TW" altLang="en-US"/>
              <a:t>宣告一個整數陣列，存入</a:t>
            </a:r>
            <a:r>
              <a:rPr lang="en-US" altLang="zh-TW"/>
              <a:t>5</a:t>
            </a:r>
            <a:r>
              <a:rPr lang="zh-TW" altLang="en-US"/>
              <a:t>個整數。宣告一個浮點數陣列，存入</a:t>
            </a:r>
            <a:r>
              <a:rPr lang="en-US" altLang="zh-TW"/>
              <a:t>5</a:t>
            </a:r>
            <a:r>
              <a:rPr lang="zh-TW" altLang="en-US"/>
              <a:t>個浮點數。</a:t>
            </a:r>
            <a:endParaRPr lang="en-US" altLang="zh-TW"/>
          </a:p>
          <a:p>
            <a:r>
              <a:rPr lang="zh-TW" altLang="en-US"/>
              <a:t>使用陣列索引，依序印出整數陣列中每個元素的記憶體位址與存在其中的整數。</a:t>
            </a:r>
            <a:endParaRPr lang="en-US" altLang="zh-TW"/>
          </a:p>
          <a:p>
            <a:r>
              <a:rPr lang="zh-TW" altLang="en-US"/>
              <a:t>使用一個整數指標指向整數陣列的起始位址，使用此指標依序印出整數陣列中每個元素的記憶體位址與存在其中的整數。</a:t>
            </a:r>
          </a:p>
          <a:p>
            <a:r>
              <a:rPr lang="zh-TW" altLang="en-US"/>
              <a:t>依上述</a:t>
            </a:r>
            <a:r>
              <a:rPr lang="en-US" altLang="zh-TW"/>
              <a:t>2</a:t>
            </a:r>
            <a:r>
              <a:rPr lang="zh-TW" altLang="en-US"/>
              <a:t>種方式依序印出浮點數陣列中每個元素的記憶體位址與存在其中的浮點數。</a:t>
            </a:r>
          </a:p>
        </p:txBody>
      </p:sp>
    </p:spTree>
    <p:extLst>
      <p:ext uri="{BB962C8B-B14F-4D97-AF65-F5344CB8AC3E}">
        <p14:creationId xmlns:p14="http://schemas.microsoft.com/office/powerpoint/2010/main" val="34918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2. </a:t>
            </a:r>
            <a:r>
              <a:rPr lang="en-US" altLang="zh-TW" dirty="0"/>
              <a:t>Function – call by </a:t>
            </a:r>
            <a:r>
              <a:rPr lang="en-US" altLang="zh-TW"/>
              <a:t>reference (25)</a:t>
            </a:r>
            <a:endParaRPr lang="zh-TW" altLang="en-US" dirty="0"/>
          </a:p>
        </p:txBody>
      </p:sp>
      <p:sp>
        <p:nvSpPr>
          <p:cNvPr id="3" name="內容版面配置區 2"/>
          <p:cNvSpPr>
            <a:spLocks noGrp="1"/>
          </p:cNvSpPr>
          <p:nvPr>
            <p:ph idx="1"/>
          </p:nvPr>
        </p:nvSpPr>
        <p:spPr/>
        <p:txBody>
          <a:bodyPr/>
          <a:lstStyle/>
          <a:p>
            <a:r>
              <a:rPr lang="zh-TW" altLang="en-US" dirty="0"/>
              <a:t>寫一個</a:t>
            </a:r>
            <a:r>
              <a:rPr lang="en-US" altLang="zh-TW" dirty="0"/>
              <a:t>function</a:t>
            </a:r>
            <a:r>
              <a:rPr lang="zh-TW" altLang="en-US" dirty="0"/>
              <a:t>讓使用者輸入</a:t>
            </a:r>
            <a:r>
              <a:rPr lang="en-US" altLang="zh-TW" dirty="0"/>
              <a:t>5</a:t>
            </a:r>
            <a:r>
              <a:rPr lang="zh-TW" altLang="en-US" dirty="0"/>
              <a:t>個整數</a:t>
            </a:r>
            <a:endParaRPr lang="en-US" altLang="zh-TW" dirty="0"/>
          </a:p>
          <a:p>
            <a:r>
              <a:rPr lang="zh-TW" altLang="en-US" dirty="0"/>
              <a:t>寫另一個</a:t>
            </a:r>
            <a:r>
              <a:rPr lang="en-US" altLang="zh-TW" dirty="0"/>
              <a:t>function</a:t>
            </a:r>
            <a:r>
              <a:rPr lang="zh-TW" altLang="en-US" dirty="0"/>
              <a:t>找出這</a:t>
            </a:r>
            <a:r>
              <a:rPr lang="en-US" altLang="zh-TW" dirty="0"/>
              <a:t>5</a:t>
            </a:r>
            <a:r>
              <a:rPr lang="zh-TW" altLang="en-US" dirty="0"/>
              <a:t>個整數的最大值、最小值、平均值，並回傳回</a:t>
            </a:r>
            <a:r>
              <a:rPr lang="en-US" altLang="zh-TW" dirty="0"/>
              <a:t>main function.</a:t>
            </a:r>
          </a:p>
          <a:p>
            <a:r>
              <a:rPr lang="zh-TW" altLang="en-US" dirty="0"/>
              <a:t>在</a:t>
            </a:r>
            <a:r>
              <a:rPr lang="en-US" altLang="zh-TW" dirty="0"/>
              <a:t>main function</a:t>
            </a:r>
            <a:r>
              <a:rPr lang="zh-TW" altLang="en-US" dirty="0"/>
              <a:t>印出最大值、最小值及平均值。</a:t>
            </a:r>
            <a:endParaRPr lang="en-US" altLang="zh-TW" dirty="0"/>
          </a:p>
          <a:p>
            <a:endParaRPr lang="en-US" altLang="zh-TW" dirty="0"/>
          </a:p>
          <a:p>
            <a:r>
              <a:rPr lang="zh-TW" altLang="en-US" dirty="0"/>
              <a:t>不能使用全域變數</a:t>
            </a:r>
            <a:endParaRPr lang="en-US" altLang="zh-TW" dirty="0"/>
          </a:p>
          <a:p>
            <a:endParaRPr lang="zh-TW" altLang="en-US" dirty="0"/>
          </a:p>
        </p:txBody>
      </p:sp>
    </p:spTree>
    <p:extLst>
      <p:ext uri="{BB962C8B-B14F-4D97-AF65-F5344CB8AC3E}">
        <p14:creationId xmlns:p14="http://schemas.microsoft.com/office/powerpoint/2010/main" val="74908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3. Function – call by reference</a:t>
            </a:r>
            <a:r>
              <a:rPr lang="zh-TW" altLang="en-US"/>
              <a:t> </a:t>
            </a:r>
            <a:r>
              <a:rPr lang="en-US" altLang="zh-TW"/>
              <a:t>(55)</a:t>
            </a:r>
            <a:endParaRPr lang="zh-TW" altLang="en-US" dirty="0"/>
          </a:p>
        </p:txBody>
      </p:sp>
      <p:sp>
        <p:nvSpPr>
          <p:cNvPr id="3" name="內容版面配置區 2"/>
          <p:cNvSpPr>
            <a:spLocks noGrp="1"/>
          </p:cNvSpPr>
          <p:nvPr>
            <p:ph idx="1"/>
          </p:nvPr>
        </p:nvSpPr>
        <p:spPr/>
        <p:txBody>
          <a:bodyPr>
            <a:normAutofit lnSpcReduction="10000"/>
          </a:bodyPr>
          <a:lstStyle/>
          <a:p>
            <a:r>
              <a:rPr lang="zh-TW" altLang="zh-TW" dirty="0"/>
              <a:t>請撰寫一個程式，先由電腦隨機產生計概、程規的成績各</a:t>
            </a:r>
            <a:r>
              <a:rPr lang="en-US" altLang="zh-TW" dirty="0"/>
              <a:t>100</a:t>
            </a:r>
            <a:r>
              <a:rPr lang="zh-TW" altLang="zh-TW" dirty="0"/>
              <a:t>個</a:t>
            </a:r>
            <a:r>
              <a:rPr lang="en-US" altLang="zh-TW" dirty="0"/>
              <a:t>(0~100</a:t>
            </a:r>
            <a:r>
              <a:rPr lang="zh-TW" altLang="zh-TW" dirty="0"/>
              <a:t>的整數</a:t>
            </a:r>
            <a:r>
              <a:rPr lang="en-US" altLang="zh-TW" dirty="0"/>
              <a:t>)</a:t>
            </a:r>
            <a:r>
              <a:rPr lang="zh-TW" altLang="zh-TW" dirty="0"/>
              <a:t>存入</a:t>
            </a:r>
            <a:r>
              <a:rPr lang="en-US" altLang="zh-TW" dirty="0"/>
              <a:t>2</a:t>
            </a:r>
            <a:r>
              <a:rPr lang="zh-TW" altLang="zh-TW" dirty="0"/>
              <a:t>個陣列中。學生的學號是</a:t>
            </a:r>
            <a:r>
              <a:rPr lang="en-US" altLang="zh-TW" dirty="0"/>
              <a:t>111000001~111000100</a:t>
            </a:r>
            <a:r>
              <a:rPr lang="zh-TW" altLang="zh-TW" dirty="0"/>
              <a:t>。</a:t>
            </a:r>
          </a:p>
          <a:p>
            <a:r>
              <a:rPr lang="en-US" altLang="zh-TW" dirty="0"/>
              <a:t>(1) </a:t>
            </a:r>
            <a:r>
              <a:rPr lang="zh-TW" altLang="zh-TW" dirty="0"/>
              <a:t>找出各科成績最高分的學生及其成績，若有相同最高分的學生，都要印出來。</a:t>
            </a:r>
            <a:endParaRPr lang="en-US" altLang="zh-TW" dirty="0"/>
          </a:p>
          <a:p>
            <a:pPr lvl="1"/>
            <a:r>
              <a:rPr lang="zh-TW" altLang="en-US" dirty="0"/>
              <a:t>寫一個函式 </a:t>
            </a:r>
            <a:r>
              <a:rPr lang="en-US" altLang="zh-TW" dirty="0" err="1"/>
              <a:t>MaxScore</a:t>
            </a:r>
            <a:r>
              <a:rPr lang="en-US" altLang="zh-TW" dirty="0"/>
              <a:t>(</a:t>
            </a:r>
            <a:r>
              <a:rPr lang="en-US" altLang="zh-TW" dirty="0" err="1"/>
              <a:t>int</a:t>
            </a:r>
            <a:r>
              <a:rPr lang="en-US" altLang="zh-TW" dirty="0"/>
              <a:t> computer[], </a:t>
            </a:r>
            <a:r>
              <a:rPr lang="en-US" altLang="zh-TW" dirty="0" err="1"/>
              <a:t>int</a:t>
            </a:r>
            <a:r>
              <a:rPr lang="en-US" altLang="zh-TW" dirty="0"/>
              <a:t> program[], </a:t>
            </a:r>
            <a:r>
              <a:rPr lang="en-US" altLang="zh-TW" dirty="0" err="1"/>
              <a:t>int</a:t>
            </a:r>
            <a:r>
              <a:rPr lang="en-US" altLang="zh-TW" dirty="0"/>
              <a:t> </a:t>
            </a:r>
            <a:r>
              <a:rPr lang="en-US" altLang="zh-TW" dirty="0" err="1"/>
              <a:t>MaxComIndex</a:t>
            </a:r>
            <a:r>
              <a:rPr lang="en-US" altLang="zh-TW" dirty="0"/>
              <a:t>[], </a:t>
            </a:r>
            <a:r>
              <a:rPr lang="en-US" altLang="zh-TW" dirty="0" err="1"/>
              <a:t>int</a:t>
            </a:r>
            <a:r>
              <a:rPr lang="en-US" altLang="zh-TW" dirty="0"/>
              <a:t> </a:t>
            </a:r>
            <a:r>
              <a:rPr lang="en-US" altLang="zh-TW" dirty="0" err="1"/>
              <a:t>MaxProgIndex</a:t>
            </a:r>
            <a:r>
              <a:rPr lang="en-US" altLang="zh-TW" dirty="0"/>
              <a:t>[], </a:t>
            </a:r>
            <a:r>
              <a:rPr lang="en-US" altLang="zh-TW" dirty="0" err="1"/>
              <a:t>int</a:t>
            </a:r>
            <a:r>
              <a:rPr lang="en-US" altLang="zh-TW" dirty="0"/>
              <a:t> *</a:t>
            </a:r>
            <a:r>
              <a:rPr lang="en-US" altLang="zh-TW" dirty="0" err="1"/>
              <a:t>MaxComNum</a:t>
            </a:r>
            <a:r>
              <a:rPr lang="en-US" altLang="zh-TW" dirty="0"/>
              <a:t>, </a:t>
            </a:r>
            <a:r>
              <a:rPr lang="en-US" altLang="zh-TW" dirty="0" err="1"/>
              <a:t>int</a:t>
            </a:r>
            <a:r>
              <a:rPr lang="en-US" altLang="zh-TW" dirty="0"/>
              <a:t> *</a:t>
            </a:r>
            <a:r>
              <a:rPr lang="en-US" altLang="zh-TW" dirty="0" err="1"/>
              <a:t>MaxProgNum</a:t>
            </a:r>
            <a:r>
              <a:rPr lang="en-US" altLang="zh-TW" dirty="0"/>
              <a:t>, </a:t>
            </a:r>
            <a:r>
              <a:rPr lang="en-US" altLang="zh-TW" dirty="0" err="1"/>
              <a:t>int</a:t>
            </a:r>
            <a:r>
              <a:rPr lang="en-US" altLang="zh-TW" dirty="0"/>
              <a:t> *</a:t>
            </a:r>
            <a:r>
              <a:rPr lang="en-US" altLang="zh-TW" dirty="0" err="1"/>
              <a:t>MaxComScore</a:t>
            </a:r>
            <a:r>
              <a:rPr lang="en-US" altLang="zh-TW" dirty="0"/>
              <a:t>, </a:t>
            </a:r>
            <a:r>
              <a:rPr lang="en-US" altLang="zh-TW" dirty="0" err="1"/>
              <a:t>int</a:t>
            </a:r>
            <a:r>
              <a:rPr lang="en-US" altLang="zh-TW" dirty="0"/>
              <a:t> *</a:t>
            </a:r>
            <a:r>
              <a:rPr lang="en-US" altLang="zh-TW" dirty="0" err="1"/>
              <a:t>MaxProgScore</a:t>
            </a:r>
            <a:r>
              <a:rPr lang="en-US" altLang="zh-TW" dirty="0"/>
              <a:t>) </a:t>
            </a:r>
            <a:r>
              <a:rPr lang="zh-TW" altLang="en-US" dirty="0"/>
              <a:t>找出最高分的學生，將資料傳回主程式，由主程式列印。</a:t>
            </a:r>
            <a:endParaRPr lang="zh-TW" altLang="zh-TW" dirty="0"/>
          </a:p>
        </p:txBody>
      </p:sp>
    </p:spTree>
    <p:extLst>
      <p:ext uri="{BB962C8B-B14F-4D97-AF65-F5344CB8AC3E}">
        <p14:creationId xmlns:p14="http://schemas.microsoft.com/office/powerpoint/2010/main" val="180285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pPr lvl="2"/>
            <a:r>
              <a:rPr lang="en-US" altLang="zh-TW" dirty="0" err="1"/>
              <a:t>int</a:t>
            </a:r>
            <a:r>
              <a:rPr lang="en-US" altLang="zh-TW" dirty="0"/>
              <a:t> computer[], </a:t>
            </a:r>
            <a:r>
              <a:rPr lang="en-US" altLang="zh-TW" dirty="0" err="1"/>
              <a:t>int</a:t>
            </a:r>
            <a:r>
              <a:rPr lang="en-US" altLang="zh-TW" dirty="0"/>
              <a:t> program[] </a:t>
            </a:r>
            <a:r>
              <a:rPr lang="zh-TW" altLang="en-US" dirty="0"/>
              <a:t>分別是二科學生成績</a:t>
            </a:r>
            <a:endParaRPr lang="en-US" altLang="zh-TW" dirty="0"/>
          </a:p>
          <a:p>
            <a:pPr lvl="2"/>
            <a:r>
              <a:rPr lang="en-US" altLang="zh-TW" dirty="0"/>
              <a:t> </a:t>
            </a:r>
            <a:r>
              <a:rPr lang="en-US" altLang="zh-TW" dirty="0" err="1"/>
              <a:t>int</a:t>
            </a:r>
            <a:r>
              <a:rPr lang="en-US" altLang="zh-TW" dirty="0"/>
              <a:t> </a:t>
            </a:r>
            <a:r>
              <a:rPr lang="en-US" altLang="zh-TW" dirty="0" err="1"/>
              <a:t>MaxComIndex</a:t>
            </a:r>
            <a:r>
              <a:rPr lang="en-US" altLang="zh-TW" dirty="0"/>
              <a:t>[], </a:t>
            </a:r>
            <a:r>
              <a:rPr lang="en-US" altLang="zh-TW" dirty="0" err="1"/>
              <a:t>int</a:t>
            </a:r>
            <a:r>
              <a:rPr lang="en-US" altLang="zh-TW" dirty="0"/>
              <a:t> </a:t>
            </a:r>
            <a:r>
              <a:rPr lang="en-US" altLang="zh-TW" dirty="0" err="1"/>
              <a:t>MaxProgIndex</a:t>
            </a:r>
            <a:r>
              <a:rPr lang="en-US" altLang="zh-TW" dirty="0"/>
              <a:t>[]</a:t>
            </a:r>
            <a:r>
              <a:rPr lang="zh-TW" altLang="en-US" dirty="0"/>
              <a:t> 分別是二科最高分的學生</a:t>
            </a:r>
            <a:endParaRPr lang="en-US" altLang="zh-TW" dirty="0"/>
          </a:p>
          <a:p>
            <a:pPr lvl="2"/>
            <a:r>
              <a:rPr lang="en-US" altLang="zh-TW" dirty="0"/>
              <a:t> int *</a:t>
            </a:r>
            <a:r>
              <a:rPr lang="en-US" altLang="zh-TW" dirty="0" err="1"/>
              <a:t>MaxComNum</a:t>
            </a:r>
            <a:r>
              <a:rPr lang="en-US" altLang="zh-TW" dirty="0"/>
              <a:t>, int *</a:t>
            </a:r>
            <a:r>
              <a:rPr lang="en-US" altLang="zh-TW" dirty="0" err="1"/>
              <a:t>MaxProgNum</a:t>
            </a:r>
            <a:r>
              <a:rPr lang="zh-TW" altLang="en-US" dirty="0"/>
              <a:t> 分別是二科最高分的學生人數</a:t>
            </a:r>
            <a:endParaRPr lang="en-US" altLang="zh-TW" dirty="0"/>
          </a:p>
          <a:p>
            <a:pPr lvl="2"/>
            <a:r>
              <a:rPr lang="en-US" altLang="zh-TW" dirty="0"/>
              <a:t> </a:t>
            </a:r>
            <a:r>
              <a:rPr lang="en-US" altLang="zh-TW" dirty="0" err="1"/>
              <a:t>int</a:t>
            </a:r>
            <a:r>
              <a:rPr lang="en-US" altLang="zh-TW" dirty="0"/>
              <a:t> *</a:t>
            </a:r>
            <a:r>
              <a:rPr lang="en-US" altLang="zh-TW" dirty="0" err="1"/>
              <a:t>MaxComScore</a:t>
            </a:r>
            <a:r>
              <a:rPr lang="en-US" altLang="zh-TW" dirty="0"/>
              <a:t>, </a:t>
            </a:r>
            <a:r>
              <a:rPr lang="en-US" altLang="zh-TW" dirty="0" err="1"/>
              <a:t>int</a:t>
            </a:r>
            <a:r>
              <a:rPr lang="en-US" altLang="zh-TW" dirty="0"/>
              <a:t> *</a:t>
            </a:r>
            <a:r>
              <a:rPr lang="en-US" altLang="zh-TW" dirty="0" err="1"/>
              <a:t>MaxProgScore</a:t>
            </a:r>
            <a:r>
              <a:rPr lang="zh-TW" altLang="en-US" dirty="0"/>
              <a:t>分別是二科最高分的分數</a:t>
            </a:r>
            <a:endParaRPr lang="en-US" altLang="zh-TW" dirty="0"/>
          </a:p>
          <a:p>
            <a:r>
              <a:rPr lang="en-US" altLang="zh-TW" dirty="0"/>
              <a:t>(2) </a:t>
            </a:r>
            <a:r>
              <a:rPr lang="zh-TW" altLang="zh-TW" dirty="0"/>
              <a:t>計算每個人的</a:t>
            </a:r>
            <a:r>
              <a:rPr lang="en-US" altLang="zh-TW" dirty="0"/>
              <a:t>2</a:t>
            </a:r>
            <a:r>
              <a:rPr lang="zh-TW" altLang="zh-TW" dirty="0"/>
              <a:t>科成績的平均值，印出平均成績低於</a:t>
            </a:r>
            <a:r>
              <a:rPr lang="en-US" altLang="zh-TW" dirty="0"/>
              <a:t>60</a:t>
            </a:r>
            <a:r>
              <a:rPr lang="zh-TW" altLang="zh-TW" dirty="0"/>
              <a:t>分的</a:t>
            </a:r>
            <a:r>
              <a:rPr lang="en-US" altLang="zh-TW" dirty="0"/>
              <a:t>index</a:t>
            </a:r>
            <a:r>
              <a:rPr lang="zh-TW" altLang="zh-TW" dirty="0"/>
              <a:t>及其平均成績。</a:t>
            </a:r>
          </a:p>
          <a:p>
            <a:r>
              <a:rPr lang="en-US" altLang="zh-TW" dirty="0"/>
              <a:t>(3) </a:t>
            </a:r>
            <a:r>
              <a:rPr lang="zh-TW" altLang="zh-TW" dirty="0"/>
              <a:t>統計平均成績落於</a:t>
            </a:r>
            <a:r>
              <a:rPr lang="en-US" altLang="zh-TW" dirty="0"/>
              <a:t>0~9, 10~19, 20~29, </a:t>
            </a:r>
            <a:r>
              <a:rPr lang="zh-TW" altLang="zh-TW" dirty="0"/>
              <a:t>…</a:t>
            </a:r>
            <a:r>
              <a:rPr lang="en-US" altLang="zh-TW" dirty="0"/>
              <a:t>, 90~99, 100 </a:t>
            </a:r>
            <a:r>
              <a:rPr lang="zh-TW" altLang="zh-TW" dirty="0"/>
              <a:t>各區間的人數，並印出直方圖</a:t>
            </a:r>
            <a:endParaRPr lang="zh-TW" altLang="en-US" dirty="0"/>
          </a:p>
          <a:p>
            <a:endParaRPr lang="zh-TW" altLang="en-US" dirty="0"/>
          </a:p>
        </p:txBody>
      </p:sp>
    </p:spTree>
    <p:extLst>
      <p:ext uri="{BB962C8B-B14F-4D97-AF65-F5344CB8AC3E}">
        <p14:creationId xmlns:p14="http://schemas.microsoft.com/office/powerpoint/2010/main" val="339094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4. ITSA</a:t>
            </a:r>
            <a:r>
              <a:rPr lang="zh-TW" altLang="en-US"/>
              <a:t>基礎題 </a:t>
            </a:r>
            <a:r>
              <a:rPr lang="en-US" altLang="zh-TW"/>
              <a:t>(20)</a:t>
            </a:r>
            <a:endParaRPr lang="zh-TW" altLang="en-US"/>
          </a:p>
        </p:txBody>
      </p:sp>
      <p:sp>
        <p:nvSpPr>
          <p:cNvPr id="3" name="內容版面配置區 2"/>
          <p:cNvSpPr>
            <a:spLocks noGrp="1"/>
          </p:cNvSpPr>
          <p:nvPr>
            <p:ph idx="1"/>
          </p:nvPr>
        </p:nvSpPr>
        <p:spPr/>
        <p:txBody>
          <a:bodyPr/>
          <a:lstStyle/>
          <a:p>
            <a:r>
              <a:rPr lang="en-US" altLang="zh-TW">
                <a:hlinkClick r:id="rId2"/>
              </a:rPr>
              <a:t>https://e-tutor.itsa.org.tw/e-Tutor/mod/programming/view.php?id=30787</a:t>
            </a:r>
            <a:endParaRPr lang="en-US" altLang="zh-TW"/>
          </a:p>
          <a:p>
            <a:r>
              <a:rPr lang="zh-TW" altLang="en-US"/>
              <a:t>成功通過測試才會算分</a:t>
            </a:r>
          </a:p>
        </p:txBody>
      </p:sp>
    </p:spTree>
    <p:extLst>
      <p:ext uri="{BB962C8B-B14F-4D97-AF65-F5344CB8AC3E}">
        <p14:creationId xmlns:p14="http://schemas.microsoft.com/office/powerpoint/2010/main" val="3741382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會">
  <a:themeElements>
    <a:clrScheme name="都會">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會">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會">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3033</TotalTime>
  <Words>479</Words>
  <Application>Microsoft Office PowerPoint</Application>
  <PresentationFormat>如螢幕大小 (4:3)</PresentationFormat>
  <Paragraphs>27</Paragraphs>
  <Slides>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Georgia</vt:lpstr>
      <vt:lpstr>Trebuchet MS</vt:lpstr>
      <vt:lpstr>Wingdings 2</vt:lpstr>
      <vt:lpstr>都會</vt:lpstr>
      <vt:lpstr>程式規劃(二)上機實習</vt:lpstr>
      <vt:lpstr>PowerPoint 簡報</vt:lpstr>
      <vt:lpstr>1. Pointer  (15)</vt:lpstr>
      <vt:lpstr>2. Function – call by reference (25)</vt:lpstr>
      <vt:lpstr>3. Function – call by reference (55)</vt:lpstr>
      <vt:lpstr>PowerPoint 簡報</vt:lpstr>
      <vt:lpstr>4. ITSA基礎題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程式規劃(一)上機實習</dc:title>
  <dc:creator>denislin</dc:creator>
  <cp:lastModifiedBy>張銘傑</cp:lastModifiedBy>
  <cp:revision>152</cp:revision>
  <dcterms:created xsi:type="dcterms:W3CDTF">2014-09-23T05:52:04Z</dcterms:created>
  <dcterms:modified xsi:type="dcterms:W3CDTF">2023-02-17T12:10:02Z</dcterms:modified>
</cp:coreProperties>
</file>