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316" r:id="rId4"/>
    <p:sldId id="311" r:id="rId5"/>
    <p:sldId id="312" r:id="rId6"/>
    <p:sldId id="314" r:id="rId7"/>
    <p:sldId id="313" r:id="rId8"/>
    <p:sldId id="315" r:id="rId9"/>
    <p:sldId id="317" r:id="rId10"/>
    <p:sldId id="30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0694F3-6776-4768-B762-B8A441886011}" type="datetimeFigureOut">
              <a:rPr lang="zh-TW" altLang="en-US" smtClean="0"/>
              <a:pPr/>
              <a:t>2023/2/20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A0D32D-7F83-427C-BA5C-8B9627D241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307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規劃</a:t>
            </a:r>
            <a:r>
              <a:rPr lang="en-US" altLang="zh-TW" smtClean="0"/>
              <a:t>(</a:t>
            </a:r>
            <a:r>
              <a:rPr lang="zh-TW" altLang="en-US" dirty="0"/>
              <a:t>二</a:t>
            </a:r>
            <a:r>
              <a:rPr lang="en-US" altLang="zh-TW" smtClean="0"/>
              <a:t>)</a:t>
            </a:r>
            <a:r>
              <a:rPr lang="zh-TW" altLang="en-US" dirty="0" smtClean="0"/>
              <a:t>上機實習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20230223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</a:t>
            </a:r>
            <a:r>
              <a:rPr lang="en-US" altLang="zh-TW" smtClean="0"/>
              <a:t>. ITSA</a:t>
            </a:r>
            <a:r>
              <a:rPr lang="zh-TW" altLang="en-US" smtClean="0"/>
              <a:t>基礎題 </a:t>
            </a:r>
            <a:r>
              <a:rPr lang="en-US" altLang="zh-TW" smtClean="0"/>
              <a:t>(15)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e-tutor.itsa.org.tw/e-Tutor/mod/programming/view.php?id=30751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成功</a:t>
            </a:r>
            <a:r>
              <a:rPr lang="zh-TW" altLang="en-US"/>
              <a:t>通過測試才會算分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2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 smtClean="0"/>
              <a:t>請先繪製出</a:t>
            </a:r>
            <a:r>
              <a:rPr lang="zh-TW" altLang="zh-TW" sz="3200" b="1" dirty="0" smtClean="0"/>
              <a:t>流程圖</a:t>
            </a:r>
            <a:r>
              <a:rPr lang="zh-TW" altLang="zh-TW" sz="3200" dirty="0" smtClean="0"/>
              <a:t>，</a:t>
            </a:r>
            <a:r>
              <a:rPr lang="zh-TW" altLang="en-US" sz="3200" dirty="0" smtClean="0"/>
              <a:t>或</a:t>
            </a:r>
            <a:r>
              <a:rPr lang="zh-TW" altLang="zh-TW" sz="3200" dirty="0" smtClean="0"/>
              <a:t>撰寫</a:t>
            </a:r>
            <a:r>
              <a:rPr lang="zh-TW" altLang="zh-TW" sz="3200" b="1" dirty="0" smtClean="0"/>
              <a:t>演算法</a:t>
            </a:r>
            <a:r>
              <a:rPr lang="zh-TW" altLang="zh-TW" sz="3200" dirty="0" smtClean="0"/>
              <a:t>，完成後由助教批閱同意後始能開始進行程式編寫。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 Call by reference, Sorting </a:t>
            </a:r>
            <a:r>
              <a:rPr lang="en-US" altLang="zh-TW" smtClean="0"/>
              <a:t>(25)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200" smtClean="0"/>
              <a:t>一開始輸入</a:t>
            </a:r>
            <a:r>
              <a:rPr lang="en-US" altLang="zh-TW" sz="3200" smtClean="0"/>
              <a:t>10</a:t>
            </a:r>
            <a:r>
              <a:rPr lang="zh-TW" altLang="en-US" sz="3200" smtClean="0"/>
              <a:t>個禮品的品名及單價，接著輸入採購禮品的預算最多是多少錢。</a:t>
            </a:r>
            <a:endParaRPr lang="en-US" altLang="zh-TW" sz="3200"/>
          </a:p>
          <a:p>
            <a:r>
              <a:rPr lang="zh-TW" altLang="en-US" sz="3200" smtClean="0"/>
              <a:t>假設每種禮品最多只能買一個，希望</a:t>
            </a:r>
            <a:r>
              <a:rPr lang="zh-TW" altLang="en-US" sz="3200"/>
              <a:t>在</a:t>
            </a:r>
            <a:r>
              <a:rPr lang="zh-TW" altLang="en-US" sz="3200" smtClean="0"/>
              <a:t>預算內採購最多項禮品，應該要採購哪些禮品</a:t>
            </a:r>
            <a:r>
              <a:rPr lang="en-US" altLang="zh-TW" sz="3200" smtClean="0"/>
              <a:t>?</a:t>
            </a:r>
            <a:endParaRPr lang="en-US" altLang="zh-TW" sz="3200"/>
          </a:p>
          <a:p>
            <a:pPr lvl="1"/>
            <a:r>
              <a:rPr lang="zh-TW" altLang="en-US" sz="3000"/>
              <a:t>根據禮品單價由小到大</a:t>
            </a:r>
            <a:r>
              <a:rPr lang="zh-TW" altLang="en-US" sz="3000"/>
              <a:t>排序</a:t>
            </a:r>
            <a:r>
              <a:rPr lang="zh-TW" altLang="en-US" sz="3000" smtClean="0"/>
              <a:t>，</a:t>
            </a:r>
            <a:r>
              <a:rPr lang="zh-TW" altLang="en-US" sz="3000"/>
              <a:t>從價格最低的開始採購</a:t>
            </a:r>
            <a:endParaRPr lang="en-US" altLang="zh-TW" sz="3000"/>
          </a:p>
          <a:p>
            <a:pPr lvl="2"/>
            <a:r>
              <a:rPr lang="en-US" altLang="zh-TW" sz="2800" smtClean="0"/>
              <a:t>Selection </a:t>
            </a:r>
            <a:r>
              <a:rPr lang="en-US" altLang="zh-TW" sz="2800"/>
              <a:t>sort</a:t>
            </a:r>
            <a:r>
              <a:rPr lang="zh-TW" altLang="en-US" sz="2800"/>
              <a:t>，使用</a:t>
            </a:r>
            <a:r>
              <a:rPr lang="en-US" altLang="zh-TW" sz="2800"/>
              <a:t>Call by reference</a:t>
            </a:r>
            <a:r>
              <a:rPr lang="zh-TW" altLang="en-US" sz="2800"/>
              <a:t>呼叫交換</a:t>
            </a:r>
            <a:r>
              <a:rPr lang="en-US" altLang="zh-TW" sz="2800"/>
              <a:t>2</a:t>
            </a:r>
            <a:r>
              <a:rPr lang="zh-TW" altLang="en-US" sz="2800"/>
              <a:t>數值的函</a:t>
            </a:r>
            <a:r>
              <a:rPr lang="zh-TW" altLang="en-US" sz="2800" smtClean="0"/>
              <a:t>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2. Call by reference, Sorting </a:t>
            </a:r>
            <a:r>
              <a:rPr lang="en-US" altLang="zh-TW" smtClean="0"/>
              <a:t>(60)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3251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請使用者輸入一整數</a:t>
            </a:r>
            <a:r>
              <a:rPr lang="en-US" altLang="zh-TW" dirty="0" smtClean="0"/>
              <a:t>n</a:t>
            </a:r>
            <a:r>
              <a:rPr lang="zh-TW" altLang="en-US" smtClean="0"/>
              <a:t>，最多</a:t>
            </a:r>
            <a:r>
              <a:rPr lang="en-US" altLang="zh-TW" smtClean="0"/>
              <a:t>30</a:t>
            </a:r>
            <a:r>
              <a:rPr lang="zh-TW" altLang="en-US" smtClean="0"/>
              <a:t>，接著亂數產生</a:t>
            </a:r>
            <a:r>
              <a:rPr lang="en-US" altLang="zh-TW" smtClean="0"/>
              <a:t>n</a:t>
            </a:r>
            <a:r>
              <a:rPr lang="zh-TW" altLang="en-US" dirty="0" smtClean="0"/>
              <a:t>位同學的生物、</a:t>
            </a:r>
            <a:r>
              <a:rPr lang="zh-TW" altLang="en-US" smtClean="0"/>
              <a:t>微積分成績，每科成績介於</a:t>
            </a:r>
            <a:r>
              <a:rPr lang="en-US" altLang="zh-TW" smtClean="0"/>
              <a:t>0~100</a:t>
            </a:r>
            <a:r>
              <a:rPr lang="zh-TW" altLang="en-US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算出每位同學生物與微積分的平均</a:t>
            </a:r>
            <a:r>
              <a:rPr lang="zh-TW" altLang="en-US" smtClean="0"/>
              <a:t>成績。</a:t>
            </a:r>
            <a:endParaRPr lang="en-US" altLang="zh-TW" smtClean="0"/>
          </a:p>
          <a:p>
            <a:r>
              <a:rPr lang="zh-TW" altLang="en-US" smtClean="0"/>
              <a:t>使</a:t>
            </a:r>
            <a:r>
              <a:rPr lang="zh-TW" altLang="en-US"/>
              <a:t>用</a:t>
            </a:r>
            <a:r>
              <a:rPr lang="zh-TW" altLang="en-US" smtClean="0"/>
              <a:t>一個</a:t>
            </a:r>
            <a:r>
              <a:rPr lang="en-US" altLang="zh-TW" smtClean="0"/>
              <a:t>function</a:t>
            </a:r>
            <a:r>
              <a:rPr lang="zh-TW" altLang="en-US" smtClean="0"/>
              <a:t>做產生成績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14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42999"/>
            <a:ext cx="7848872" cy="54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程式提供</a:t>
            </a:r>
            <a:r>
              <a:rPr lang="zh-TW" altLang="en-US"/>
              <a:t>以下選項，讓使用者選擇 </a:t>
            </a:r>
            <a:r>
              <a:rPr lang="en-US" altLang="zh-TW"/>
              <a:t>(1) </a:t>
            </a:r>
            <a:r>
              <a:rPr lang="zh-TW" altLang="en-US"/>
              <a:t>依學生生物成績排名、</a:t>
            </a:r>
            <a:r>
              <a:rPr lang="en-US" altLang="zh-TW"/>
              <a:t>(2) </a:t>
            </a:r>
            <a:r>
              <a:rPr lang="zh-TW" altLang="en-US"/>
              <a:t>依學生微積分成績排名、</a:t>
            </a:r>
            <a:r>
              <a:rPr lang="en-US" altLang="zh-TW"/>
              <a:t>(3) </a:t>
            </a:r>
            <a:r>
              <a:rPr lang="zh-TW" altLang="en-US"/>
              <a:t>依學生平均成績排名。</a:t>
            </a:r>
            <a:endParaRPr lang="en-US" altLang="zh-TW"/>
          </a:p>
          <a:p>
            <a:pPr lvl="1"/>
            <a:r>
              <a:rPr lang="zh-TW" altLang="en-US"/>
              <a:t>使用</a:t>
            </a:r>
            <a:r>
              <a:rPr lang="en-US" altLang="zh-TW"/>
              <a:t>Selection sort</a:t>
            </a:r>
            <a:r>
              <a:rPr lang="zh-TW" altLang="en-US"/>
              <a:t>將成績排序，</a:t>
            </a:r>
            <a:r>
              <a:rPr lang="zh-TW" altLang="en-US" b="1"/>
              <a:t>由大排到</a:t>
            </a:r>
            <a:r>
              <a:rPr lang="zh-TW" altLang="en-US" b="1" smtClean="0"/>
              <a:t>小</a:t>
            </a:r>
            <a:endParaRPr lang="en-US" altLang="zh-TW" b="1" smtClean="0"/>
          </a:p>
          <a:p>
            <a:pPr lvl="2"/>
            <a:r>
              <a:rPr lang="zh-TW" altLang="en-US" smtClean="0"/>
              <a:t>使用</a:t>
            </a:r>
            <a:r>
              <a:rPr lang="en-US" altLang="zh-TW"/>
              <a:t>Call by </a:t>
            </a:r>
            <a:r>
              <a:rPr lang="en-US" altLang="zh-TW" smtClean="0"/>
              <a:t>reference</a:t>
            </a:r>
            <a:r>
              <a:rPr lang="zh-TW" altLang="en-US" smtClean="0"/>
              <a:t>呼叫交換</a:t>
            </a:r>
            <a:r>
              <a:rPr lang="en-US" altLang="zh-TW" smtClean="0"/>
              <a:t>2</a:t>
            </a:r>
            <a:r>
              <a:rPr lang="zh-TW" altLang="en-US" smtClean="0"/>
              <a:t>數值的函式</a:t>
            </a:r>
            <a:endParaRPr lang="en-US" altLang="zh-TW" b="1"/>
          </a:p>
          <a:p>
            <a:pPr lvl="1"/>
            <a:r>
              <a:rPr lang="zh-TW" altLang="en-US"/>
              <a:t>要根據排序的成績輸出名次，同分同名次，接下來的跳名次</a:t>
            </a:r>
            <a:endParaRPr lang="en-US" altLang="zh-TW"/>
          </a:p>
          <a:p>
            <a:pPr lvl="2"/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1</a:t>
            </a:r>
            <a:r>
              <a:rPr lang="zh-TW" altLang="en-US"/>
              <a:t> </a:t>
            </a:r>
            <a:r>
              <a:rPr lang="en-US" altLang="zh-TW"/>
              <a:t>4</a:t>
            </a:r>
            <a:r>
              <a:rPr lang="zh-TW" altLang="en-US"/>
              <a:t> </a:t>
            </a:r>
            <a:r>
              <a:rPr lang="en-US" altLang="zh-TW"/>
              <a:t>5</a:t>
            </a:r>
            <a:r>
              <a:rPr lang="zh-TW" altLang="en-US"/>
              <a:t> </a:t>
            </a:r>
            <a:r>
              <a:rPr lang="en-US" altLang="zh-TW"/>
              <a:t>5</a:t>
            </a:r>
            <a:r>
              <a:rPr lang="zh-TW" altLang="en-US"/>
              <a:t> </a:t>
            </a:r>
            <a:r>
              <a:rPr lang="en-US" altLang="zh-TW"/>
              <a:t>7…</a:t>
            </a:r>
          </a:p>
          <a:p>
            <a:pPr lvl="1"/>
            <a:r>
              <a:rPr lang="zh-TW" altLang="en-US" smtClean="0"/>
              <a:t>使用</a:t>
            </a:r>
            <a:r>
              <a:rPr lang="en-US" altLang="zh-TW" smtClean="0"/>
              <a:t>function</a:t>
            </a:r>
            <a:r>
              <a:rPr lang="zh-TW" altLang="en-US" smtClean="0"/>
              <a:t>處理成績排名</a:t>
            </a:r>
            <a:endParaRPr lang="en-US" altLang="zh-TW" smtClean="0"/>
          </a:p>
          <a:p>
            <a:r>
              <a:rPr lang="zh-TW" altLang="en-US" smtClean="0"/>
              <a:t>不能</a:t>
            </a:r>
            <a:r>
              <a:rPr lang="zh-TW" altLang="en-US"/>
              <a:t>使用全域變數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3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734" y="476672"/>
            <a:ext cx="4788532" cy="62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5" y="2285232"/>
            <a:ext cx="540142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41401"/>
              </p:ext>
            </p:extLst>
          </p:nvPr>
        </p:nvGraphicFramePr>
        <p:xfrm>
          <a:off x="1115616" y="4331808"/>
          <a:ext cx="527720" cy="207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833941966"/>
                    </a:ext>
                  </a:extLst>
                </a:gridCol>
              </a:tblGrid>
              <a:tr h="4159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49317"/>
                  </a:ext>
                </a:extLst>
              </a:tr>
              <a:tr h="4159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28855"/>
                  </a:ext>
                </a:extLst>
              </a:tr>
              <a:tr h="4159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43321"/>
                  </a:ext>
                </a:extLst>
              </a:tr>
              <a:tr h="4159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86482"/>
                  </a:ext>
                </a:extLst>
              </a:tr>
              <a:tr h="41597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2930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3. Array of Pointers (15)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有</a:t>
            </a:r>
            <a:r>
              <a:rPr lang="en-US" altLang="zh-TW" sz="3200"/>
              <a:t>5</a:t>
            </a:r>
            <a:r>
              <a:rPr lang="zh-TW" altLang="en-US" sz="3200" smtClean="0"/>
              <a:t>個</a:t>
            </a:r>
            <a:r>
              <a:rPr lang="zh-TW" altLang="en-US" sz="3200"/>
              <a:t>分公司</a:t>
            </a:r>
            <a:r>
              <a:rPr lang="zh-TW" altLang="en-US" sz="3200" smtClean="0"/>
              <a:t>分別有</a:t>
            </a:r>
            <a:r>
              <a:rPr lang="en-US" altLang="zh-TW" sz="3200" smtClean="0"/>
              <a:t>3, 7, 6, 3, 5</a:t>
            </a:r>
            <a:r>
              <a:rPr lang="zh-TW" altLang="en-US" sz="3200" smtClean="0"/>
              <a:t>位銷售員。使用以下資料結構儲存每位銷售員本月業績。找出每間分公司銷售員平均業績、最多業績是多少。</a:t>
            </a:r>
            <a:endParaRPr lang="en-US" altLang="zh-TW" sz="3200" smtClean="0"/>
          </a:p>
          <a:p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75656" y="4514825"/>
            <a:ext cx="500063" cy="1587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475656" y="4942555"/>
            <a:ext cx="500063" cy="1588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475656" y="5371751"/>
            <a:ext cx="500063" cy="1587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75656" y="5809258"/>
            <a:ext cx="500063" cy="1587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475656" y="6238453"/>
            <a:ext cx="500063" cy="1588"/>
          </a:xfrm>
          <a:prstGeom prst="straightConnector1">
            <a:avLst/>
          </a:prstGeom>
          <a:ln w="38100">
            <a:solidFill>
              <a:schemeClr val="accent4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6367"/>
              </p:ext>
            </p:extLst>
          </p:nvPr>
        </p:nvGraphicFramePr>
        <p:xfrm>
          <a:off x="2022251" y="4329405"/>
          <a:ext cx="1967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3012396763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3784201882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120231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238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16425"/>
              </p:ext>
            </p:extLst>
          </p:nvPr>
        </p:nvGraphicFramePr>
        <p:xfrm>
          <a:off x="2022251" y="4786352"/>
          <a:ext cx="46379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69">
                  <a:extLst>
                    <a:ext uri="{9D8B030D-6E8A-4147-A177-3AD203B41FA5}">
                      <a16:colId xmlns:a16="http://schemas.microsoft.com/office/drawing/2014/main" val="1574177019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537525003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3764232906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93449171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2572425218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605164415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217015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523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24679"/>
              </p:ext>
            </p:extLst>
          </p:nvPr>
        </p:nvGraphicFramePr>
        <p:xfrm>
          <a:off x="2022251" y="5229200"/>
          <a:ext cx="3975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69">
                  <a:extLst>
                    <a:ext uri="{9D8B030D-6E8A-4147-A177-3AD203B41FA5}">
                      <a16:colId xmlns:a16="http://schemas.microsoft.com/office/drawing/2014/main" val="1574177019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537525003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3764232906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93449171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2572425218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60516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523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45732"/>
              </p:ext>
            </p:extLst>
          </p:nvPr>
        </p:nvGraphicFramePr>
        <p:xfrm>
          <a:off x="2022251" y="5661248"/>
          <a:ext cx="1967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3012396763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3784201882"/>
                    </a:ext>
                  </a:extLst>
                </a:gridCol>
                <a:gridCol w="655960">
                  <a:extLst>
                    <a:ext uri="{9D8B030D-6E8A-4147-A177-3AD203B41FA5}">
                      <a16:colId xmlns:a16="http://schemas.microsoft.com/office/drawing/2014/main" val="120231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238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82045"/>
              </p:ext>
            </p:extLst>
          </p:nvPr>
        </p:nvGraphicFramePr>
        <p:xfrm>
          <a:off x="2019912" y="6093296"/>
          <a:ext cx="3975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69">
                  <a:extLst>
                    <a:ext uri="{9D8B030D-6E8A-4147-A177-3AD203B41FA5}">
                      <a16:colId xmlns:a16="http://schemas.microsoft.com/office/drawing/2014/main" val="1574177019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537525003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3764232906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93449171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2572425218"/>
                    </a:ext>
                  </a:extLst>
                </a:gridCol>
                <a:gridCol w="662569">
                  <a:extLst>
                    <a:ext uri="{9D8B030D-6E8A-4147-A177-3AD203B41FA5}">
                      <a16:colId xmlns:a16="http://schemas.microsoft.com/office/drawing/2014/main" val="160516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6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4186</TotalTime>
  <Words>339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Georgia</vt:lpstr>
      <vt:lpstr>Trebuchet MS</vt:lpstr>
      <vt:lpstr>Wingdings 2</vt:lpstr>
      <vt:lpstr>都會</vt:lpstr>
      <vt:lpstr>程式規劃(二)上機實習</vt:lpstr>
      <vt:lpstr>PowerPoint 簡報</vt:lpstr>
      <vt:lpstr>1. Call by reference, Sorting (25)</vt:lpstr>
      <vt:lpstr>2. Call by reference, Sorting (60)</vt:lpstr>
      <vt:lpstr>PowerPoint 簡報</vt:lpstr>
      <vt:lpstr>PowerPoint 簡報</vt:lpstr>
      <vt:lpstr>PowerPoint 簡報</vt:lpstr>
      <vt:lpstr>PowerPoint 簡報</vt:lpstr>
      <vt:lpstr>3. Array of Pointers (15)</vt:lpstr>
      <vt:lpstr>4. ITSA基礎題 (15)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程式規劃(一)上機實習</dc:title>
  <dc:creator>denislin</dc:creator>
  <cp:lastModifiedBy>denislin</cp:lastModifiedBy>
  <cp:revision>159</cp:revision>
  <dcterms:created xsi:type="dcterms:W3CDTF">2014-09-23T05:52:04Z</dcterms:created>
  <dcterms:modified xsi:type="dcterms:W3CDTF">2023-02-20T13:07:55Z</dcterms:modified>
</cp:coreProperties>
</file>