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46" r:id="rId2"/>
    <p:sldId id="447" r:id="rId3"/>
    <p:sldId id="453" r:id="rId4"/>
    <p:sldId id="471" r:id="rId5"/>
    <p:sldId id="472" r:id="rId6"/>
    <p:sldId id="448" r:id="rId7"/>
    <p:sldId id="449" r:id="rId8"/>
    <p:sldId id="450" r:id="rId9"/>
    <p:sldId id="451" r:id="rId10"/>
    <p:sldId id="454" r:id="rId11"/>
    <p:sldId id="455" r:id="rId12"/>
    <p:sldId id="456" r:id="rId13"/>
    <p:sldId id="457" r:id="rId14"/>
    <p:sldId id="460" r:id="rId15"/>
    <p:sldId id="458" r:id="rId16"/>
    <p:sldId id="459" r:id="rId17"/>
    <p:sldId id="461" r:id="rId18"/>
    <p:sldId id="462" r:id="rId19"/>
    <p:sldId id="463" r:id="rId20"/>
    <p:sldId id="465" r:id="rId21"/>
    <p:sldId id="466" r:id="rId22"/>
    <p:sldId id="464" r:id="rId23"/>
    <p:sldId id="467" r:id="rId24"/>
    <p:sldId id="468" r:id="rId25"/>
    <p:sldId id="469" r:id="rId26"/>
    <p:sldId id="470" r:id="rId27"/>
    <p:sldId id="45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6798D-D620-40A1-92B6-5C39C15EA216}"/>
              </a:ext>
            </a:extLst>
          </p:cNvPr>
          <p:cNvSpPr txBox="1"/>
          <p:nvPr/>
        </p:nvSpPr>
        <p:spPr>
          <a:xfrm>
            <a:off x="421419" y="307572"/>
            <a:ext cx="3566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S= “</a:t>
            </a:r>
            <a:r>
              <a:rPr lang="ru-RU" sz="2800" dirty="0"/>
              <a:t>мама мыла раму</a:t>
            </a:r>
            <a:r>
              <a:rPr lang="en-US" sz="2800" dirty="0"/>
              <a:t>”</a:t>
            </a:r>
            <a:endParaRPr lang="ru-RU" sz="28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A0E55-C695-46C8-BAA6-03F783CB935C}"/>
              </a:ext>
            </a:extLst>
          </p:cNvPr>
          <p:cNvSpPr txBox="1"/>
          <p:nvPr/>
        </p:nvSpPr>
        <p:spPr>
          <a:xfrm>
            <a:off x="421419" y="984757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8D703-4FF7-4A86-BD6F-089D12CD859F}"/>
              </a:ext>
            </a:extLst>
          </p:cNvPr>
          <p:cNvSpPr txBox="1"/>
          <p:nvPr/>
        </p:nvSpPr>
        <p:spPr>
          <a:xfrm>
            <a:off x="421419" y="1500145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60694-BDD1-4D17-9E00-F043E9E3FB32}"/>
              </a:ext>
            </a:extLst>
          </p:cNvPr>
          <p:cNvSpPr txBox="1"/>
          <p:nvPr/>
        </p:nvSpPr>
        <p:spPr>
          <a:xfrm>
            <a:off x="421327" y="1922889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4C572-685E-48C3-9BE4-273352D581C1}"/>
              </a:ext>
            </a:extLst>
          </p:cNvPr>
          <p:cNvSpPr txBox="1"/>
          <p:nvPr/>
        </p:nvSpPr>
        <p:spPr>
          <a:xfrm>
            <a:off x="421327" y="234563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584A6-F416-403D-B2A9-A37BD2B60FE1}"/>
              </a:ext>
            </a:extLst>
          </p:cNvPr>
          <p:cNvSpPr txBox="1"/>
          <p:nvPr/>
        </p:nvSpPr>
        <p:spPr>
          <a:xfrm>
            <a:off x="449379" y="276837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97AEC-AB55-4D42-888E-67608E27D477}"/>
              </a:ext>
            </a:extLst>
          </p:cNvPr>
          <p:cNvSpPr txBox="1"/>
          <p:nvPr/>
        </p:nvSpPr>
        <p:spPr>
          <a:xfrm>
            <a:off x="459799" y="3191121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87A80-C66E-4B98-B44A-BC9D035979DE}"/>
              </a:ext>
            </a:extLst>
          </p:cNvPr>
          <p:cNvSpPr txBox="1"/>
          <p:nvPr/>
        </p:nvSpPr>
        <p:spPr>
          <a:xfrm>
            <a:off x="476631" y="3714341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9AB03-55A6-4960-91D4-02842CB82575}"/>
              </a:ext>
            </a:extLst>
          </p:cNvPr>
          <p:cNvSpPr txBox="1"/>
          <p:nvPr/>
        </p:nvSpPr>
        <p:spPr>
          <a:xfrm>
            <a:off x="2808136" y="1334492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6CE00-4A48-4BEF-A8D9-A8ABAF8D7D87}"/>
              </a:ext>
            </a:extLst>
          </p:cNvPr>
          <p:cNvSpPr txBox="1"/>
          <p:nvPr/>
        </p:nvSpPr>
        <p:spPr>
          <a:xfrm>
            <a:off x="2808136" y="2184499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148AA-7FF4-49BB-9F71-9986F858E12C}"/>
              </a:ext>
            </a:extLst>
          </p:cNvPr>
          <p:cNvSpPr txBox="1"/>
          <p:nvPr/>
        </p:nvSpPr>
        <p:spPr>
          <a:xfrm>
            <a:off x="2808136" y="260724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C3304-0DBF-48D9-A5D3-BC10BF618979}"/>
              </a:ext>
            </a:extLst>
          </p:cNvPr>
          <p:cNvSpPr txBox="1"/>
          <p:nvPr/>
        </p:nvSpPr>
        <p:spPr>
          <a:xfrm>
            <a:off x="2836188" y="302998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634D0-94F0-481C-99E1-BBC129EBD7DD}"/>
              </a:ext>
            </a:extLst>
          </p:cNvPr>
          <p:cNvSpPr txBox="1"/>
          <p:nvPr/>
        </p:nvSpPr>
        <p:spPr>
          <a:xfrm>
            <a:off x="2846608" y="3452731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4E3F9-2CE3-4CE5-9C32-0A2FC3C64A59}"/>
              </a:ext>
            </a:extLst>
          </p:cNvPr>
          <p:cNvSpPr txBox="1"/>
          <p:nvPr/>
        </p:nvSpPr>
        <p:spPr>
          <a:xfrm>
            <a:off x="2812079" y="1711517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84AEC5-6E45-44F7-B493-490AE67B6B4A}"/>
              </a:ext>
            </a:extLst>
          </p:cNvPr>
          <p:cNvSpPr txBox="1"/>
          <p:nvPr/>
        </p:nvSpPr>
        <p:spPr>
          <a:xfrm>
            <a:off x="2766366" y="972406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D909A-98D7-45B0-84FE-A1A0E22F4D2E}"/>
              </a:ext>
            </a:extLst>
          </p:cNvPr>
          <p:cNvSpPr txBox="1"/>
          <p:nvPr/>
        </p:nvSpPr>
        <p:spPr>
          <a:xfrm>
            <a:off x="4964265" y="122179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3BC8F-0238-4319-AA38-75F684E98881}"/>
              </a:ext>
            </a:extLst>
          </p:cNvPr>
          <p:cNvSpPr txBox="1"/>
          <p:nvPr/>
        </p:nvSpPr>
        <p:spPr>
          <a:xfrm>
            <a:off x="4964265" y="2071797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A571F9-BBB4-4E78-B89C-4BAE20537A1A}"/>
              </a:ext>
            </a:extLst>
          </p:cNvPr>
          <p:cNvSpPr txBox="1"/>
          <p:nvPr/>
        </p:nvSpPr>
        <p:spPr>
          <a:xfrm>
            <a:off x="4964265" y="2494541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B8893-13B7-4EDA-8F98-B19A1279D3DE}"/>
              </a:ext>
            </a:extLst>
          </p:cNvPr>
          <p:cNvSpPr txBox="1"/>
          <p:nvPr/>
        </p:nvSpPr>
        <p:spPr>
          <a:xfrm>
            <a:off x="4992317" y="2917285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D74E2B-0916-4C02-88F2-6C2A4D269176}"/>
              </a:ext>
            </a:extLst>
          </p:cNvPr>
          <p:cNvSpPr txBox="1"/>
          <p:nvPr/>
        </p:nvSpPr>
        <p:spPr>
          <a:xfrm>
            <a:off x="5002737" y="334002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7BAEC8-AB97-431A-AB92-6678A370ED7F}"/>
              </a:ext>
            </a:extLst>
          </p:cNvPr>
          <p:cNvSpPr txBox="1"/>
          <p:nvPr/>
        </p:nvSpPr>
        <p:spPr>
          <a:xfrm>
            <a:off x="4968208" y="1598815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1F6BD-25BB-4B27-A965-43F74BBFB2A7}"/>
              </a:ext>
            </a:extLst>
          </p:cNvPr>
          <p:cNvSpPr txBox="1"/>
          <p:nvPr/>
        </p:nvSpPr>
        <p:spPr>
          <a:xfrm>
            <a:off x="4922495" y="859704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846EDAA6-BB61-4B00-B40C-D948BF248322}"/>
              </a:ext>
            </a:extLst>
          </p:cNvPr>
          <p:cNvCxnSpPr/>
          <p:nvPr/>
        </p:nvCxnSpPr>
        <p:spPr>
          <a:xfrm>
            <a:off x="6096000" y="3191121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F9B4E5-99CA-4D4D-AE06-4897133E234C}"/>
              </a:ext>
            </a:extLst>
          </p:cNvPr>
          <p:cNvCxnSpPr/>
          <p:nvPr/>
        </p:nvCxnSpPr>
        <p:spPr>
          <a:xfrm flipV="1">
            <a:off x="6096000" y="3340029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39BECD-8F4A-43F1-AB87-FF3AF9DA744C}"/>
              </a:ext>
            </a:extLst>
          </p:cNvPr>
          <p:cNvSpPr txBox="1"/>
          <p:nvPr/>
        </p:nvSpPr>
        <p:spPr>
          <a:xfrm>
            <a:off x="6885830" y="3060764"/>
            <a:ext cx="99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ру</a:t>
            </a:r>
            <a:r>
              <a:rPr lang="ru-RU" sz="2400" dirty="0"/>
              <a:t> –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E141E-9583-40C1-9A68-893067ACE9CC}"/>
              </a:ext>
            </a:extLst>
          </p:cNvPr>
          <p:cNvSpPr txBox="1"/>
          <p:nvPr/>
        </p:nvSpPr>
        <p:spPr>
          <a:xfrm>
            <a:off x="6323962" y="295944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A7E156-681A-4421-BDAC-C2369C4D8359}"/>
              </a:ext>
            </a:extLst>
          </p:cNvPr>
          <p:cNvSpPr txBox="1"/>
          <p:nvPr/>
        </p:nvSpPr>
        <p:spPr>
          <a:xfrm>
            <a:off x="6316034" y="34670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40A7C9-7C9B-49DB-BA32-6D06935ABBAE}"/>
              </a:ext>
            </a:extLst>
          </p:cNvPr>
          <p:cNvSpPr txBox="1"/>
          <p:nvPr/>
        </p:nvSpPr>
        <p:spPr>
          <a:xfrm>
            <a:off x="8290282" y="1147016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D7F0C7-B563-4132-9689-27BA7EF31AA0}"/>
              </a:ext>
            </a:extLst>
          </p:cNvPr>
          <p:cNvSpPr txBox="1"/>
          <p:nvPr/>
        </p:nvSpPr>
        <p:spPr>
          <a:xfrm>
            <a:off x="8336567" y="2421292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2C298A-E133-4A48-A228-DC3CA9ACF269}"/>
              </a:ext>
            </a:extLst>
          </p:cNvPr>
          <p:cNvSpPr txBox="1"/>
          <p:nvPr/>
        </p:nvSpPr>
        <p:spPr>
          <a:xfrm>
            <a:off x="8336567" y="284403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6CE8A5-07D4-44BD-8AB8-F5584FC63977}"/>
              </a:ext>
            </a:extLst>
          </p:cNvPr>
          <p:cNvSpPr txBox="1"/>
          <p:nvPr/>
        </p:nvSpPr>
        <p:spPr>
          <a:xfrm>
            <a:off x="8294225" y="1524041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AB28CA-EB17-4E09-9261-F6DCE9B35A2F}"/>
              </a:ext>
            </a:extLst>
          </p:cNvPr>
          <p:cNvSpPr txBox="1"/>
          <p:nvPr/>
        </p:nvSpPr>
        <p:spPr>
          <a:xfrm>
            <a:off x="8248512" y="784930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2EB7DE-B778-4201-98A9-B4EDF2929950}"/>
              </a:ext>
            </a:extLst>
          </p:cNvPr>
          <p:cNvSpPr txBox="1"/>
          <p:nvPr/>
        </p:nvSpPr>
        <p:spPr>
          <a:xfrm>
            <a:off x="8321583" y="2023365"/>
            <a:ext cx="99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ру</a:t>
            </a:r>
            <a:r>
              <a:rPr lang="ru-RU" sz="2400" dirty="0"/>
              <a:t> – 2 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B0D8A80-B3EA-4BCA-938C-F2CE54CDDE38}"/>
              </a:ext>
            </a:extLst>
          </p:cNvPr>
          <p:cNvCxnSpPr/>
          <p:nvPr/>
        </p:nvCxnSpPr>
        <p:spPr>
          <a:xfrm>
            <a:off x="9160832" y="2676942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10611EB-D561-491B-B7EC-E9A2560BA8A4}"/>
              </a:ext>
            </a:extLst>
          </p:cNvPr>
          <p:cNvCxnSpPr/>
          <p:nvPr/>
        </p:nvCxnSpPr>
        <p:spPr>
          <a:xfrm flipV="1">
            <a:off x="9160832" y="2825850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E018DA1-63EA-46B5-9D60-DA0FC9F7839A}"/>
              </a:ext>
            </a:extLst>
          </p:cNvPr>
          <p:cNvSpPr txBox="1"/>
          <p:nvPr/>
        </p:nvSpPr>
        <p:spPr>
          <a:xfrm>
            <a:off x="9950662" y="2546585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ыл</a:t>
            </a:r>
            <a:r>
              <a:rPr lang="ru-RU" sz="2400" dirty="0"/>
              <a:t> – 2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40BA2-37ED-4F13-B706-B9EE5AF56B38}"/>
              </a:ext>
            </a:extLst>
          </p:cNvPr>
          <p:cNvSpPr txBox="1"/>
          <p:nvPr/>
        </p:nvSpPr>
        <p:spPr>
          <a:xfrm>
            <a:off x="9388794" y="24452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DFBFBE-57D7-49A1-9E51-35351D6FB9C4}"/>
              </a:ext>
            </a:extLst>
          </p:cNvPr>
          <p:cNvSpPr txBox="1"/>
          <p:nvPr/>
        </p:nvSpPr>
        <p:spPr>
          <a:xfrm>
            <a:off x="9380866" y="29528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45683E-D57D-4CD3-BCFC-B00E16D1D414}"/>
              </a:ext>
            </a:extLst>
          </p:cNvPr>
          <p:cNvSpPr txBox="1"/>
          <p:nvPr/>
        </p:nvSpPr>
        <p:spPr>
          <a:xfrm>
            <a:off x="364448" y="4906914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665BB7-4167-40AC-92F9-EE6EF367F45F}"/>
              </a:ext>
            </a:extLst>
          </p:cNvPr>
          <p:cNvSpPr txBox="1"/>
          <p:nvPr/>
        </p:nvSpPr>
        <p:spPr>
          <a:xfrm>
            <a:off x="368391" y="5283939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B28C47-F2BC-4A15-B8FF-FBF5D70FEA35}"/>
              </a:ext>
            </a:extLst>
          </p:cNvPr>
          <p:cNvSpPr txBox="1"/>
          <p:nvPr/>
        </p:nvSpPr>
        <p:spPr>
          <a:xfrm>
            <a:off x="322678" y="454482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5758EB-B8F1-46B9-AAAE-B2FE6927786F}"/>
              </a:ext>
            </a:extLst>
          </p:cNvPr>
          <p:cNvSpPr txBox="1"/>
          <p:nvPr/>
        </p:nvSpPr>
        <p:spPr>
          <a:xfrm>
            <a:off x="395749" y="5783263"/>
            <a:ext cx="99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ру</a:t>
            </a:r>
            <a:r>
              <a:rPr lang="ru-RU" sz="2400" dirty="0"/>
              <a:t> – 2 </a:t>
            </a: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939DD089-822C-4F28-B054-2DACD68AD956}"/>
              </a:ext>
            </a:extLst>
          </p:cNvPr>
          <p:cNvCxnSpPr/>
          <p:nvPr/>
        </p:nvCxnSpPr>
        <p:spPr>
          <a:xfrm>
            <a:off x="1349921" y="6012371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3D2EE098-EFAE-4527-B204-B569EDB922F3}"/>
              </a:ext>
            </a:extLst>
          </p:cNvPr>
          <p:cNvCxnSpPr/>
          <p:nvPr/>
        </p:nvCxnSpPr>
        <p:spPr>
          <a:xfrm flipV="1">
            <a:off x="1349921" y="6161279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0382985-A680-44E9-990F-C78848600C06}"/>
              </a:ext>
            </a:extLst>
          </p:cNvPr>
          <p:cNvSpPr txBox="1"/>
          <p:nvPr/>
        </p:nvSpPr>
        <p:spPr>
          <a:xfrm>
            <a:off x="366406" y="614998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ыл</a:t>
            </a:r>
            <a:r>
              <a:rPr lang="ru-RU" sz="2400" dirty="0"/>
              <a:t> – 2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B2575A-A452-49FC-B9B0-8786D95E35F1}"/>
              </a:ext>
            </a:extLst>
          </p:cNvPr>
          <p:cNvSpPr txBox="1"/>
          <p:nvPr/>
        </p:nvSpPr>
        <p:spPr>
          <a:xfrm>
            <a:off x="1577883" y="578069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46B046-EC48-4E85-8A22-CBEDBAF85E0F}"/>
              </a:ext>
            </a:extLst>
          </p:cNvPr>
          <p:cNvSpPr txBox="1"/>
          <p:nvPr/>
        </p:nvSpPr>
        <p:spPr>
          <a:xfrm>
            <a:off x="1569955" y="62882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CB905B-B543-44C7-8C04-F2DA1150A354}"/>
              </a:ext>
            </a:extLst>
          </p:cNvPr>
          <p:cNvSpPr txBox="1"/>
          <p:nvPr/>
        </p:nvSpPr>
        <p:spPr>
          <a:xfrm>
            <a:off x="2139751" y="5909433"/>
            <a:ext cx="136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руыл</a:t>
            </a:r>
            <a:r>
              <a:rPr lang="ru-RU" sz="2400" dirty="0"/>
              <a:t> – 4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331B3D-F4B6-420C-A097-E8B3CABA53FD}"/>
              </a:ext>
            </a:extLst>
          </p:cNvPr>
          <p:cNvSpPr txBox="1"/>
          <p:nvPr/>
        </p:nvSpPr>
        <p:spPr>
          <a:xfrm>
            <a:off x="3852342" y="4824094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D102C2-1649-4FA4-8A44-693A5BD77FAB}"/>
              </a:ext>
            </a:extLst>
          </p:cNvPr>
          <p:cNvSpPr txBox="1"/>
          <p:nvPr/>
        </p:nvSpPr>
        <p:spPr>
          <a:xfrm>
            <a:off x="3874793" y="5563605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9E4FD4-893A-4A68-ADA2-86DC00FCEC5B}"/>
              </a:ext>
            </a:extLst>
          </p:cNvPr>
          <p:cNvSpPr txBox="1"/>
          <p:nvPr/>
        </p:nvSpPr>
        <p:spPr>
          <a:xfrm>
            <a:off x="3810572" y="446200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CDEE8855-9B99-4E51-AF0C-5A19D5AFC10A}"/>
              </a:ext>
            </a:extLst>
          </p:cNvPr>
          <p:cNvCxnSpPr/>
          <p:nvPr/>
        </p:nvCxnSpPr>
        <p:spPr>
          <a:xfrm>
            <a:off x="5573666" y="5442131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5FF4A71-FD96-496C-890A-82CCFABAA1F3}"/>
              </a:ext>
            </a:extLst>
          </p:cNvPr>
          <p:cNvCxnSpPr/>
          <p:nvPr/>
        </p:nvCxnSpPr>
        <p:spPr>
          <a:xfrm flipV="1">
            <a:off x="5573666" y="5591039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F201D58-E545-4B50-9ADA-2F424D2DA085}"/>
              </a:ext>
            </a:extLst>
          </p:cNvPr>
          <p:cNvSpPr txBox="1"/>
          <p:nvPr/>
        </p:nvSpPr>
        <p:spPr>
          <a:xfrm>
            <a:off x="5801628" y="52104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E5FB2D-EC7C-482A-A2B8-E250FE57F2B1}"/>
              </a:ext>
            </a:extLst>
          </p:cNvPr>
          <p:cNvSpPr txBox="1"/>
          <p:nvPr/>
        </p:nvSpPr>
        <p:spPr>
          <a:xfrm>
            <a:off x="5793700" y="57180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6569E7-48C4-4389-98D2-0963AE354438}"/>
              </a:ext>
            </a:extLst>
          </p:cNvPr>
          <p:cNvSpPr txBox="1"/>
          <p:nvPr/>
        </p:nvSpPr>
        <p:spPr>
          <a:xfrm>
            <a:off x="3883815" y="5214642"/>
            <a:ext cx="136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руыл</a:t>
            </a:r>
            <a:r>
              <a:rPr lang="ru-RU" sz="2400" dirty="0"/>
              <a:t> – 4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40608F-E0FE-41D0-AAA0-35A07E7C3218}"/>
              </a:ext>
            </a:extLst>
          </p:cNvPr>
          <p:cNvSpPr txBox="1"/>
          <p:nvPr/>
        </p:nvSpPr>
        <p:spPr>
          <a:xfrm>
            <a:off x="6348800" y="5287312"/>
            <a:ext cx="297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руыл</a:t>
            </a:r>
            <a:r>
              <a:rPr lang="ru-RU" sz="2800" dirty="0"/>
              <a:t> «пробел»</a:t>
            </a:r>
            <a:r>
              <a:rPr lang="en-US" sz="2800" dirty="0"/>
              <a:t> </a:t>
            </a:r>
            <a:r>
              <a:rPr lang="ru-RU" sz="2800" dirty="0"/>
              <a:t>- 6</a:t>
            </a:r>
            <a:endParaRPr lang="ru-R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285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40" grpId="0"/>
      <p:bldP spid="45" grpId="0"/>
      <p:bldP spid="46" grpId="0"/>
      <p:bldP spid="47" grpId="0"/>
      <p:bldP spid="48" grpId="0"/>
      <p:bldP spid="51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/>
      <p:bldP spid="68" grpId="0"/>
      <p:bldP spid="69" grpId="0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EECE4A-CE57-4CB2-8D60-EA65B379F671}"/>
              </a:ext>
            </a:extLst>
          </p:cNvPr>
          <p:cNvSpPr/>
          <p:nvPr/>
        </p:nvSpPr>
        <p:spPr>
          <a:xfrm>
            <a:off x="550537" y="328854"/>
            <a:ext cx="633821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Числа Фибоначчи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882796-E909-472A-BE30-7242EF90F9FC}"/>
              </a:ext>
            </a:extLst>
          </p:cNvPr>
          <p:cNvSpPr/>
          <p:nvPr/>
        </p:nvSpPr>
        <p:spPr>
          <a:xfrm>
            <a:off x="1660880" y="150349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/>
              <a:t>unsigned</a:t>
            </a:r>
            <a:r>
              <a:rPr lang="ru-RU" sz="2400" dirty="0"/>
              <a:t> </a:t>
            </a:r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/>
              <a:t>int</a:t>
            </a:r>
            <a:r>
              <a:rPr lang="ru-RU" sz="2400" dirty="0"/>
              <a:t> F[1000]; // (!) пределы</a:t>
            </a:r>
          </a:p>
          <a:p>
            <a:r>
              <a:rPr lang="ru-RU" sz="2400" dirty="0"/>
              <a:t>F[0] = 0, F[1] = 0;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A6441E-2933-4FD8-AB08-B5EFA3623D0E}"/>
              </a:ext>
            </a:extLst>
          </p:cNvPr>
          <p:cNvSpPr/>
          <p:nvPr/>
        </p:nvSpPr>
        <p:spPr>
          <a:xfrm>
            <a:off x="4052152" y="795048"/>
            <a:ext cx="2998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МАССИВ – ВОСХОДЯЩЕЕ ДП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62E9BB-230A-418A-9875-4B0DA28C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03" y="2441299"/>
            <a:ext cx="7267782" cy="39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3A6202-69C0-4179-92D4-3A71CFAE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92" y="1275396"/>
            <a:ext cx="2803208" cy="52775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AA8B7F-1AB2-43F2-96F8-13ED57C1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99" y="169883"/>
            <a:ext cx="6389162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30998C-BC0E-4441-8B00-A618E2553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816" y="669798"/>
            <a:ext cx="305436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887BD6-8652-4724-888D-CF345C636019}"/>
              </a:ext>
            </a:extLst>
          </p:cNvPr>
          <p:cNvSpPr/>
          <p:nvPr/>
        </p:nvSpPr>
        <p:spPr>
          <a:xfrm>
            <a:off x="510780" y="416319"/>
            <a:ext cx="580556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Две единицы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A453500-EEE8-4B9D-9A63-7CC80B1AB183}"/>
              </a:ext>
            </a:extLst>
          </p:cNvPr>
          <p:cNvSpPr/>
          <p:nvPr/>
        </p:nvSpPr>
        <p:spPr>
          <a:xfrm>
            <a:off x="606949" y="1198819"/>
            <a:ext cx="11105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Посчитать число последовательностей</a:t>
            </a:r>
            <a:r>
              <a:rPr lang="en-US" sz="2400" dirty="0"/>
              <a:t> </a:t>
            </a:r>
            <a:r>
              <a:rPr lang="ru-RU" sz="2400" dirty="0"/>
              <a:t>нулей и единиц длины </a:t>
            </a:r>
            <a:r>
              <a:rPr lang="en-US" sz="2400" b="1" dirty="0"/>
              <a:t>N</a:t>
            </a:r>
            <a:r>
              <a:rPr lang="ru-RU" sz="2400" dirty="0"/>
              <a:t>, в которых не встречаются две идущие подряд единицы.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5B03D0-258F-4CA0-A087-1F9AACE21F5E}"/>
              </a:ext>
            </a:extLst>
          </p:cNvPr>
          <p:cNvSpPr/>
          <p:nvPr/>
        </p:nvSpPr>
        <p:spPr>
          <a:xfrm>
            <a:off x="1583330" y="2640035"/>
            <a:ext cx="7990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K</a:t>
            </a:r>
            <a:r>
              <a:rPr lang="ru-RU" sz="3600" baseline="-25000" dirty="0"/>
              <a:t>1</a:t>
            </a:r>
            <a:r>
              <a:rPr lang="ru-RU" sz="3600" dirty="0"/>
              <a:t> = 2, K</a:t>
            </a:r>
            <a:r>
              <a:rPr lang="ru-RU" sz="3600" baseline="-25000" dirty="0"/>
              <a:t>2</a:t>
            </a:r>
            <a:r>
              <a:rPr lang="ru-RU" sz="3600" dirty="0"/>
              <a:t> = 3, </a:t>
            </a:r>
            <a:r>
              <a:rPr lang="ru-RU" sz="3600" dirty="0" err="1"/>
              <a:t>K</a:t>
            </a:r>
            <a:r>
              <a:rPr lang="ru-RU" sz="3600" baseline="-25000" dirty="0" err="1"/>
              <a:t>n</a:t>
            </a:r>
            <a:r>
              <a:rPr lang="ru-RU" sz="3600" dirty="0"/>
              <a:t> = </a:t>
            </a:r>
            <a:r>
              <a:rPr lang="ru-RU" sz="3600" dirty="0" err="1"/>
              <a:t>K</a:t>
            </a:r>
            <a:r>
              <a:rPr lang="ru-RU" sz="3600" baseline="-25000" dirty="0" err="1"/>
              <a:t>n</a:t>
            </a:r>
            <a:r>
              <a:rPr lang="ru-RU" sz="3600" baseline="-25000" dirty="0"/>
              <a:t> – 1</a:t>
            </a:r>
            <a:r>
              <a:rPr lang="ru-RU" sz="3600" dirty="0"/>
              <a:t> + </a:t>
            </a:r>
            <a:r>
              <a:rPr lang="ru-RU" sz="3600" dirty="0" err="1"/>
              <a:t>K</a:t>
            </a:r>
            <a:r>
              <a:rPr lang="ru-RU" sz="3600" baseline="-25000" dirty="0" err="1"/>
              <a:t>n</a:t>
            </a:r>
            <a:r>
              <a:rPr lang="ru-RU" sz="3600" baseline="-25000" dirty="0"/>
              <a:t> – 2</a:t>
            </a:r>
            <a:r>
              <a:rPr lang="ru-RU" sz="3600" dirty="0"/>
              <a:t> при n &gt; 2.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F86850-2EB9-4B52-AE1A-DCFD12AD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71" y="3995476"/>
            <a:ext cx="6706263" cy="24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324054-9F08-4A24-8A6C-8C2972321141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Возрастающая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61C101-F7FB-481D-9DC8-8E5E4868071A}"/>
              </a:ext>
            </a:extLst>
          </p:cNvPr>
          <p:cNvSpPr/>
          <p:nvPr/>
        </p:nvSpPr>
        <p:spPr>
          <a:xfrm>
            <a:off x="492227" y="972853"/>
            <a:ext cx="9467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Дана последовательность целых чисел. Необходимо найти длину ее самой длинной строго возрастающей подпоследовательности.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F09C980-7D08-444B-AB19-6F894E283604}"/>
              </a:ext>
            </a:extLst>
          </p:cNvPr>
          <p:cNvSpPr/>
          <p:nvPr/>
        </p:nvSpPr>
        <p:spPr>
          <a:xfrm>
            <a:off x="311998" y="1969415"/>
            <a:ext cx="38635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2, 8, 5, 9, 12, 6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4DE0B2-DA7D-475E-86DE-41DC1712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79" y="1803850"/>
            <a:ext cx="3788330" cy="8030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8CE72D-C400-42B1-B5DA-70E9348E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76" y="2633456"/>
            <a:ext cx="3788328" cy="7716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C7534E-3625-48AB-8CA8-D15D5977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5" y="3452849"/>
            <a:ext cx="3788329" cy="7752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F3F577-D5EE-4A3C-A368-DAA7FAE91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74" y="4298792"/>
            <a:ext cx="3788329" cy="7752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E919C4-9DF6-4C7D-9E91-30E188ED1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009" y="5121776"/>
            <a:ext cx="3788328" cy="8067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07DC09-4B9B-4A73-BFC7-37AFAB633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1009" y="5983931"/>
            <a:ext cx="3805861" cy="8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1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324054-9F08-4A24-8A6C-8C2972321141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Возрастающая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61C101-F7FB-481D-9DC8-8E5E4868071A}"/>
              </a:ext>
            </a:extLst>
          </p:cNvPr>
          <p:cNvSpPr/>
          <p:nvPr/>
        </p:nvSpPr>
        <p:spPr>
          <a:xfrm>
            <a:off x="492227" y="972853"/>
            <a:ext cx="43819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Дана последовательность целых чисел. Необходимо найти </a:t>
            </a:r>
            <a:r>
              <a:rPr lang="ru-RU" sz="2400" b="1" dirty="0">
                <a:solidFill>
                  <a:srgbClr val="00B050"/>
                </a:solidFill>
              </a:rPr>
              <a:t>одну из </a:t>
            </a:r>
            <a:r>
              <a:rPr lang="ru-RU" sz="2400" dirty="0"/>
              <a:t>ее самых длинных строго возрастающих </a:t>
            </a:r>
            <a:r>
              <a:rPr lang="ru-RU" sz="2400" dirty="0" err="1"/>
              <a:t>подпоследовательностей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F09C980-7D08-444B-AB19-6F894E283604}"/>
              </a:ext>
            </a:extLst>
          </p:cNvPr>
          <p:cNvSpPr/>
          <p:nvPr/>
        </p:nvSpPr>
        <p:spPr>
          <a:xfrm>
            <a:off x="738718" y="3429000"/>
            <a:ext cx="38635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2, 8, 5, 9, 12, 6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C35BC9-818E-428D-84FA-2DB7B03D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33" y="887376"/>
            <a:ext cx="2896841" cy="58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0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7459EAA-DA75-4EEF-B2AB-540DCFD5EFBA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58E3DA-F49C-49D6-B16A-4B93B7016B04}"/>
              </a:ext>
            </a:extLst>
          </p:cNvPr>
          <p:cNvSpPr/>
          <p:nvPr/>
        </p:nvSpPr>
        <p:spPr>
          <a:xfrm>
            <a:off x="510779" y="1099342"/>
            <a:ext cx="114082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Дано прямоугольное поле размером </a:t>
            </a:r>
            <a:r>
              <a:rPr lang="ru-RU" sz="2000" b="1" dirty="0"/>
              <a:t>n</a:t>
            </a:r>
            <a:r>
              <a:rPr lang="ru-RU" sz="2000" dirty="0"/>
              <a:t>*</a:t>
            </a:r>
            <a:r>
              <a:rPr lang="ru-RU" sz="2000" b="1" dirty="0"/>
              <a:t>m</a:t>
            </a:r>
            <a:r>
              <a:rPr lang="ru-RU" sz="2000" dirty="0"/>
              <a:t> клеток.  Можно совершать шаги длиной в одну клетку вправо или вниз. В каждой клетке записано некоторое натуральное число.  Необходимо попасть из верхней левой клетки в правую нижнюю.  Вес маршрута вычисляется как сумма чисел со всех посещенных клеток. </a:t>
            </a:r>
          </a:p>
          <a:p>
            <a:r>
              <a:rPr lang="ru-RU" sz="2000" dirty="0"/>
              <a:t>Необходимо найти маршрут с минимальным весом.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F756CA-9D69-4A5E-8B82-3B01E5FE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3101349"/>
            <a:ext cx="4619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CD7633-B8CE-4B8D-B462-5833D9B00A0B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CDB98D-D4F3-40F2-840F-8825B7105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95" y="1343563"/>
            <a:ext cx="3723778" cy="219371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834760-8CAB-45E0-B7B7-08E31892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3562"/>
            <a:ext cx="3773927" cy="21937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9A94FA-2238-4031-8226-27D05B1AD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145" y="4062908"/>
            <a:ext cx="3662228" cy="21937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1D24BB-851B-4599-AC20-0D73654C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55673"/>
            <a:ext cx="3662228" cy="22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5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CD7633-B8CE-4B8D-B462-5833D9B00A0B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67614E-A24B-497D-BE74-B584BFAE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44" y="1087822"/>
            <a:ext cx="4057732" cy="24306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B92C23-DF27-453D-B722-68A51D82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25" y="1087822"/>
            <a:ext cx="4132057" cy="24306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B05BFE-51FD-4F24-AC94-1F8539158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544" y="3716240"/>
            <a:ext cx="4057732" cy="23986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704CA8-C5BE-4D12-B006-84948FCF1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625" y="3687415"/>
            <a:ext cx="4132057" cy="24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CD7633-B8CE-4B8D-B462-5833D9B00A0B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AA275C-A07E-4E97-898F-3CE03897D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852" y="1620673"/>
            <a:ext cx="11077299" cy="43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8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CD7633-B8CE-4B8D-B462-5833D9B00A0B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2980D8-ADCA-4AFB-9DED-5CDD5F7E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19" y="1785482"/>
            <a:ext cx="6737221" cy="397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FF6CC8-551A-4C96-B487-BFF402B9EE1D}"/>
              </a:ext>
            </a:extLst>
          </p:cNvPr>
          <p:cNvSpPr txBox="1"/>
          <p:nvPr/>
        </p:nvSpPr>
        <p:spPr>
          <a:xfrm>
            <a:off x="626805" y="1842355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9187A-0278-409A-AAD7-EED5A158C260}"/>
              </a:ext>
            </a:extLst>
          </p:cNvPr>
          <p:cNvSpPr txBox="1"/>
          <p:nvPr/>
        </p:nvSpPr>
        <p:spPr>
          <a:xfrm>
            <a:off x="585035" y="1480269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C2D2CEE-E7C4-4539-BEA8-0CD1CF374412}"/>
              </a:ext>
            </a:extLst>
          </p:cNvPr>
          <p:cNvCxnSpPr/>
          <p:nvPr/>
        </p:nvCxnSpPr>
        <p:spPr>
          <a:xfrm>
            <a:off x="1600706" y="1711943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00352AE-D542-4C3B-9A93-4D2D7B4F1CDF}"/>
              </a:ext>
            </a:extLst>
          </p:cNvPr>
          <p:cNvCxnSpPr/>
          <p:nvPr/>
        </p:nvCxnSpPr>
        <p:spPr>
          <a:xfrm flipV="1">
            <a:off x="1600706" y="1860851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48FE22-75E2-437F-B623-467739BB15D1}"/>
              </a:ext>
            </a:extLst>
          </p:cNvPr>
          <p:cNvSpPr txBox="1"/>
          <p:nvPr/>
        </p:nvSpPr>
        <p:spPr>
          <a:xfrm>
            <a:off x="1828668" y="14802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DE2DB-93A1-40BB-BB6B-2963BBB7C2AD}"/>
              </a:ext>
            </a:extLst>
          </p:cNvPr>
          <p:cNvSpPr txBox="1"/>
          <p:nvPr/>
        </p:nvSpPr>
        <p:spPr>
          <a:xfrm>
            <a:off x="1820740" y="19878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E113A-BEEF-4685-ACCA-C78795696E60}"/>
              </a:ext>
            </a:extLst>
          </p:cNvPr>
          <p:cNvSpPr txBox="1"/>
          <p:nvPr/>
        </p:nvSpPr>
        <p:spPr>
          <a:xfrm>
            <a:off x="585035" y="1069751"/>
            <a:ext cx="297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руыл</a:t>
            </a:r>
            <a:r>
              <a:rPr lang="ru-RU" sz="2800" dirty="0"/>
              <a:t> «пробел»</a:t>
            </a:r>
            <a:r>
              <a:rPr lang="en-US" sz="2800" dirty="0"/>
              <a:t> </a:t>
            </a:r>
            <a:r>
              <a:rPr lang="ru-RU" sz="2800" dirty="0"/>
              <a:t>- 6</a:t>
            </a:r>
            <a:endParaRPr lang="ru-RU" sz="2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73195-2A70-4D4A-BDF9-6F1AC10D3C57}"/>
              </a:ext>
            </a:extLst>
          </p:cNvPr>
          <p:cNvSpPr txBox="1"/>
          <p:nvPr/>
        </p:nvSpPr>
        <p:spPr>
          <a:xfrm>
            <a:off x="421419" y="307572"/>
            <a:ext cx="3566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S= “</a:t>
            </a:r>
            <a:r>
              <a:rPr lang="ru-RU" sz="2800" dirty="0"/>
              <a:t>мама мыла раму</a:t>
            </a:r>
            <a:r>
              <a:rPr lang="en-US" sz="2800" dirty="0"/>
              <a:t>”</a:t>
            </a:r>
            <a:endParaRPr lang="ru-RU" sz="2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1306-FDDD-4D76-9095-C5C1D111BA09}"/>
              </a:ext>
            </a:extLst>
          </p:cNvPr>
          <p:cNvSpPr txBox="1"/>
          <p:nvPr/>
        </p:nvSpPr>
        <p:spPr>
          <a:xfrm>
            <a:off x="2499107" y="1557213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ма</a:t>
            </a:r>
            <a:r>
              <a:rPr lang="en-US" sz="2800" dirty="0"/>
              <a:t> </a:t>
            </a:r>
            <a:r>
              <a:rPr lang="ru-RU" sz="2800" dirty="0"/>
              <a:t>- 8</a:t>
            </a:r>
            <a:endParaRPr lang="ru-RU" sz="28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17111-D14F-4EB2-9DC0-F64A86FDC9A1}"/>
              </a:ext>
            </a:extLst>
          </p:cNvPr>
          <p:cNvSpPr txBox="1"/>
          <p:nvPr/>
        </p:nvSpPr>
        <p:spPr>
          <a:xfrm>
            <a:off x="4228058" y="1069751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ма</a:t>
            </a:r>
            <a:r>
              <a:rPr lang="en-US" sz="2800" dirty="0"/>
              <a:t> </a:t>
            </a:r>
            <a:r>
              <a:rPr lang="ru-RU" sz="2800" dirty="0"/>
              <a:t>- 8</a:t>
            </a:r>
            <a:endParaRPr lang="ru-RU" sz="2800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9E2969C-CD34-4178-8188-DFA43331C074}"/>
              </a:ext>
            </a:extLst>
          </p:cNvPr>
          <p:cNvCxnSpPr/>
          <p:nvPr/>
        </p:nvCxnSpPr>
        <p:spPr>
          <a:xfrm>
            <a:off x="7200795" y="1233820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DD447AA-FC5B-4143-A68E-8090A86ED930}"/>
              </a:ext>
            </a:extLst>
          </p:cNvPr>
          <p:cNvCxnSpPr/>
          <p:nvPr/>
        </p:nvCxnSpPr>
        <p:spPr>
          <a:xfrm flipV="1">
            <a:off x="7200795" y="1382728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A5A68C-91B9-410E-9075-A97A5FDAF793}"/>
              </a:ext>
            </a:extLst>
          </p:cNvPr>
          <p:cNvSpPr txBox="1"/>
          <p:nvPr/>
        </p:nvSpPr>
        <p:spPr>
          <a:xfrm>
            <a:off x="7428757" y="10021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720CD-2824-4CCE-8237-6419ECF5AD7A}"/>
              </a:ext>
            </a:extLst>
          </p:cNvPr>
          <p:cNvSpPr txBox="1"/>
          <p:nvPr/>
        </p:nvSpPr>
        <p:spPr>
          <a:xfrm>
            <a:off x="7420829" y="15097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9C65EA-70A0-4AD3-9CB6-156D29F62667}"/>
              </a:ext>
            </a:extLst>
          </p:cNvPr>
          <p:cNvSpPr txBox="1"/>
          <p:nvPr/>
        </p:nvSpPr>
        <p:spPr>
          <a:xfrm>
            <a:off x="4228058" y="1423694"/>
            <a:ext cx="297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руыл</a:t>
            </a:r>
            <a:r>
              <a:rPr lang="ru-RU" sz="2800" dirty="0"/>
              <a:t> «пробел»</a:t>
            </a:r>
            <a:r>
              <a:rPr lang="en-US" sz="2800" dirty="0"/>
              <a:t> </a:t>
            </a:r>
            <a:r>
              <a:rPr lang="ru-RU" sz="2800" dirty="0"/>
              <a:t>- 6</a:t>
            </a:r>
            <a:endParaRPr lang="ru-RU" sz="2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F009B-B927-4956-9608-22844C5F0969}"/>
              </a:ext>
            </a:extLst>
          </p:cNvPr>
          <p:cNvSpPr txBox="1"/>
          <p:nvPr/>
        </p:nvSpPr>
        <p:spPr>
          <a:xfrm>
            <a:off x="8052222" y="1093369"/>
            <a:ext cx="3569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маруыл</a:t>
            </a:r>
            <a:r>
              <a:rPr lang="ru-RU" sz="2800" dirty="0"/>
              <a:t> «пробел»</a:t>
            </a:r>
            <a:r>
              <a:rPr lang="en-US" sz="2800" dirty="0"/>
              <a:t> </a:t>
            </a:r>
            <a:r>
              <a:rPr lang="ru-RU" sz="2800" dirty="0"/>
              <a:t>- 14</a:t>
            </a:r>
            <a:endParaRPr lang="ru-RU" sz="28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F3F59-3325-4FB7-81BC-E397650A6047}"/>
              </a:ext>
            </a:extLst>
          </p:cNvPr>
          <p:cNvSpPr txBox="1"/>
          <p:nvPr/>
        </p:nvSpPr>
        <p:spPr>
          <a:xfrm>
            <a:off x="421419" y="3188952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5B81A4-34AB-4FC1-8532-E310E3BEFA96}"/>
              </a:ext>
            </a:extLst>
          </p:cNvPr>
          <p:cNvSpPr txBox="1"/>
          <p:nvPr/>
        </p:nvSpPr>
        <p:spPr>
          <a:xfrm>
            <a:off x="421419" y="4038959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6BF7E-22A2-4213-9EE6-B15013F4A71B}"/>
              </a:ext>
            </a:extLst>
          </p:cNvPr>
          <p:cNvSpPr txBox="1"/>
          <p:nvPr/>
        </p:nvSpPr>
        <p:spPr>
          <a:xfrm>
            <a:off x="421419" y="446170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FE05D-2EAB-4724-9228-D49EF0CE0226}"/>
              </a:ext>
            </a:extLst>
          </p:cNvPr>
          <p:cNvSpPr txBox="1"/>
          <p:nvPr/>
        </p:nvSpPr>
        <p:spPr>
          <a:xfrm>
            <a:off x="449471" y="488444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43435-1071-46E6-AA89-6B2A5E63BF6C}"/>
              </a:ext>
            </a:extLst>
          </p:cNvPr>
          <p:cNvSpPr txBox="1"/>
          <p:nvPr/>
        </p:nvSpPr>
        <p:spPr>
          <a:xfrm>
            <a:off x="459891" y="5307191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</a:t>
            </a:r>
            <a:r>
              <a:rPr lang="en-US" sz="2800" dirty="0"/>
              <a:t> </a:t>
            </a:r>
            <a:r>
              <a:rPr lang="ru-RU" sz="2800" dirty="0"/>
              <a:t>- 1</a:t>
            </a:r>
            <a:endParaRPr lang="ru-RU" sz="2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0137-4E1A-4C98-8C6E-67F14437F908}"/>
              </a:ext>
            </a:extLst>
          </p:cNvPr>
          <p:cNvSpPr txBox="1"/>
          <p:nvPr/>
        </p:nvSpPr>
        <p:spPr>
          <a:xfrm>
            <a:off x="425362" y="3565977"/>
            <a:ext cx="17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- 2</a:t>
            </a:r>
            <a:endParaRPr lang="ru-RU" sz="2800" baseline="-25000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F6DD5EC-93FC-4837-8140-903B168257FF}"/>
              </a:ext>
            </a:extLst>
          </p:cNvPr>
          <p:cNvCxnSpPr/>
          <p:nvPr/>
        </p:nvCxnSpPr>
        <p:spPr>
          <a:xfrm>
            <a:off x="1391338" y="5137700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4B363AA-0E30-4502-BFF3-930D0D49FA79}"/>
              </a:ext>
            </a:extLst>
          </p:cNvPr>
          <p:cNvCxnSpPr/>
          <p:nvPr/>
        </p:nvCxnSpPr>
        <p:spPr>
          <a:xfrm flipV="1">
            <a:off x="1391338" y="5286608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E97173-60FB-48FA-A5D3-01C1D075723D}"/>
              </a:ext>
            </a:extLst>
          </p:cNvPr>
          <p:cNvSpPr txBox="1"/>
          <p:nvPr/>
        </p:nvSpPr>
        <p:spPr>
          <a:xfrm>
            <a:off x="1619300" y="49060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D08C83-0141-41E8-A621-2843D6EC858B}"/>
              </a:ext>
            </a:extLst>
          </p:cNvPr>
          <p:cNvSpPr txBox="1"/>
          <p:nvPr/>
        </p:nvSpPr>
        <p:spPr>
          <a:xfrm>
            <a:off x="1611372" y="54136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29627F4A-603E-4EDF-B460-D0D268533C70}"/>
              </a:ext>
            </a:extLst>
          </p:cNvPr>
          <p:cNvCxnSpPr/>
          <p:nvPr/>
        </p:nvCxnSpPr>
        <p:spPr>
          <a:xfrm>
            <a:off x="1416436" y="4322209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93D8186-2BB9-4989-998F-5292049B9CD6}"/>
              </a:ext>
            </a:extLst>
          </p:cNvPr>
          <p:cNvCxnSpPr/>
          <p:nvPr/>
        </p:nvCxnSpPr>
        <p:spPr>
          <a:xfrm flipV="1">
            <a:off x="1416436" y="4471117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0F98B1-C125-4560-87FC-D9E59B46FF2F}"/>
              </a:ext>
            </a:extLst>
          </p:cNvPr>
          <p:cNvSpPr txBox="1"/>
          <p:nvPr/>
        </p:nvSpPr>
        <p:spPr>
          <a:xfrm>
            <a:off x="1644398" y="409053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AC3BE0-5C40-47FB-BB70-EE1B42557FBC}"/>
              </a:ext>
            </a:extLst>
          </p:cNvPr>
          <p:cNvSpPr txBox="1"/>
          <p:nvPr/>
        </p:nvSpPr>
        <p:spPr>
          <a:xfrm>
            <a:off x="1636470" y="45981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C9DFB9-2AC3-490B-9FE5-0A667CFB838B}"/>
              </a:ext>
            </a:extLst>
          </p:cNvPr>
          <p:cNvSpPr txBox="1"/>
          <p:nvPr/>
        </p:nvSpPr>
        <p:spPr>
          <a:xfrm>
            <a:off x="425796" y="2778434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- 4</a:t>
            </a:r>
            <a:endParaRPr lang="ru-RU" sz="2800" baseline="-25000" dirty="0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5D7BD1B-0630-4746-9E5F-4D47B6010FFA}"/>
              </a:ext>
            </a:extLst>
          </p:cNvPr>
          <p:cNvCxnSpPr/>
          <p:nvPr/>
        </p:nvCxnSpPr>
        <p:spPr>
          <a:xfrm>
            <a:off x="2488514" y="4628660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5E87D8F-C8A1-4D71-803F-2F572A728390}"/>
              </a:ext>
            </a:extLst>
          </p:cNvPr>
          <p:cNvCxnSpPr/>
          <p:nvPr/>
        </p:nvCxnSpPr>
        <p:spPr>
          <a:xfrm flipV="1">
            <a:off x="2488514" y="4777568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C8F1BD-BDF3-4903-8AE2-74D1BD500FC1}"/>
              </a:ext>
            </a:extLst>
          </p:cNvPr>
          <p:cNvSpPr txBox="1"/>
          <p:nvPr/>
        </p:nvSpPr>
        <p:spPr>
          <a:xfrm>
            <a:off x="2716476" y="43969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78DB8D-D9BA-4BF6-A3C0-E87048AE68B7}"/>
              </a:ext>
            </a:extLst>
          </p:cNvPr>
          <p:cNvSpPr txBox="1"/>
          <p:nvPr/>
        </p:nvSpPr>
        <p:spPr>
          <a:xfrm>
            <a:off x="2708548" y="49045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EAE5644-C069-431A-8E6E-315A7A4B5DA4}"/>
              </a:ext>
            </a:extLst>
          </p:cNvPr>
          <p:cNvCxnSpPr/>
          <p:nvPr/>
        </p:nvCxnSpPr>
        <p:spPr>
          <a:xfrm>
            <a:off x="3756748" y="4038959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0ED4D2D-4ABB-48AC-ADDA-7BE6471545F2}"/>
              </a:ext>
            </a:extLst>
          </p:cNvPr>
          <p:cNvCxnSpPr/>
          <p:nvPr/>
        </p:nvCxnSpPr>
        <p:spPr>
          <a:xfrm flipV="1">
            <a:off x="3756748" y="4187867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A52E78-DC4C-402C-8735-225774786D51}"/>
              </a:ext>
            </a:extLst>
          </p:cNvPr>
          <p:cNvSpPr txBox="1"/>
          <p:nvPr/>
        </p:nvSpPr>
        <p:spPr>
          <a:xfrm>
            <a:off x="3984710" y="38072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3AFDC-2362-427F-8604-63D4F417D98A}"/>
              </a:ext>
            </a:extLst>
          </p:cNvPr>
          <p:cNvSpPr txBox="1"/>
          <p:nvPr/>
        </p:nvSpPr>
        <p:spPr>
          <a:xfrm>
            <a:off x="3976782" y="43148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D7533871-D499-4772-AD99-9FEBEA4D145D}"/>
              </a:ext>
            </a:extLst>
          </p:cNvPr>
          <p:cNvCxnSpPr/>
          <p:nvPr/>
        </p:nvCxnSpPr>
        <p:spPr>
          <a:xfrm>
            <a:off x="3719162" y="2937931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494A4BD-2F1B-499A-A2CA-3AB30FF15665}"/>
              </a:ext>
            </a:extLst>
          </p:cNvPr>
          <p:cNvCxnSpPr/>
          <p:nvPr/>
        </p:nvCxnSpPr>
        <p:spPr>
          <a:xfrm flipV="1">
            <a:off x="3719162" y="3086839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B4A773-DDB1-4CDF-B9BF-8033928A6415}"/>
              </a:ext>
            </a:extLst>
          </p:cNvPr>
          <p:cNvSpPr txBox="1"/>
          <p:nvPr/>
        </p:nvSpPr>
        <p:spPr>
          <a:xfrm>
            <a:off x="3947124" y="27062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5FC013-4B78-46C3-8F4F-070BB9AC03CA}"/>
              </a:ext>
            </a:extLst>
          </p:cNvPr>
          <p:cNvSpPr txBox="1"/>
          <p:nvPr/>
        </p:nvSpPr>
        <p:spPr>
          <a:xfrm>
            <a:off x="3939196" y="32138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7128B638-9131-4958-A5FF-9FD8667C8104}"/>
              </a:ext>
            </a:extLst>
          </p:cNvPr>
          <p:cNvCxnSpPr/>
          <p:nvPr/>
        </p:nvCxnSpPr>
        <p:spPr>
          <a:xfrm>
            <a:off x="4921828" y="3322120"/>
            <a:ext cx="758024" cy="1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02C62B5-949F-4F50-9411-B8631C1276D4}"/>
              </a:ext>
            </a:extLst>
          </p:cNvPr>
          <p:cNvCxnSpPr/>
          <p:nvPr/>
        </p:nvCxnSpPr>
        <p:spPr>
          <a:xfrm flipV="1">
            <a:off x="4921828" y="3471028"/>
            <a:ext cx="789830" cy="2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8855FB-FD2C-4FD0-88C1-D4F2642FE2F9}"/>
              </a:ext>
            </a:extLst>
          </p:cNvPr>
          <p:cNvSpPr txBox="1"/>
          <p:nvPr/>
        </p:nvSpPr>
        <p:spPr>
          <a:xfrm>
            <a:off x="5149790" y="3090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7FB4AE-7F0A-48A9-A4AC-074D46FE9C24}"/>
              </a:ext>
            </a:extLst>
          </p:cNvPr>
          <p:cNvSpPr txBox="1"/>
          <p:nvPr/>
        </p:nvSpPr>
        <p:spPr>
          <a:xfrm>
            <a:off x="5141862" y="35980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79384424-3279-412A-8B71-C6C2701A3243}"/>
              </a:ext>
            </a:extLst>
          </p:cNvPr>
          <p:cNvCxnSpPr/>
          <p:nvPr/>
        </p:nvCxnSpPr>
        <p:spPr>
          <a:xfrm>
            <a:off x="1611372" y="2937931"/>
            <a:ext cx="1942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B7946A72-A9AA-4E19-A454-1714E3062A0C}"/>
              </a:ext>
            </a:extLst>
          </p:cNvPr>
          <p:cNvCxnSpPr/>
          <p:nvPr/>
        </p:nvCxnSpPr>
        <p:spPr>
          <a:xfrm>
            <a:off x="1439848" y="3402420"/>
            <a:ext cx="1942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91034E99-B30B-45ED-898E-AECB8B74E0B5}"/>
              </a:ext>
            </a:extLst>
          </p:cNvPr>
          <p:cNvCxnSpPr>
            <a:cxnSpLocks/>
          </p:cNvCxnSpPr>
          <p:nvPr/>
        </p:nvCxnSpPr>
        <p:spPr>
          <a:xfrm>
            <a:off x="2181168" y="3820461"/>
            <a:ext cx="1436675" cy="11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F76375-C3A6-4D42-9AC7-96AE8247914D}"/>
              </a:ext>
            </a:extLst>
          </p:cNvPr>
          <p:cNvSpPr txBox="1"/>
          <p:nvPr/>
        </p:nvSpPr>
        <p:spPr>
          <a:xfrm>
            <a:off x="6139763" y="2968424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</a:t>
            </a:r>
            <a:r>
              <a:rPr lang="en-US" sz="2800" dirty="0"/>
              <a:t> </a:t>
            </a:r>
            <a:r>
              <a:rPr lang="ru-RU" sz="2800" dirty="0"/>
              <a:t>- 10</a:t>
            </a:r>
            <a:endParaRPr lang="ru-RU" sz="28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22B5E-F602-4AB8-9D2E-B8FB99E9C0FB}"/>
              </a:ext>
            </a:extLst>
          </p:cNvPr>
          <p:cNvSpPr txBox="1"/>
          <p:nvPr/>
        </p:nvSpPr>
        <p:spPr>
          <a:xfrm>
            <a:off x="6139763" y="3818431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ы</a:t>
            </a:r>
            <a:r>
              <a:rPr lang="en-US" sz="2800" dirty="0"/>
              <a:t> </a:t>
            </a:r>
            <a:r>
              <a:rPr lang="ru-RU" sz="2800" dirty="0"/>
              <a:t>- 0011</a:t>
            </a:r>
            <a:endParaRPr lang="ru-RU" sz="2800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C6E3CC-BBCA-4BD2-97F4-18D9CC1A02DD}"/>
              </a:ext>
            </a:extLst>
          </p:cNvPr>
          <p:cNvSpPr txBox="1"/>
          <p:nvPr/>
        </p:nvSpPr>
        <p:spPr>
          <a:xfrm>
            <a:off x="6139763" y="4241175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</a:t>
            </a:r>
            <a:r>
              <a:rPr lang="en-US" sz="2800" dirty="0"/>
              <a:t> </a:t>
            </a:r>
            <a:r>
              <a:rPr lang="ru-RU" sz="2800" dirty="0"/>
              <a:t>- 0010</a:t>
            </a:r>
            <a:endParaRPr lang="ru-RU" sz="2800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49FBF4-DE05-45FA-9124-003BC6993438}"/>
              </a:ext>
            </a:extLst>
          </p:cNvPr>
          <p:cNvSpPr txBox="1"/>
          <p:nvPr/>
        </p:nvSpPr>
        <p:spPr>
          <a:xfrm>
            <a:off x="6167815" y="46639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</a:t>
            </a:r>
            <a:r>
              <a:rPr lang="en-US" sz="2800" dirty="0"/>
              <a:t> </a:t>
            </a:r>
            <a:r>
              <a:rPr lang="ru-RU" sz="2800" dirty="0"/>
              <a:t>- 0001</a:t>
            </a:r>
            <a:endParaRPr lang="ru-RU" sz="2800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DBBEA3-C157-41FB-8451-7C76B3A707C7}"/>
              </a:ext>
            </a:extLst>
          </p:cNvPr>
          <p:cNvSpPr txBox="1"/>
          <p:nvPr/>
        </p:nvSpPr>
        <p:spPr>
          <a:xfrm>
            <a:off x="6178235" y="5086663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</a:t>
            </a:r>
            <a:r>
              <a:rPr lang="en-US" sz="2800" dirty="0"/>
              <a:t> </a:t>
            </a:r>
            <a:r>
              <a:rPr lang="ru-RU" sz="2800" dirty="0"/>
              <a:t>- 0000</a:t>
            </a:r>
            <a:endParaRPr lang="ru-RU" sz="28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A9978B-2FB9-4852-AD72-C41D22411960}"/>
              </a:ext>
            </a:extLst>
          </p:cNvPr>
          <p:cNvSpPr txBox="1"/>
          <p:nvPr/>
        </p:nvSpPr>
        <p:spPr>
          <a:xfrm>
            <a:off x="6143706" y="3345449"/>
            <a:ext cx="1935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пробел</a:t>
            </a:r>
            <a:r>
              <a:rPr lang="en-US" sz="2800" dirty="0"/>
              <a:t> </a:t>
            </a:r>
            <a:r>
              <a:rPr lang="ru-RU" sz="2800" dirty="0"/>
              <a:t>- 01</a:t>
            </a:r>
            <a:endParaRPr lang="ru-RU" sz="2800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C6FF6B-9A05-4E67-905D-C45C2F87D12A}"/>
              </a:ext>
            </a:extLst>
          </p:cNvPr>
          <p:cNvSpPr txBox="1"/>
          <p:nvPr/>
        </p:nvSpPr>
        <p:spPr>
          <a:xfrm>
            <a:off x="6144140" y="2557906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</a:t>
            </a:r>
            <a:r>
              <a:rPr lang="en-US" sz="2800" dirty="0"/>
              <a:t> </a:t>
            </a:r>
            <a:r>
              <a:rPr lang="ru-RU" sz="2800" dirty="0"/>
              <a:t>- 11</a:t>
            </a:r>
            <a:endParaRPr lang="ru-RU" sz="2800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2488C9-AC57-405B-93B0-9A9F824A3E6F}"/>
              </a:ext>
            </a:extLst>
          </p:cNvPr>
          <p:cNvSpPr txBox="1"/>
          <p:nvPr/>
        </p:nvSpPr>
        <p:spPr>
          <a:xfrm>
            <a:off x="3719162" y="5732597"/>
            <a:ext cx="7277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S’= </a:t>
            </a:r>
            <a:r>
              <a:rPr lang="ru-RU" sz="2800" dirty="0"/>
              <a:t>111011100111001100101001000110110000</a:t>
            </a:r>
            <a:endParaRPr lang="ru-RU" sz="2800" baseline="-25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7DA95A-BA7A-426F-A35D-4539C16D9B56}"/>
              </a:ext>
            </a:extLst>
          </p:cNvPr>
          <p:cNvSpPr txBox="1"/>
          <p:nvPr/>
        </p:nvSpPr>
        <p:spPr>
          <a:xfrm>
            <a:off x="7709691" y="6255817"/>
            <a:ext cx="1877437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aseline="-25000" dirty="0"/>
              <a:t>36 бит </a:t>
            </a:r>
            <a:r>
              <a:rPr lang="en-US" sz="2800" baseline="-25000" dirty="0"/>
              <a:t>&amp; 112 </a:t>
            </a:r>
            <a:r>
              <a:rPr lang="ru-RU" sz="2800" baseline="-25000" dirty="0"/>
              <a:t>бит</a:t>
            </a:r>
          </a:p>
        </p:txBody>
      </p:sp>
    </p:spTree>
    <p:extLst>
      <p:ext uri="{BB962C8B-B14F-4D97-AF65-F5344CB8AC3E}">
        <p14:creationId xmlns:p14="http://schemas.microsoft.com/office/powerpoint/2010/main" val="190862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2" grpId="0"/>
      <p:bldP spid="14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4" grpId="0"/>
      <p:bldP spid="35" grpId="0"/>
      <p:bldP spid="36" grpId="0"/>
      <p:bldP spid="39" grpId="0"/>
      <p:bldP spid="40" grpId="0"/>
      <p:bldP spid="43" grpId="0"/>
      <p:bldP spid="44" grpId="0"/>
      <p:bldP spid="47" grpId="0"/>
      <p:bldP spid="48" grpId="0"/>
      <p:bldP spid="51" grpId="0"/>
      <p:bldP spid="52" grpId="0"/>
      <p:bldP spid="58" grpId="0"/>
      <p:bldP spid="59" grpId="0"/>
      <p:bldP spid="60" grpId="0"/>
      <p:bldP spid="61" grpId="0"/>
      <p:bldP spid="62" grpId="0"/>
      <p:bldP spid="63" grpId="0"/>
      <p:bldP spid="72" grpId="0"/>
      <p:bldP spid="73" grpId="0"/>
      <p:bldP spid="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CD7633-B8CE-4B8D-B462-5833D9B00A0B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EAD655-17FA-44A5-AFC2-819F4E5C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" y="1211854"/>
            <a:ext cx="4258910" cy="25175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167BD0-CB47-442E-80D7-C7239C93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89" y="1211854"/>
            <a:ext cx="4315855" cy="25175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299C9B-11AE-47E9-8140-D44DDBDB1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51" y="3919786"/>
            <a:ext cx="4258909" cy="24843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0A4FC5-5C1C-4693-82A9-7893FABDF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089" y="3919786"/>
            <a:ext cx="4196279" cy="24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4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CD7633-B8CE-4B8D-B462-5833D9B00A0B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Путь в лабиринте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60EE7F-A9DB-4A1F-A9C7-C9781112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9769"/>
            <a:ext cx="5199384" cy="30584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3D7739-5D0E-4AA1-AD94-12BF99AA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80" y="1899769"/>
            <a:ext cx="5231138" cy="30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3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916B9F-B127-4A68-BC47-39BC72701641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Общая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700D77-7024-4262-82C1-8A55B44C96F2}"/>
              </a:ext>
            </a:extLst>
          </p:cNvPr>
          <p:cNvSpPr/>
          <p:nvPr/>
        </p:nvSpPr>
        <p:spPr>
          <a:xfrm>
            <a:off x="519485" y="1114681"/>
            <a:ext cx="111530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Задача поиска последовательности, которая является подпоследовательностью нескольких последовательностей.</a:t>
            </a:r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подпоследовательность != подстрока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C2388B-5131-453D-8F98-40A63E9F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121" y="3441306"/>
            <a:ext cx="32670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1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916B9F-B127-4A68-BC47-39BC72701641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Общая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3A6BCC-9836-418A-8B67-C750A41C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83" y="1071935"/>
            <a:ext cx="2650085" cy="2431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D26F3-F81A-480D-A239-87E5F583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858" y="1079729"/>
            <a:ext cx="2650085" cy="24318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7683B4-8DAE-4313-A059-47CAC175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604" y="1135547"/>
            <a:ext cx="2665673" cy="24474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AD0250-14FA-4AF5-82C1-35CFACC24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83" y="3770054"/>
            <a:ext cx="2665673" cy="24630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B767DC-3B58-47C7-8C5C-7AE93FB1F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763" y="3816819"/>
            <a:ext cx="2634496" cy="24162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2E09E5-8EAE-434C-BACE-7C445BD21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781" y="3824613"/>
            <a:ext cx="2634496" cy="24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50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916B9F-B127-4A68-BC47-39BC72701641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Общая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7E2D4A-21E9-4B10-B3BC-D9BE2356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99" y="1210296"/>
            <a:ext cx="2685595" cy="24657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9F66A1-55E6-47A3-B61B-FDC0CDCF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034" y="1228108"/>
            <a:ext cx="2654185" cy="24500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C74B1EB-94E1-4387-BCFB-70D5AAA55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399" y="3975959"/>
            <a:ext cx="2669890" cy="24657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2A683E1-F19E-4DB8-8F5E-9BB1EBDAD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931" y="1204113"/>
            <a:ext cx="2669890" cy="245001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5A97EBD-20BF-4B04-A73F-EE26F5C04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931" y="3975959"/>
            <a:ext cx="2685595" cy="24500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72DD2CA-C33B-4202-B9BE-433FB9F5B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034" y="3975959"/>
            <a:ext cx="2685595" cy="245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22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916B9F-B127-4A68-BC47-39BC72701641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Общая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AFB4B8-C9F3-4A92-87F7-8AD8B20E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38" y="1476888"/>
            <a:ext cx="4968324" cy="45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5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916B9F-B127-4A68-BC47-39BC72701641}"/>
              </a:ext>
            </a:extLst>
          </p:cNvPr>
          <p:cNvSpPr/>
          <p:nvPr/>
        </p:nvSpPr>
        <p:spPr>
          <a:xfrm>
            <a:off x="510780" y="416319"/>
            <a:ext cx="1106631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Общая подпоследовательность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00B08D-2D21-4859-B02D-0052680D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29" y="1468761"/>
            <a:ext cx="5367596" cy="497292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9D54BA-AEC7-4A68-97B9-7AB709DADE53}"/>
              </a:ext>
            </a:extLst>
          </p:cNvPr>
          <p:cNvSpPr/>
          <p:nvPr/>
        </p:nvSpPr>
        <p:spPr>
          <a:xfrm>
            <a:off x="9462406" y="1468761"/>
            <a:ext cx="24725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err="1">
                <a:solidFill>
                  <a:srgbClr val="FF0000"/>
                </a:solidFill>
              </a:rPr>
              <a:t>xjxuu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 err="1">
                <a:solidFill>
                  <a:srgbClr val="FF0000"/>
                </a:solidFill>
              </a:rPr>
              <a:t>uxxju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 err="1">
                <a:solidFill>
                  <a:srgbClr val="FF0000"/>
                </a:solidFill>
              </a:rPr>
              <a:t>xju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4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6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052A0A-22A8-4429-9572-A20B01B6C825}"/>
              </a:ext>
            </a:extLst>
          </p:cNvPr>
          <p:cNvSpPr/>
          <p:nvPr/>
        </p:nvSpPr>
        <p:spPr>
          <a:xfrm>
            <a:off x="2055003" y="3133534"/>
            <a:ext cx="808202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6E91AE-EC54-4001-8298-162C13C9CF29}"/>
              </a:ext>
            </a:extLst>
          </p:cNvPr>
          <p:cNvSpPr/>
          <p:nvPr/>
        </p:nvSpPr>
        <p:spPr>
          <a:xfrm>
            <a:off x="550537" y="1199997"/>
            <a:ext cx="11264348" cy="64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>
              <a:lnSpc>
                <a:spcPts val="2160"/>
              </a:lnSpc>
              <a:spcBef>
                <a:spcPts val="3640"/>
              </a:spcBef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Динамическое программирование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– способ решения сложных задач путём разбиения их на более простые подзадачи.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77E0CC-2CD6-4667-9698-B6C45643C320}"/>
              </a:ext>
            </a:extLst>
          </p:cNvPr>
          <p:cNvSpPr/>
          <p:nvPr/>
        </p:nvSpPr>
        <p:spPr>
          <a:xfrm>
            <a:off x="550537" y="328854"/>
            <a:ext cx="426969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24CDDA-20A7-4951-94DF-5ED806A00F5B}"/>
              </a:ext>
            </a:extLst>
          </p:cNvPr>
          <p:cNvSpPr/>
          <p:nvPr/>
        </p:nvSpPr>
        <p:spPr>
          <a:xfrm>
            <a:off x="550536" y="2219245"/>
            <a:ext cx="11201491" cy="64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25805">
              <a:lnSpc>
                <a:spcPts val="2160"/>
              </a:lnSpc>
              <a:spcBef>
                <a:spcPts val="364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Этот способ применим к задачам с 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оптимальной структурой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выглядящим как 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набор перекрывающихся подзадач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сложность которой меньше исходной.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574FA00-2821-47A4-BA30-EC4F125F5173}"/>
              </a:ext>
            </a:extLst>
          </p:cNvPr>
          <p:cNvSpPr/>
          <p:nvPr/>
        </p:nvSpPr>
        <p:spPr>
          <a:xfrm>
            <a:off x="550535" y="3203747"/>
            <a:ext cx="11320761" cy="64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15315" algn="just">
              <a:lnSpc>
                <a:spcPts val="2160"/>
              </a:lnSpc>
              <a:spcBef>
                <a:spcPts val="2120"/>
              </a:spcBef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Оптимальная подструктура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в динамическом программировании означает, что оптимальное решение подзадач меньшего размера может быть использовано для решения исходной задачи.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B05251-764E-467F-91EE-93AF560767AB}"/>
              </a:ext>
            </a:extLst>
          </p:cNvPr>
          <p:cNvSpPr/>
          <p:nvPr/>
        </p:nvSpPr>
        <p:spPr>
          <a:xfrm>
            <a:off x="550535" y="4090336"/>
            <a:ext cx="11161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Идея проста</a:t>
            </a:r>
            <a:r>
              <a:rPr lang="ru-RU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разбить сложную задачу на меньшие подзадачи, решить их и сконструировать ответ из этих подзадач для сложной задачи. Часто эти подзадачи дублируются.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806681-5F54-4C39-A279-7282CEDD31A7}"/>
              </a:ext>
            </a:extLst>
          </p:cNvPr>
          <p:cNvSpPr/>
          <p:nvPr/>
        </p:nvSpPr>
        <p:spPr>
          <a:xfrm>
            <a:off x="550535" y="5328470"/>
            <a:ext cx="10795976" cy="92762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767715" algn="just">
              <a:lnSpc>
                <a:spcPts val="2160"/>
              </a:lnSpc>
              <a:spcBef>
                <a:spcPts val="3640"/>
              </a:spcBef>
              <a:spcAft>
                <a:spcPts val="0"/>
              </a:spcAft>
            </a:pPr>
            <a:r>
              <a:rPr lang="ru-RU" b="1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Динамическое программирование</a:t>
            </a:r>
            <a:r>
              <a:rPr lang="ru-RU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— это когда у нас есть задача, которую непонятно как решать, и мы разбиваем ее на меньшие задачи, которые тоже непонятно как решать. (с) </a:t>
            </a:r>
            <a:r>
              <a:rPr lang="ru-RU" i="1" spc="1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А.</a:t>
            </a:r>
            <a:r>
              <a:rPr lang="ru-RU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ru-RU" i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Кумок</a:t>
            </a:r>
            <a:r>
              <a:rPr lang="ru-RU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ru-RU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DD2FCA-1B52-4D5C-A275-46EDAC3E691C}"/>
              </a:ext>
            </a:extLst>
          </p:cNvPr>
          <p:cNvSpPr/>
          <p:nvPr/>
        </p:nvSpPr>
        <p:spPr>
          <a:xfrm>
            <a:off x="678511" y="973815"/>
            <a:ext cx="10986053" cy="346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95"/>
              </a:lnSpc>
              <a:spcBef>
                <a:spcPts val="364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Чтобы успешно решить задачу динамикой нужно: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1) Состояние динамики: параметр(ы), однозначно задающие подзадачу.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2) Значения начальных состояний.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3) Переходы между состояниями: формула пересчёта.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4)Порядок пересчёта.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2195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Положение ответа на задачу: иногда это сумма или, например, максимум из значений нескольких состояний.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83E227-F9C7-4764-9239-6E610327DB85}"/>
              </a:ext>
            </a:extLst>
          </p:cNvPr>
          <p:cNvSpPr/>
          <p:nvPr/>
        </p:nvSpPr>
        <p:spPr>
          <a:xfrm>
            <a:off x="550537" y="328854"/>
            <a:ext cx="426969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E02A8F-992C-4938-99C1-4636331A0EAD}"/>
              </a:ext>
            </a:extLst>
          </p:cNvPr>
          <p:cNvSpPr/>
          <p:nvPr/>
        </p:nvSpPr>
        <p:spPr>
          <a:xfrm>
            <a:off x="678510" y="4743927"/>
            <a:ext cx="11208689" cy="149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95"/>
              </a:lnSpc>
              <a:spcBef>
                <a:spcPts val="3640"/>
              </a:spcBef>
              <a:spcAft>
                <a:spcPts val="0"/>
              </a:spcAft>
            </a:pP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Мемоизация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(запоминание, от англ. </a:t>
            </a: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memoization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(англ.) в программировании)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215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сохранение результатов выполнения функций для предотвращения повторных вычислений. Это один из способов оптимизации, применяемый для увеличения скорости выполнения компьютерных программ. Перед вызовом функции проверяется, вызывалась </a:t>
            </a:r>
            <a:r>
              <a:rPr lang="ru-RU" spc="5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ли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функция ранее: если не вызывалась, функция вызывается и результат её выполнения сохраняется; если вызывалась, используется сохранённый результат.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4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438369-0862-45A4-805A-F52D4083BF70}"/>
              </a:ext>
            </a:extLst>
          </p:cNvPr>
          <p:cNvSpPr/>
          <p:nvPr/>
        </p:nvSpPr>
        <p:spPr>
          <a:xfrm>
            <a:off x="713737" y="1097482"/>
            <a:ext cx="4156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программирование == оптимизация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3A05BC-F1B5-41B3-9E7F-E4AC0EADC213}"/>
              </a:ext>
            </a:extLst>
          </p:cNvPr>
          <p:cNvSpPr/>
          <p:nvPr/>
        </p:nvSpPr>
        <p:spPr>
          <a:xfrm>
            <a:off x="713737" y="2072729"/>
            <a:ext cx="92412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• Фибоначчи;</a:t>
            </a:r>
          </a:p>
          <a:p>
            <a:r>
              <a:rPr lang="ru-RU" sz="2800" dirty="0"/>
              <a:t>• две единицы подряд;</a:t>
            </a:r>
          </a:p>
          <a:p>
            <a:r>
              <a:rPr lang="ru-RU" sz="2800" dirty="0"/>
              <a:t>• самая длинная возрастающая подпоследовательность</a:t>
            </a:r>
          </a:p>
          <a:p>
            <a:r>
              <a:rPr lang="ru-RU" sz="2800" dirty="0"/>
              <a:t>• поиск пути в лабиринте;</a:t>
            </a:r>
          </a:p>
          <a:p>
            <a:r>
              <a:rPr lang="ru-RU" sz="2800" dirty="0"/>
              <a:t>• поиск наибольшей общей подпоследовательности;</a:t>
            </a:r>
          </a:p>
          <a:p>
            <a:r>
              <a:rPr lang="ru-RU" sz="2800" dirty="0"/>
              <a:t>• набрать точную сумму из набора чисел (2.5 способа).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DACB5D6-F0B4-427F-8970-853A5884A96B}"/>
              </a:ext>
            </a:extLst>
          </p:cNvPr>
          <p:cNvSpPr/>
          <p:nvPr/>
        </p:nvSpPr>
        <p:spPr>
          <a:xfrm>
            <a:off x="550537" y="328854"/>
            <a:ext cx="426969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8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7F06602-79B9-4B12-81D9-B8A54F92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4" y="1047750"/>
            <a:ext cx="11077155" cy="49231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3B7842-7A2C-4FF3-827C-D942D64EA069}"/>
              </a:ext>
            </a:extLst>
          </p:cNvPr>
          <p:cNvSpPr/>
          <p:nvPr/>
        </p:nvSpPr>
        <p:spPr>
          <a:xfrm>
            <a:off x="550537" y="328854"/>
            <a:ext cx="633821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Числа Фибоначчи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9F9B4-4CEF-4EC9-9D83-644A4747A2C3}"/>
              </a:ext>
            </a:extLst>
          </p:cNvPr>
          <p:cNvSpPr/>
          <p:nvPr/>
        </p:nvSpPr>
        <p:spPr>
          <a:xfrm>
            <a:off x="550537" y="198762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/>
              <a:t>• рекурсия;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F23111-77FD-4D55-B44A-B02BEDDAE86C}"/>
              </a:ext>
            </a:extLst>
          </p:cNvPr>
          <p:cNvSpPr/>
          <p:nvPr/>
        </p:nvSpPr>
        <p:spPr>
          <a:xfrm>
            <a:off x="550537" y="2619840"/>
            <a:ext cx="5016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• массив (полная </a:t>
            </a:r>
            <a:r>
              <a:rPr lang="ru-RU" sz="2800" dirty="0" err="1"/>
              <a:t>мемоизация</a:t>
            </a:r>
            <a:r>
              <a:rPr lang="ru-RU" sz="2800" dirty="0"/>
              <a:t>);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833320-8287-4761-9CC0-4C3E33A6F9B3}"/>
              </a:ext>
            </a:extLst>
          </p:cNvPr>
          <p:cNvSpPr/>
          <p:nvPr/>
        </p:nvSpPr>
        <p:spPr>
          <a:xfrm>
            <a:off x="550537" y="3252059"/>
            <a:ext cx="6927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• три переменные (частичная </a:t>
            </a:r>
            <a:r>
              <a:rPr lang="ru-RU" sz="2800" dirty="0" err="1"/>
              <a:t>мемоизация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1995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694B33-ADAD-4265-B046-5687773A6F59}"/>
              </a:ext>
            </a:extLst>
          </p:cNvPr>
          <p:cNvSpPr/>
          <p:nvPr/>
        </p:nvSpPr>
        <p:spPr>
          <a:xfrm>
            <a:off x="550537" y="328854"/>
            <a:ext cx="633821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Числа Фибоначчи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45C5AC-BBB1-430F-B43D-E674AA7F20FB}"/>
              </a:ext>
            </a:extLst>
          </p:cNvPr>
          <p:cNvSpPr/>
          <p:nvPr/>
        </p:nvSpPr>
        <p:spPr>
          <a:xfrm>
            <a:off x="5383470" y="83587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РЕКУРСИЯ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7629950-07F2-4F0A-9C3C-9087FD771F7B}"/>
              </a:ext>
            </a:extLst>
          </p:cNvPr>
          <p:cNvSpPr/>
          <p:nvPr/>
        </p:nvSpPr>
        <p:spPr>
          <a:xfrm>
            <a:off x="557422" y="30825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/>
              <a:t>unsigned</a:t>
            </a:r>
            <a:r>
              <a:rPr lang="ru-RU" sz="2400" dirty="0"/>
              <a:t> </a:t>
            </a:r>
            <a:r>
              <a:rPr lang="ru-RU" sz="2400" dirty="0" err="1"/>
              <a:t>int</a:t>
            </a:r>
            <a:r>
              <a:rPr lang="ru-RU" sz="2400" dirty="0"/>
              <a:t> F(</a:t>
            </a:r>
            <a:r>
              <a:rPr lang="ru-RU" sz="2400" dirty="0" err="1"/>
              <a:t>unsigned</a:t>
            </a:r>
            <a:r>
              <a:rPr lang="ru-RU" sz="2400" dirty="0"/>
              <a:t> </a:t>
            </a:r>
            <a:r>
              <a:rPr lang="ru-RU" sz="2400" dirty="0" err="1"/>
              <a:t>int</a:t>
            </a:r>
            <a:r>
              <a:rPr lang="ru-RU" sz="2400" dirty="0"/>
              <a:t> n)</a:t>
            </a:r>
          </a:p>
          <a:p>
            <a:r>
              <a:rPr lang="ru-RU" sz="2400" dirty="0"/>
              <a:t>{</a:t>
            </a:r>
          </a:p>
          <a:p>
            <a:r>
              <a:rPr lang="ru-RU" sz="2400" dirty="0"/>
              <a:t>	</a:t>
            </a:r>
            <a:r>
              <a:rPr lang="ru-RU" sz="2400" dirty="0" err="1"/>
              <a:t>if</a:t>
            </a:r>
            <a:r>
              <a:rPr lang="ru-RU" sz="2400" dirty="0"/>
              <a:t> (n == 0) </a:t>
            </a:r>
            <a:r>
              <a:rPr lang="ru-RU" sz="2400" dirty="0" err="1"/>
              <a:t>return</a:t>
            </a:r>
            <a:r>
              <a:rPr lang="ru-RU" sz="2400" dirty="0"/>
              <a:t> 0;</a:t>
            </a:r>
          </a:p>
          <a:p>
            <a:r>
              <a:rPr lang="ru-RU" sz="2400" dirty="0"/>
              <a:t>	</a:t>
            </a:r>
            <a:r>
              <a:rPr lang="ru-RU" sz="2400" dirty="0" err="1"/>
              <a:t>if</a:t>
            </a:r>
            <a:r>
              <a:rPr lang="ru-RU" sz="2400" dirty="0"/>
              <a:t> (n == 1) </a:t>
            </a:r>
            <a:r>
              <a:rPr lang="ru-RU" sz="2400" dirty="0" err="1"/>
              <a:t>return</a:t>
            </a:r>
            <a:r>
              <a:rPr lang="ru-RU" sz="2400" dirty="0"/>
              <a:t> 1;</a:t>
            </a:r>
          </a:p>
          <a:p>
            <a:r>
              <a:rPr lang="ru-RU" sz="2400" dirty="0"/>
              <a:t>	</a:t>
            </a:r>
            <a:r>
              <a:rPr lang="ru-RU" sz="2400" dirty="0" err="1"/>
              <a:t>return</a:t>
            </a:r>
            <a:r>
              <a:rPr lang="ru-RU" sz="2400" dirty="0"/>
              <a:t> F(n - 1) + F(n - 2);</a:t>
            </a:r>
          </a:p>
          <a:p>
            <a:r>
              <a:rPr lang="ru-RU" sz="2400" dirty="0"/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B21F3E-8F54-4B07-9AEF-90092E76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2" y="1709057"/>
            <a:ext cx="11077155" cy="4923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15E88D-E129-4C07-9703-6A444F166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4" r="15536"/>
          <a:stretch/>
        </p:blipFill>
        <p:spPr>
          <a:xfrm>
            <a:off x="5973535" y="2961124"/>
            <a:ext cx="5445016" cy="2812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F36F1-953A-4D84-B12C-886715A26FE9}"/>
              </a:ext>
            </a:extLst>
          </p:cNvPr>
          <p:cNvSpPr txBox="1"/>
          <p:nvPr/>
        </p:nvSpPr>
        <p:spPr>
          <a:xfrm>
            <a:off x="8405739" y="262193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F(N)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C303B-58CE-4949-8225-79E2D261FF0B}"/>
              </a:ext>
            </a:extLst>
          </p:cNvPr>
          <p:cNvSpPr txBox="1"/>
          <p:nvPr/>
        </p:nvSpPr>
        <p:spPr>
          <a:xfrm>
            <a:off x="7080403" y="316622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F(N-1)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0715CE-D230-4373-94C7-F86DE925E651}"/>
              </a:ext>
            </a:extLst>
          </p:cNvPr>
          <p:cNvSpPr txBox="1"/>
          <p:nvPr/>
        </p:nvSpPr>
        <p:spPr>
          <a:xfrm>
            <a:off x="9959674" y="323994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F(N-2)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8D507-9890-4063-AE61-7C4ED0B1A70E}"/>
              </a:ext>
            </a:extLst>
          </p:cNvPr>
          <p:cNvSpPr txBox="1"/>
          <p:nvPr/>
        </p:nvSpPr>
        <p:spPr>
          <a:xfrm>
            <a:off x="6015053" y="565279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B1A7F-BD87-4C60-817C-198009F05FD0}"/>
              </a:ext>
            </a:extLst>
          </p:cNvPr>
          <p:cNvSpPr txBox="1"/>
          <p:nvPr/>
        </p:nvSpPr>
        <p:spPr>
          <a:xfrm>
            <a:off x="7464482" y="565279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A0B44-88D9-421E-97BE-84746C9E5092}"/>
              </a:ext>
            </a:extLst>
          </p:cNvPr>
          <p:cNvSpPr txBox="1"/>
          <p:nvPr/>
        </p:nvSpPr>
        <p:spPr>
          <a:xfrm>
            <a:off x="8829010" y="5617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06E51-D29B-4719-8C51-D569CC42B7FA}"/>
              </a:ext>
            </a:extLst>
          </p:cNvPr>
          <p:cNvSpPr txBox="1"/>
          <p:nvPr/>
        </p:nvSpPr>
        <p:spPr>
          <a:xfrm>
            <a:off x="10193538" y="5617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F(1)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4B61B-090D-41A8-8485-E68871B26B85}"/>
              </a:ext>
            </a:extLst>
          </p:cNvPr>
          <p:cNvSpPr txBox="1"/>
          <p:nvPr/>
        </p:nvSpPr>
        <p:spPr>
          <a:xfrm>
            <a:off x="6739767" y="565279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F(0)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EB40F-7A9B-4862-93F9-5790EB834BDC}"/>
              </a:ext>
            </a:extLst>
          </p:cNvPr>
          <p:cNvSpPr txBox="1"/>
          <p:nvPr/>
        </p:nvSpPr>
        <p:spPr>
          <a:xfrm>
            <a:off x="8147495" y="565279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F(0)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10EA1-3E12-49B6-8365-3EC8B161CB39}"/>
              </a:ext>
            </a:extLst>
          </p:cNvPr>
          <p:cNvSpPr txBox="1"/>
          <p:nvPr/>
        </p:nvSpPr>
        <p:spPr>
          <a:xfrm>
            <a:off x="9553724" y="5617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F(0)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F325F-F703-47F8-84D5-D008EEE8023C}"/>
              </a:ext>
            </a:extLst>
          </p:cNvPr>
          <p:cNvSpPr txBox="1"/>
          <p:nvPr/>
        </p:nvSpPr>
        <p:spPr>
          <a:xfrm>
            <a:off x="10907697" y="5617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24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EECE4A-CE57-4CB2-8D60-EA65B379F671}"/>
              </a:ext>
            </a:extLst>
          </p:cNvPr>
          <p:cNvSpPr/>
          <p:nvPr/>
        </p:nvSpPr>
        <p:spPr>
          <a:xfrm>
            <a:off x="550537" y="328854"/>
            <a:ext cx="633821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Динамическое программирование. Числа Фибоначчи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882796-E909-472A-BE30-7242EF90F9FC}"/>
              </a:ext>
            </a:extLst>
          </p:cNvPr>
          <p:cNvSpPr/>
          <p:nvPr/>
        </p:nvSpPr>
        <p:spPr>
          <a:xfrm>
            <a:off x="1660880" y="150349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/>
              <a:t>unsigned</a:t>
            </a:r>
            <a:r>
              <a:rPr lang="ru-RU" sz="2400" dirty="0"/>
              <a:t> </a:t>
            </a:r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/>
              <a:t>int</a:t>
            </a:r>
            <a:r>
              <a:rPr lang="ru-RU" sz="2400" dirty="0"/>
              <a:t> F[1000]; // (!) пределы</a:t>
            </a:r>
          </a:p>
          <a:p>
            <a:r>
              <a:rPr lang="ru-RU" sz="2400" dirty="0"/>
              <a:t>F[0] = 0, F[1] = 0;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A6441E-2933-4FD8-AB08-B5EFA3623D0E}"/>
              </a:ext>
            </a:extLst>
          </p:cNvPr>
          <p:cNvSpPr/>
          <p:nvPr/>
        </p:nvSpPr>
        <p:spPr>
          <a:xfrm>
            <a:off x="4052152" y="795048"/>
            <a:ext cx="2977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МАССИВ – НИСХОДЯЩЕЕ ДП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3BB26D-3008-46D1-B683-4FADFD1E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17" y="2673615"/>
            <a:ext cx="6867525" cy="36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41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963</Words>
  <Application>Microsoft Office PowerPoint</Application>
  <PresentationFormat>Широкоэкранный</PresentationFormat>
  <Paragraphs>180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admin</cp:lastModifiedBy>
  <cp:revision>78</cp:revision>
  <dcterms:created xsi:type="dcterms:W3CDTF">2021-07-10T19:33:53Z</dcterms:created>
  <dcterms:modified xsi:type="dcterms:W3CDTF">2022-10-28T07:12:05Z</dcterms:modified>
</cp:coreProperties>
</file>