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A7C5-D9DB-44D1-A5F4-11AC54B42FA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представление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49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297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представить график в компьютере.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обычных вида представления</a:t>
            </a:r>
            <a:r>
              <a:rPr lang="hy-A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ребер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смежности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смежности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5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Представление. Список ребер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297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Простое перечисление ребер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примера список узлов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 2}, {2, 1}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 3}, {3, 1}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{2, 3}, {3, 2}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{2, 5}, {5, 2}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{3, 4}, {4, 3}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использовать 2 массива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использоваться массив пар.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7425B-DA74-4425-8BB6-5CFF788C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7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Представление: Список смежности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883613" cy="4351338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Хранить для каждой вершины все ее соседние вершины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этого примера список смежности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{2, 3} 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{1, 3, 5}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{1, 2, 4}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{3}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{2}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{}</a:t>
                </a: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Можно использовать массив массивов.</a:t>
                </a: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Карту можно использовать.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883613" cy="4351338"/>
              </a:xfrm>
              <a:blipFill>
                <a:blip r:embed="rId2"/>
                <a:stretch>
                  <a:fillRect l="-1240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7425B-DA74-4425-8BB6-5CFF788CF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0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։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смежности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83613" cy="4351338"/>
          </a:xfrm>
        </p:spPr>
        <p:txBody>
          <a:bodyPr>
            <a:normAutofit fontScale="62500" lnSpcReduction="2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между вершинами 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есть ребро, то (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)-я матрица устанавливается в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в противном случае - в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примера матрица смежности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использовать массив массивов.</a:t>
            </a:r>
            <a:endParaRPr lang="hy-AM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7425B-DA74-4425-8BB6-5CFF788C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BB7F6D-7EC6-47E0-908E-588187FE4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23048"/>
              </p:ext>
            </p:extLst>
          </p:nvPr>
        </p:nvGraphicFramePr>
        <p:xfrm>
          <a:off x="3120329" y="2961163"/>
          <a:ext cx="3039085" cy="259588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434155">
                  <a:extLst>
                    <a:ext uri="{9D8B030D-6E8A-4147-A177-3AD203B41FA5}">
                      <a16:colId xmlns:a16="http://schemas.microsoft.com/office/drawing/2014/main" val="313494286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132010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92891845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011003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1764340423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12901455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31457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2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0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6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69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093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16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Представление. Ориентированный граф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86599" cy="4426894"/>
          </a:xfrm>
        </p:spPr>
        <p:txBody>
          <a:bodyPr>
            <a:normAutofit fontScale="62500" lnSpcReduction="2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ориентированного графа представление остается прежним, но ребра добавляются только в одном направлении.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матрица соединений для ориентированного графа будет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Обратите внимание, что для неориентированного графа (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всегда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 (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В случае направленного такого правила нет.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hy-AM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BB7F6D-7EC6-47E0-908E-588187FE4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30450"/>
              </p:ext>
            </p:extLst>
          </p:nvPr>
        </p:nvGraphicFramePr>
        <p:xfrm>
          <a:off x="3558081" y="2936148"/>
          <a:ext cx="3039085" cy="259588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434155">
                  <a:extLst>
                    <a:ext uri="{9D8B030D-6E8A-4147-A177-3AD203B41FA5}">
                      <a16:colId xmlns:a16="http://schemas.microsoft.com/office/drawing/2014/main" val="313494286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132010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92891845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011003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1764340423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12901455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31457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2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0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6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69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093782"/>
                  </a:ext>
                </a:extLst>
              </a:tr>
            </a:tbl>
          </a:graphicData>
        </a:graphic>
      </p:graphicFrame>
      <p:pic>
        <p:nvPicPr>
          <p:cNvPr id="10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8F82B72E-F611-4EFB-81B2-C4AE4C565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98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F8EE851-469D-45D9-8F4A-10905EC47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98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814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в ширину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5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86599" cy="4426894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BFS </a:t>
            </a:r>
            <a:r>
              <a:rPr lang="ru-RU" sz="2800" dirty="0"/>
              <a:t>также является методом обхода графа</a:t>
            </a:r>
            <a:r>
              <a:rPr lang="en-US" sz="2800" dirty="0"/>
              <a:t>. </a:t>
            </a:r>
          </a:p>
          <a:p>
            <a:pPr lvl="1"/>
            <a:r>
              <a:rPr lang="ru-RU" sz="2800" dirty="0"/>
              <a:t>Алгоритм</a:t>
            </a:r>
            <a:r>
              <a:rPr lang="en-US" sz="2800" dirty="0"/>
              <a:t>: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hy-AM" sz="2800" dirty="0"/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9F4D1-9247-4D07-9EE8-7584E2B8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573" y="1690688"/>
            <a:ext cx="4086225" cy="3752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F83C-D5A5-43EA-8585-75BA7E855C6C}"/>
              </a:ext>
            </a:extLst>
          </p:cNvPr>
          <p:cNvSpPr txBox="1"/>
          <p:nvPr/>
        </p:nvSpPr>
        <p:spPr>
          <a:xfrm>
            <a:off x="2209972" y="3125132"/>
            <a:ext cx="64384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BFS(</a:t>
            </a:r>
            <a:r>
              <a:rPr lang="en-US" sz="2000" i="1" dirty="0"/>
              <a:t>v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ru-RU" sz="2000" dirty="0"/>
              <a:t>добавить</a:t>
            </a:r>
            <a:r>
              <a:rPr lang="en-US" sz="2000" dirty="0"/>
              <a:t> </a:t>
            </a:r>
            <a:r>
              <a:rPr lang="en-US" sz="2000" b="1" i="1" dirty="0"/>
              <a:t>v</a:t>
            </a:r>
            <a:r>
              <a:rPr lang="en-US" sz="2000" dirty="0"/>
              <a:t> </a:t>
            </a:r>
            <a:r>
              <a:rPr lang="ru-RU" sz="2000" dirty="0"/>
              <a:t>в очередь </a:t>
            </a:r>
            <a:r>
              <a:rPr lang="en-US" sz="2000" b="1" i="1" dirty="0"/>
              <a:t>q</a:t>
            </a:r>
          </a:p>
          <a:p>
            <a:r>
              <a:rPr lang="en-US" sz="2000" dirty="0"/>
              <a:t>        </a:t>
            </a:r>
            <a:r>
              <a:rPr lang="ru-RU" sz="2000" dirty="0"/>
              <a:t>пока </a:t>
            </a:r>
            <a:r>
              <a:rPr lang="en-US" sz="2000" b="1" i="1" dirty="0"/>
              <a:t>q </a:t>
            </a:r>
            <a:r>
              <a:rPr lang="ru-RU" sz="2000" dirty="0"/>
              <a:t>не пусто</a:t>
            </a:r>
            <a:br>
              <a:rPr lang="en-US" sz="2000" dirty="0"/>
            </a:br>
            <a:r>
              <a:rPr lang="en-US" sz="2000" dirty="0"/>
              <a:t>                </a:t>
            </a:r>
            <a:r>
              <a:rPr lang="ru-RU" sz="2000" dirty="0"/>
              <a:t>взять первую вершину </a:t>
            </a:r>
            <a:r>
              <a:rPr lang="en-US" sz="2000" b="1" i="1" dirty="0"/>
              <a:t>u</a:t>
            </a:r>
            <a:r>
              <a:rPr lang="en-US" sz="2000" dirty="0"/>
              <a:t> </a:t>
            </a:r>
            <a:r>
              <a:rPr lang="ru-RU" sz="2000" dirty="0"/>
              <a:t>из</a:t>
            </a:r>
            <a:r>
              <a:rPr lang="en-US" sz="2000" dirty="0"/>
              <a:t> </a:t>
            </a:r>
            <a:r>
              <a:rPr lang="en-US" sz="2000" b="1" i="1" dirty="0"/>
              <a:t>q</a:t>
            </a:r>
          </a:p>
          <a:p>
            <a:r>
              <a:rPr lang="en-US" sz="2000" b="1" i="1" dirty="0"/>
              <a:t> </a:t>
            </a:r>
            <a:r>
              <a:rPr lang="ru-RU" sz="2000" b="1" i="1" dirty="0"/>
              <a:t>               </a:t>
            </a:r>
            <a:r>
              <a:rPr lang="ru-RU" sz="2000" dirty="0"/>
              <a:t>удалить первую вершину из </a:t>
            </a:r>
            <a:r>
              <a:rPr lang="en-US" sz="2000" b="1" i="1" dirty="0"/>
              <a:t>q</a:t>
            </a:r>
            <a:endParaRPr lang="en-US" sz="2000" dirty="0"/>
          </a:p>
          <a:p>
            <a:r>
              <a:rPr lang="en-US" sz="2000" dirty="0"/>
              <a:t>                </a:t>
            </a:r>
            <a:r>
              <a:rPr lang="ru-RU" sz="2000" dirty="0"/>
              <a:t>пометить</a:t>
            </a:r>
            <a:r>
              <a:rPr lang="en-US" sz="2000" dirty="0"/>
              <a:t> </a:t>
            </a:r>
            <a:r>
              <a:rPr lang="en-US" sz="2000" b="1" i="1" dirty="0"/>
              <a:t>u</a:t>
            </a:r>
            <a:r>
              <a:rPr lang="en-US" sz="2000" dirty="0"/>
              <a:t> </a:t>
            </a:r>
            <a:r>
              <a:rPr lang="ru-RU" sz="2000" dirty="0"/>
              <a:t>как посетившую</a:t>
            </a:r>
            <a:endParaRPr lang="en-US" sz="2000" dirty="0"/>
          </a:p>
          <a:p>
            <a:r>
              <a:rPr lang="en-US" sz="2000" i="1" dirty="0"/>
              <a:t> </a:t>
            </a:r>
            <a:r>
              <a:rPr lang="ru-RU" sz="2000" i="1" dirty="0"/>
              <a:t>              для всех </a:t>
            </a:r>
            <a:r>
              <a:rPr lang="ru-RU" sz="2000" i="1" dirty="0" err="1"/>
              <a:t>непосещенных</a:t>
            </a:r>
            <a:r>
              <a:rPr lang="ru-RU" sz="2000" i="1" dirty="0"/>
              <a:t> смежных вершин </a:t>
            </a:r>
            <a:r>
              <a:rPr lang="en-US" sz="2000" b="1" i="1" dirty="0"/>
              <a:t>w</a:t>
            </a:r>
            <a:r>
              <a:rPr lang="en-US" sz="2000" dirty="0"/>
              <a:t> </a:t>
            </a:r>
            <a:r>
              <a:rPr lang="ru-RU" sz="2000" dirty="0"/>
              <a:t>из </a:t>
            </a:r>
            <a:r>
              <a:rPr lang="en-US" sz="2000" b="1" i="1" dirty="0"/>
              <a:t>u</a:t>
            </a:r>
            <a:r>
              <a:rPr lang="en-US" sz="2000" dirty="0"/>
              <a:t> </a:t>
            </a:r>
          </a:p>
          <a:p>
            <a:r>
              <a:rPr lang="en-US" sz="2000" dirty="0"/>
              <a:t>                        </a:t>
            </a:r>
            <a:r>
              <a:rPr lang="ru-RU" sz="2000" dirty="0"/>
              <a:t>добавить </a:t>
            </a:r>
            <a:r>
              <a:rPr lang="en-US" sz="2000" b="1" i="1" dirty="0"/>
              <a:t>w</a:t>
            </a:r>
            <a:r>
              <a:rPr lang="en-US" sz="2000" dirty="0"/>
              <a:t> </a:t>
            </a:r>
            <a:r>
              <a:rPr lang="ru-RU" sz="2000" dirty="0"/>
              <a:t>в</a:t>
            </a:r>
            <a:r>
              <a:rPr lang="en-US" sz="2000" dirty="0"/>
              <a:t> </a:t>
            </a:r>
            <a:r>
              <a:rPr lang="en-US" sz="2000" b="1" i="1" dirty="0"/>
              <a:t>q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2930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{}</a:t>
            </a:r>
            <a:br>
              <a:rPr lang="en-US" dirty="0"/>
            </a:br>
            <a:r>
              <a:rPr lang="ru-RU" dirty="0"/>
              <a:t>Очередь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CBADC-1EF5-4BE6-B6F9-0D66966D948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13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{1}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5D1426-66A9-4470-923A-3355CC42C1C0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2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структура, представляющая собой набор объектов, в котором некоторые пары объектов в некотором смысле «связаны».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Объекты, называемые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(также называемыми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узлами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из связанных пар вершин называется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ребром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25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7A895-16DC-4374-BE01-AD9A1F41D752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18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C40AEA8-1845-403C-9DCF-6A693701E505}"/>
              </a:ext>
            </a:extLst>
          </p:cNvPr>
          <p:cNvCxnSpPr>
            <a:stCxn id="3" idx="7"/>
            <a:endCxn id="8" idx="1"/>
          </p:cNvCxnSpPr>
          <p:nvPr/>
        </p:nvCxnSpPr>
        <p:spPr>
          <a:xfrm rot="5400000" flipH="1" flipV="1">
            <a:off x="5435036" y="2192628"/>
            <a:ext cx="12700" cy="1172781"/>
          </a:xfrm>
          <a:prstGeom prst="curvedConnector3">
            <a:avLst>
              <a:gd name="adj1" fmla="val 1182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0CE3BEF-4945-4192-8710-CF7AC81579ED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10800000" flipV="1">
            <a:off x="3233351" y="2927731"/>
            <a:ext cx="1256271" cy="11853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43A4AB-4C26-422C-A906-AD066F0A089C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2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C40AEA8-1845-403C-9DCF-6A693701E505}"/>
              </a:ext>
            </a:extLst>
          </p:cNvPr>
          <p:cNvCxnSpPr>
            <a:stCxn id="3" idx="7"/>
            <a:endCxn id="8" idx="1"/>
          </p:cNvCxnSpPr>
          <p:nvPr/>
        </p:nvCxnSpPr>
        <p:spPr>
          <a:xfrm rot="5400000" flipH="1" flipV="1">
            <a:off x="5435036" y="2192628"/>
            <a:ext cx="12700" cy="1172781"/>
          </a:xfrm>
          <a:prstGeom prst="curvedConnector3">
            <a:avLst>
              <a:gd name="adj1" fmla="val 1182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0CE3BEF-4945-4192-8710-CF7AC81579ED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10800000" flipV="1">
            <a:off x="3233351" y="2927731"/>
            <a:ext cx="1256271" cy="11853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2BC982D-E53E-4FE5-8168-734BD34659B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11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{2, 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E05A0D-E9C6-450A-8F8B-3478593F1739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53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{2, 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C7A50F-BC0A-45A8-AFC5-668444C8186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7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1762E0B-B0BD-4229-8848-55DA9D6939E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4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14A21C3-AFF6-4418-BB9F-9944D57C6DDE}"/>
              </a:ext>
            </a:extLst>
          </p:cNvPr>
          <p:cNvCxnSpPr>
            <a:stCxn id="8" idx="1"/>
            <a:endCxn id="3" idx="7"/>
          </p:cNvCxnSpPr>
          <p:nvPr/>
        </p:nvCxnSpPr>
        <p:spPr>
          <a:xfrm rot="16200000" flipV="1">
            <a:off x="5435037" y="2192627"/>
            <a:ext cx="12700" cy="1172781"/>
          </a:xfrm>
          <a:prstGeom prst="curvedConnector3">
            <a:avLst>
              <a:gd name="adj1" fmla="val 22850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096855-8785-4DA5-8BB7-944F0A8D687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V="1">
            <a:off x="4708418" y="2927731"/>
            <a:ext cx="1251411" cy="25825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ED2DB83-A008-4CDB-8501-2712FF281D36}"/>
              </a:ext>
            </a:extLst>
          </p:cNvPr>
          <p:cNvCxnSpPr>
            <a:stCxn id="8" idx="5"/>
            <a:endCxn id="11" idx="0"/>
          </p:cNvCxnSpPr>
          <p:nvPr/>
        </p:nvCxnSpPr>
        <p:spPr>
          <a:xfrm rot="5400000">
            <a:off x="5025749" y="4221326"/>
            <a:ext cx="2437987" cy="14822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2551A7-B007-48F9-81B4-285E8F81595D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44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14A21C3-AFF6-4418-BB9F-9944D57C6DDE}"/>
              </a:ext>
            </a:extLst>
          </p:cNvPr>
          <p:cNvCxnSpPr>
            <a:stCxn id="8" idx="1"/>
            <a:endCxn id="3" idx="7"/>
          </p:cNvCxnSpPr>
          <p:nvPr/>
        </p:nvCxnSpPr>
        <p:spPr>
          <a:xfrm rot="16200000" flipV="1">
            <a:off x="5435037" y="2192627"/>
            <a:ext cx="12700" cy="1172781"/>
          </a:xfrm>
          <a:prstGeom prst="curvedConnector3">
            <a:avLst>
              <a:gd name="adj1" fmla="val 22850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096855-8785-4DA5-8BB7-944F0A8D687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V="1">
            <a:off x="4708418" y="2927731"/>
            <a:ext cx="1251411" cy="25825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ED2DB83-A008-4CDB-8501-2712FF281D36}"/>
              </a:ext>
            </a:extLst>
          </p:cNvPr>
          <p:cNvCxnSpPr>
            <a:stCxn id="8" idx="5"/>
            <a:endCxn id="11" idx="0"/>
          </p:cNvCxnSpPr>
          <p:nvPr/>
        </p:nvCxnSpPr>
        <p:spPr>
          <a:xfrm rot="5400000">
            <a:off x="5025749" y="4221326"/>
            <a:ext cx="2437987" cy="14822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CAAF33D-F5C9-4B19-9EB5-72B731A80CF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76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{4, 6, 7}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A17E76-B7D6-4AFA-BABF-52657146482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60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{4, 6, 7}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681E8D-A41C-4749-B2AA-321F679034D2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9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2257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Вершины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желтые кружки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V = {1,2,3,4,5}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черные линии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пары вершин, которые связаны. В этом случае ребра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{(1, 2), (1, 3), (2, 4),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(2, 5), (3, 4), (4, 5)}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также определяем граф как пару V и E. Если коротко, то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(V, E).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будем использовать это обозначение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5BDA5-F8AC-4CB4-8B20-EAD9A528A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70" y="1265115"/>
            <a:ext cx="4532356" cy="31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21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5745EB-46D7-477E-BA1A-DBFE9FBA0AD0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89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BE0F0CA-FEED-4681-AC7B-C5C950D553C5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3268791" y="2892290"/>
            <a:ext cx="1185388" cy="125627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8E3C2C4-45AE-4409-BC20-D055D1B04DF3}"/>
              </a:ext>
            </a:extLst>
          </p:cNvPr>
          <p:cNvCxnSpPr>
            <a:cxnSpLocks/>
            <a:stCxn id="9" idx="7"/>
            <a:endCxn id="14" idx="1"/>
          </p:cNvCxnSpPr>
          <p:nvPr/>
        </p:nvCxnSpPr>
        <p:spPr>
          <a:xfrm rot="16200000" flipH="1">
            <a:off x="6167893" y="1388887"/>
            <a:ext cx="869" cy="5572530"/>
          </a:xfrm>
          <a:prstGeom prst="curvedConnector3">
            <a:avLst>
              <a:gd name="adj1" fmla="val -333945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DD326A-FB2C-42F7-A7FE-70CADD74362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465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7,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BE0F0CA-FEED-4681-AC7B-C5C950D553C5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3268791" y="2892290"/>
            <a:ext cx="1185388" cy="125627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8E3C2C4-45AE-4409-BC20-D055D1B04DF3}"/>
              </a:ext>
            </a:extLst>
          </p:cNvPr>
          <p:cNvCxnSpPr>
            <a:cxnSpLocks/>
            <a:stCxn id="9" idx="7"/>
            <a:endCxn id="14" idx="1"/>
          </p:cNvCxnSpPr>
          <p:nvPr/>
        </p:nvCxnSpPr>
        <p:spPr>
          <a:xfrm rot="16200000" flipH="1">
            <a:off x="6167893" y="1388887"/>
            <a:ext cx="869" cy="5572530"/>
          </a:xfrm>
          <a:prstGeom prst="curvedConnector3">
            <a:avLst>
              <a:gd name="adj1" fmla="val -333945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9E00C2-A1C6-4016-8922-B7C186D5F39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59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5B633C-5C28-48AD-912E-862C629C8DC6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60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602B31-935D-4AC7-A6A8-CD957B7FD5D2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00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FCC235-8CE5-42DA-8520-C0F7EC6433D0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68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B7A3CBE-F1A4-4DAB-A492-67A8CF64F631}"/>
              </a:ext>
            </a:extLst>
          </p:cNvPr>
          <p:cNvCxnSpPr/>
          <p:nvPr/>
        </p:nvCxnSpPr>
        <p:spPr>
          <a:xfrm rot="5400000" flipH="1" flipV="1">
            <a:off x="4042830" y="3593318"/>
            <a:ext cx="2582584" cy="125141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FD62B25-B5AF-46CF-9DBD-D7357879033C}"/>
              </a:ext>
            </a:extLst>
          </p:cNvPr>
          <p:cNvCxnSpPr/>
          <p:nvPr/>
        </p:nvCxnSpPr>
        <p:spPr>
          <a:xfrm rot="16200000" flipH="1">
            <a:off x="5437465" y="4991579"/>
            <a:ext cx="4116" cy="1164787"/>
          </a:xfrm>
          <a:prstGeom prst="curvedConnector3">
            <a:avLst>
              <a:gd name="adj1" fmla="val -70505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5CA9DFA-AF61-440F-B29D-A4124704AA19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28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42A5E2-F670-4C18-9131-855A4D3B74CC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01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19C817-06BE-4933-9075-04D8AA9DAEE6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29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AC6E2F-67B4-4D23-83A7-03F326435B86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8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89377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Параллельные вершины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или более ребра, соединяющие одну и ту же пару вершин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примере вершины 1 и 2 соединены с 2 ребрами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Петля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Ребро, которое начинается и заканчивается в одной вершине.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E55E28-5F8E-4401-AE19-0E63E8BF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1500768"/>
            <a:ext cx="3952875" cy="1928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AE024-C5BF-4595-8703-D107D8B59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524" y="4180682"/>
            <a:ext cx="1971675" cy="139065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35ABFAD-9675-4B48-81ED-DB5EBF57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412" y="5255608"/>
            <a:ext cx="1971675" cy="1390650"/>
          </a:xfrm>
          <a:prstGeom prst="rect">
            <a:avLst/>
          </a:prstGeom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34B32EE-4DBC-43B8-B560-7D9F9964C3A1}"/>
              </a:ext>
            </a:extLst>
          </p:cNvPr>
          <p:cNvGrpSpPr/>
          <p:nvPr/>
        </p:nvGrpSpPr>
        <p:grpSpPr>
          <a:xfrm>
            <a:off x="4028646" y="5255608"/>
            <a:ext cx="1971675" cy="1390650"/>
            <a:chOff x="5110162" y="5102225"/>
            <a:chExt cx="1971675" cy="1390650"/>
          </a:xfrm>
        </p:grpSpPr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CBA17917-A1EA-4215-BA24-C6752C246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0162" y="5102225"/>
              <a:ext cx="1971675" cy="1390650"/>
            </a:xfrm>
            <a:prstGeom prst="rect">
              <a:avLst/>
            </a:prstGeom>
          </p:spPr>
        </p:pic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79BA215D-6832-4E32-A204-039DCBE11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2963" y="5505138"/>
              <a:ext cx="386594" cy="1606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4E471ABA-E943-4E4A-8F13-F979FD592ABF}"/>
              </a:ext>
            </a:extLst>
          </p:cNvPr>
          <p:cNvGrpSpPr/>
          <p:nvPr/>
        </p:nvGrpSpPr>
        <p:grpSpPr>
          <a:xfrm>
            <a:off x="5867494" y="5255608"/>
            <a:ext cx="1971675" cy="1390650"/>
            <a:chOff x="5943965" y="5102225"/>
            <a:chExt cx="1971675" cy="1390650"/>
          </a:xfrm>
        </p:grpSpPr>
        <p:pic>
          <p:nvPicPr>
            <p:cNvPr id="14" name="Picture 8">
              <a:extLst>
                <a:ext uri="{FF2B5EF4-FFF2-40B4-BE49-F238E27FC236}">
                  <a16:creationId xmlns:a16="http://schemas.microsoft.com/office/drawing/2014/main" id="{7844287C-79D4-4D34-B58E-F0F9D1E21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3965" y="5102225"/>
              <a:ext cx="1971675" cy="1390650"/>
            </a:xfrm>
            <a:prstGeom prst="rect">
              <a:avLst/>
            </a:prstGeom>
          </p:spPr>
        </p:pic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2CF5C403-130A-4783-9076-F8BD84EB02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1787" y="5939852"/>
              <a:ext cx="412230" cy="1349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51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7743C5E-6CFB-4CB8-8F19-C15C3075D04C}"/>
              </a:ext>
            </a:extLst>
          </p:cNvPr>
          <p:cNvCxnSpPr>
            <a:stCxn id="11" idx="1"/>
            <a:endCxn id="10" idx="7"/>
          </p:cNvCxnSpPr>
          <p:nvPr/>
        </p:nvCxnSpPr>
        <p:spPr>
          <a:xfrm rot="16200000" flipV="1">
            <a:off x="5437466" y="4991578"/>
            <a:ext cx="4116" cy="1164787"/>
          </a:xfrm>
          <a:prstGeom prst="curvedConnector3">
            <a:avLst>
              <a:gd name="adj1" fmla="val 71505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74DAF77-3540-4F80-BC46-8A57AD2E0641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6200000" flipV="1">
            <a:off x="4771879" y="4325992"/>
            <a:ext cx="2499586" cy="49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0E031E-D537-455A-A992-D9A383E256E4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V="1">
            <a:off x="6170630" y="2927986"/>
            <a:ext cx="1260150" cy="2586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507B97-C632-4A73-85EC-CC41130ABD9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20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{5,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7743C5E-6CFB-4CB8-8F19-C15C3075D04C}"/>
              </a:ext>
            </a:extLst>
          </p:cNvPr>
          <p:cNvCxnSpPr>
            <a:stCxn id="11" idx="1"/>
            <a:endCxn id="10" idx="7"/>
          </p:cNvCxnSpPr>
          <p:nvPr/>
        </p:nvCxnSpPr>
        <p:spPr>
          <a:xfrm rot="16200000" flipV="1">
            <a:off x="5437466" y="4991578"/>
            <a:ext cx="4116" cy="1164787"/>
          </a:xfrm>
          <a:prstGeom prst="curvedConnector3">
            <a:avLst>
              <a:gd name="adj1" fmla="val 71505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74DAF77-3540-4F80-BC46-8A57AD2E0641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rot="16200000" flipV="1">
            <a:off x="4771879" y="4325992"/>
            <a:ext cx="2499586" cy="49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0E031E-D537-455A-A992-D9A383E256E4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V="1">
            <a:off x="6170630" y="2927986"/>
            <a:ext cx="1260150" cy="2586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8BF817-059D-42C4-A2AE-337A888A539E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78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{5, 3}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A7D3F3-2125-44BC-8064-01524C614747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17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{5, 3}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900337-7E9F-4C64-A1AA-9FEA662D8B2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08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8BE1F8D-7582-4DA0-9B71-340A9607F367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267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4075F70-723B-4CE0-8B01-52B1A4367F1F}"/>
              </a:ext>
            </a:extLst>
          </p:cNvPr>
          <p:cNvCxnSpPr>
            <a:stCxn id="14" idx="1"/>
            <a:endCxn id="9" idx="7"/>
          </p:cNvCxnSpPr>
          <p:nvPr/>
        </p:nvCxnSpPr>
        <p:spPr>
          <a:xfrm rot="16200000" flipV="1">
            <a:off x="6167894" y="1388888"/>
            <a:ext cx="869" cy="5572530"/>
          </a:xfrm>
          <a:prstGeom prst="curvedConnector3">
            <a:avLst>
              <a:gd name="adj1" fmla="val 334945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B7E3B2B-75EF-4ED4-8FBB-A6384A436EA7}"/>
              </a:ext>
            </a:extLst>
          </p:cNvPr>
          <p:cNvCxnSpPr>
            <a:stCxn id="14" idx="4"/>
            <a:endCxn id="13" idx="6"/>
          </p:cNvCxnSpPr>
          <p:nvPr/>
        </p:nvCxnSpPr>
        <p:spPr>
          <a:xfrm rot="5400000">
            <a:off x="7888466" y="4505780"/>
            <a:ext cx="1186009" cy="12436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A183C7-76AE-449B-A6DD-4F5115EF3F7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86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{3,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4075F70-723B-4CE0-8B01-52B1A4367F1F}"/>
              </a:ext>
            </a:extLst>
          </p:cNvPr>
          <p:cNvCxnSpPr>
            <a:stCxn id="14" idx="1"/>
            <a:endCxn id="9" idx="7"/>
          </p:cNvCxnSpPr>
          <p:nvPr/>
        </p:nvCxnSpPr>
        <p:spPr>
          <a:xfrm rot="16200000" flipV="1">
            <a:off x="6167894" y="1388888"/>
            <a:ext cx="869" cy="5572530"/>
          </a:xfrm>
          <a:prstGeom prst="curvedConnector3">
            <a:avLst>
              <a:gd name="adj1" fmla="val 334945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B7E3B2B-75EF-4ED4-8FBB-A6384A436EA7}"/>
              </a:ext>
            </a:extLst>
          </p:cNvPr>
          <p:cNvCxnSpPr>
            <a:stCxn id="14" idx="4"/>
            <a:endCxn id="13" idx="6"/>
          </p:cNvCxnSpPr>
          <p:nvPr/>
        </p:nvCxnSpPr>
        <p:spPr>
          <a:xfrm rot="5400000">
            <a:off x="7888466" y="4505780"/>
            <a:ext cx="1186009" cy="12436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DF99CCF-A3BD-4C96-8B86-5603E3A88BE5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7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{3, 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A7AC32-FE51-488E-92EE-8DCD7D516F1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44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{3, 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756774-A032-4A86-B0C4-C623A5C2150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06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9F0D89-6576-4788-90B5-45CB7B49CF8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7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графов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9735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ребра в графе ориентированы, т. е. указывают только в одном направлении, граф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ориентированным графом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орграфом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ребра в графе не имеют направления, граф называется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неориентированным графом.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E2AF0-E313-4282-B807-3D03A2682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020" y="659863"/>
            <a:ext cx="4556497" cy="2985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4F3721-8230-4B0D-9595-0FE32285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155" y="3735516"/>
            <a:ext cx="4356228" cy="29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611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F1C61EA-0D15-4AA8-AA30-287E2F80A4DA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10800000" flipV="1">
            <a:off x="6170630" y="2927985"/>
            <a:ext cx="1260150" cy="258644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18F3966-9DB1-4F8D-B752-56BF8E8E905C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216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7FD4B9-68E3-4A8E-B9B4-452E9E1E1795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13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657CCB-D76E-422A-B2B6-98BDEF17406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233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BD3D32-9D71-454C-B916-8D4C30934EA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76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C4661A6-9B01-4815-B072-C011994CD311}"/>
              </a:ext>
            </a:extLst>
          </p:cNvPr>
          <p:cNvCxnSpPr>
            <a:stCxn id="13" idx="6"/>
            <a:endCxn id="14" idx="5"/>
          </p:cNvCxnSpPr>
          <p:nvPr/>
        </p:nvCxnSpPr>
        <p:spPr>
          <a:xfrm flipV="1">
            <a:off x="7859634" y="4473013"/>
            <a:ext cx="1392385" cy="124760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56B5AD-931C-41BE-ABF8-80A4FDDDB0E7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872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508369-F346-4843-A217-1D8A5311513F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462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B00D4A-4AB7-4B3D-BC23-17B869BB384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66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352CB2-5AAF-4EF4-B2D0-9B148336FEC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60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628C0EB-7E6B-42C2-B47C-FD13658B38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/>
                  <a:t>Сложность </a:t>
                </a:r>
                <a:r>
                  <a:rPr lang="en-US" sz="2400" dirty="0"/>
                  <a:t>:</a:t>
                </a:r>
                <a:endParaRPr lang="ru-RU" sz="2400" dirty="0"/>
              </a:p>
              <a:p>
                <a:endParaRPr lang="en-US" sz="2400" dirty="0"/>
              </a:p>
              <a:p>
                <a:pPr lvl="1"/>
                <a:r>
                  <a:rPr lang="en-US" dirty="0"/>
                  <a:t>BFS </a:t>
                </a:r>
                <a:r>
                  <a:rPr lang="ru-RU" dirty="0"/>
                  <a:t>отмечает каждый узел, посещенный только один раз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BFS </a:t>
                </a:r>
                <a:r>
                  <a:rPr lang="ru-RU" dirty="0"/>
                  <a:t>проверить каждое ребро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ru-RU" dirty="0"/>
                  <a:t>Также</a:t>
                </a:r>
                <a:r>
                  <a:rPr lang="en-US" dirty="0"/>
                  <a:t> </a:t>
                </a:r>
                <a:r>
                  <a:rPr lang="en-US" b="1" i="1" dirty="0"/>
                  <a:t>O(|V| + |E|) </a:t>
                </a:r>
                <a:r>
                  <a:rPr lang="ru-RU" dirty="0"/>
                  <a:t>если мы используем список соединений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ru-RU" dirty="0"/>
                  <a:t>И</a:t>
                </a:r>
                <a:r>
                  <a:rPr lang="en-US" dirty="0"/>
                  <a:t> </a:t>
                </a:r>
                <a:r>
                  <a:rPr lang="en-US" b="1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1" dirty="0"/>
                          <m:t>|</m:t>
                        </m:r>
                        <m:r>
                          <m:rPr>
                            <m:nor/>
                          </m:rPr>
                          <a:rPr lang="en-US" b="1" i="1" dirty="0"/>
                          <m:t>V</m:t>
                        </m:r>
                        <m:r>
                          <m:rPr>
                            <m:nor/>
                          </m:rPr>
                          <a:rPr lang="en-US" b="1" i="1" dirty="0"/>
                          <m:t>|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/>
                  <a:t>) </a:t>
                </a:r>
                <a:r>
                  <a:rPr lang="ru-RU" dirty="0"/>
                  <a:t>если мы используем матрицу смежности (потому что нам нужно найти каждое ребро, поэтому нужно перебрать всю матрицу</a:t>
                </a:r>
                <a:r>
                  <a:rPr lang="en-US" dirty="0"/>
                  <a:t>).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628C0EB-7E6B-42C2-B47C-FD13658B3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67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973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Граф, в котором каждое ребро имеет числовой «вес», называется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взвешенным графом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47030-39E9-40D1-B5CB-7FFEDA2FF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935" y="1350728"/>
            <a:ext cx="4838700" cy="3886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F752B4-C135-4C09-9B3B-08C6CECA3003}"/>
              </a:ext>
            </a:extLst>
          </p:cNvPr>
          <p:cNvSpPr txBox="1">
            <a:spLocks/>
          </p:cNvSpPr>
          <p:nvPr/>
        </p:nvSpPr>
        <p:spPr>
          <a:xfrm>
            <a:off x="912042" y="4106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графов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9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Терминология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8081" cy="4351338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Вершины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называются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смежными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соединены некоторым ребром.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ребер, инцидентных вершине, называется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степенью вершины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Вершина инцидентна ребру, если эта вершина является одной из двух вершин, которые соединяет ребро. Например, град(3) = 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Листовая вершина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вершина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= 1, например, 5 — листовая вершина.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Изолированная вершина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вершина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= 0 , например, 6 — изолированная вершина.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BC27D9-A359-4FBA-883F-595F18454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025" y="1309302"/>
            <a:ext cx="315277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6A6D7-CCB7-4AF7-9AA5-10F0EBBF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44" y="2776537"/>
            <a:ext cx="4162425" cy="376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102A4-A86D-4EB9-8F6F-914E250E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5285025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Лемма о рукопожатии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14535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Лемма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∙|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𝒅𝒆𝒈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|E|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ребер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Другими словами, сумма степени всех вершин равна количеству ребер, умноженному на 2. </a:t>
                </a:r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14535" cy="4351338"/>
              </a:xfrm>
              <a:blipFill>
                <a:blip r:embed="rId2"/>
                <a:stretch>
                  <a:fillRect l="-1396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D6A6D7-CCB7-4AF7-9AA5-10F0EBBF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102A4-A86D-4EB9-8F6F-914E250E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2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Терминология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18189" cy="4351338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Граф называется </a:t>
                </a:r>
                <a:r>
                  <a:rPr lang="ru-RU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связным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в нем </a:t>
                </a:r>
                <a:r>
                  <a:rPr lang="ru-RU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нет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вершины с 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Каждый связный подграф называется компонентом.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графе — это последовательность ребер, соединяющая последовательность вершин.</a:t>
                </a:r>
              </a:p>
              <a:p>
                <a:pPr lvl="1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Например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4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</a:t>
                </a:r>
              </a:p>
              <a:p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Цикл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это </a:t>
                </a:r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который начинается и заканчивается в одной и той же вершине.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Например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3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</a:p>
              <a:p>
                <a:endParaRPr lang="hy-AM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18189" cy="4351338"/>
              </a:xfrm>
              <a:blipFill>
                <a:blip r:embed="rId2"/>
                <a:stretch>
                  <a:fillRect l="-1310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D6A6D7-CCB7-4AF7-9AA5-10F0EBBF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102A4-A86D-4EB9-8F6F-914E250E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846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3967</Words>
  <Application>Microsoft Office PowerPoint</Application>
  <PresentationFormat>Широкоэкранный</PresentationFormat>
  <Paragraphs>936</Paragraphs>
  <Slides>58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Times New Roman</vt:lpstr>
      <vt:lpstr>Тема Office</vt:lpstr>
      <vt:lpstr>Графы</vt:lpstr>
      <vt:lpstr>Что такое граф?</vt:lpstr>
      <vt:lpstr>Что такое граф?</vt:lpstr>
      <vt:lpstr>Что такое граф?</vt:lpstr>
      <vt:lpstr>Что такое граф? Типы графов</vt:lpstr>
      <vt:lpstr>Презентация PowerPoint</vt:lpstr>
      <vt:lpstr>Что такое граф? Терминология</vt:lpstr>
      <vt:lpstr>Что такое граф? Лемма о рукопожатии</vt:lpstr>
      <vt:lpstr>Что такое граф? Терминология</vt:lpstr>
      <vt:lpstr>Графическое представление</vt:lpstr>
      <vt:lpstr>Что такое граф? Представление</vt:lpstr>
      <vt:lpstr>Что такое граф? Представление. Список ребер</vt:lpstr>
      <vt:lpstr>Что такое граф? Представление: Список смежности</vt:lpstr>
      <vt:lpstr>Что такое граф? Представление։ Матрица смежности</vt:lpstr>
      <vt:lpstr>Что такое граф? Представление. Ориентированный граф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dc:creator>Levonog</dc:creator>
  <cp:lastModifiedBy>admin</cp:lastModifiedBy>
  <cp:revision>23</cp:revision>
  <dcterms:created xsi:type="dcterms:W3CDTF">2021-07-10T19:33:53Z</dcterms:created>
  <dcterms:modified xsi:type="dcterms:W3CDTF">2022-09-09T06:15:29Z</dcterms:modified>
</cp:coreProperties>
</file>