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34" r:id="rId73"/>
    <p:sldId id="338" r:id="rId74"/>
    <p:sldId id="348" r:id="rId75"/>
    <p:sldId id="330" r:id="rId76"/>
    <p:sldId id="343" r:id="rId77"/>
    <p:sldId id="358" r:id="rId78"/>
    <p:sldId id="355" r:id="rId79"/>
    <p:sldId id="357" r:id="rId80"/>
    <p:sldId id="356" r:id="rId81"/>
    <p:sldId id="359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2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3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4.w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956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 вправо 73"/>
          <p:cNvSpPr/>
          <p:nvPr/>
        </p:nvSpPr>
        <p:spPr>
          <a:xfrm rot="19637737">
            <a:off x="8390851" y="598310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410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3050" y="583017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10+2=12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18" name="Полилиния 17"/>
          <p:cNvSpPr/>
          <p:nvPr/>
        </p:nvSpPr>
        <p:spPr>
          <a:xfrm>
            <a:off x="5764530" y="4057650"/>
            <a:ext cx="525780" cy="502920"/>
          </a:xfrm>
          <a:custGeom>
            <a:avLst/>
            <a:gdLst>
              <a:gd name="connsiteX0" fmla="*/ 0 w 525780"/>
              <a:gd name="connsiteY0" fmla="*/ 0 h 502920"/>
              <a:gd name="connsiteX1" fmla="*/ 194310 w 525780"/>
              <a:gd name="connsiteY1" fmla="*/ 320040 h 502920"/>
              <a:gd name="connsiteX2" fmla="*/ 525780 w 525780"/>
              <a:gd name="connsiteY2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502920">
                <a:moveTo>
                  <a:pt x="0" y="0"/>
                </a:moveTo>
                <a:cubicBezTo>
                  <a:pt x="53340" y="118110"/>
                  <a:pt x="106680" y="236220"/>
                  <a:pt x="194310" y="320040"/>
                </a:cubicBezTo>
                <a:cubicBezTo>
                  <a:pt x="281940" y="403860"/>
                  <a:pt x="403860" y="453390"/>
                  <a:pt x="525780" y="5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>
            <a:stCxn id="18" idx="1"/>
            <a:endCxn id="60" idx="0"/>
          </p:cNvCxnSpPr>
          <p:nvPr/>
        </p:nvCxnSpPr>
        <p:spPr>
          <a:xfrm>
            <a:off x="5958841" y="4377690"/>
            <a:ext cx="231597" cy="1452488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6918960" y="6046470"/>
            <a:ext cx="3051810" cy="205740"/>
          </a:xfrm>
          <a:custGeom>
            <a:avLst/>
            <a:gdLst>
              <a:gd name="connsiteX0" fmla="*/ 0 w 3051810"/>
              <a:gd name="connsiteY0" fmla="*/ 0 h 205740"/>
              <a:gd name="connsiteX1" fmla="*/ 1634490 w 3051810"/>
              <a:gd name="connsiteY1" fmla="*/ 205740 h 205740"/>
              <a:gd name="connsiteX2" fmla="*/ 3051810 w 305181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810" h="205740">
                <a:moveTo>
                  <a:pt x="0" y="0"/>
                </a:moveTo>
                <a:cubicBezTo>
                  <a:pt x="562927" y="102870"/>
                  <a:pt x="1125855" y="205740"/>
                  <a:pt x="1634490" y="205740"/>
                </a:cubicBezTo>
                <a:cubicBezTo>
                  <a:pt x="2143125" y="205740"/>
                  <a:pt x="2597467" y="102870"/>
                  <a:pt x="305181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822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20584972">
            <a:off x="8793781" y="606775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630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01924" y="5941602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12+3=15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5867400" y="4914900"/>
            <a:ext cx="640080" cy="582930"/>
          </a:xfrm>
          <a:custGeom>
            <a:avLst/>
            <a:gdLst>
              <a:gd name="connsiteX0" fmla="*/ 640080 w 640080"/>
              <a:gd name="connsiteY0" fmla="*/ 0 h 582930"/>
              <a:gd name="connsiteX1" fmla="*/ 445770 w 640080"/>
              <a:gd name="connsiteY1" fmla="*/ 365760 h 582930"/>
              <a:gd name="connsiteX2" fmla="*/ 0 w 640080"/>
              <a:gd name="connsiteY2" fmla="*/ 582930 h 5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582930">
                <a:moveTo>
                  <a:pt x="640080" y="0"/>
                </a:moveTo>
                <a:cubicBezTo>
                  <a:pt x="596265" y="134302"/>
                  <a:pt x="552450" y="268605"/>
                  <a:pt x="445770" y="365760"/>
                </a:cubicBezTo>
                <a:cubicBezTo>
                  <a:pt x="339090" y="462915"/>
                  <a:pt x="169545" y="522922"/>
                  <a:pt x="0" y="5829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>
            <a:off x="6313171" y="5280660"/>
            <a:ext cx="6141" cy="66094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Стрелка вправо 73"/>
          <p:cNvSpPr/>
          <p:nvPr/>
        </p:nvSpPr>
        <p:spPr>
          <a:xfrm rot="5400000">
            <a:off x="9125142" y="5986587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7136130" y="6126480"/>
            <a:ext cx="1897380" cy="80010"/>
          </a:xfrm>
          <a:custGeom>
            <a:avLst/>
            <a:gdLst>
              <a:gd name="connsiteX0" fmla="*/ 0 w 1897380"/>
              <a:gd name="connsiteY0" fmla="*/ 0 h 80010"/>
              <a:gd name="connsiteX1" fmla="*/ 994410 w 1897380"/>
              <a:gd name="connsiteY1" fmla="*/ 80010 h 80010"/>
              <a:gd name="connsiteX2" fmla="*/ 1897380 w 1897380"/>
              <a:gd name="connsiteY2" fmla="*/ 0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80010">
                <a:moveTo>
                  <a:pt x="0" y="0"/>
                </a:moveTo>
                <a:cubicBezTo>
                  <a:pt x="339090" y="40005"/>
                  <a:pt x="678180" y="80010"/>
                  <a:pt x="994410" y="80010"/>
                </a:cubicBezTo>
                <a:cubicBezTo>
                  <a:pt x="1310640" y="80010"/>
                  <a:pt x="1604010" y="40005"/>
                  <a:pt x="18973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82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533110" y="1988840"/>
            <a:ext cx="770506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Шаг 6. Все вершины выделены, до них найдены кратчайшие пути, алгоритм завершается.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9086046" y="613104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9100256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205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Результаты работы алгоритма</a:t>
            </a:r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224618" y="1469927"/>
            <a:ext cx="7948405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Были найдены следующие кратчайшие пути: 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A = 0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B = 4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C = 2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D = 7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E = 6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F = 12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G = 10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H = 12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marL="457200" indent="-457200">
              <a:buFont typeface="Symbol" pitchFamily="18" charset="2"/>
              <a:buAutoNum type="arabicPeriod"/>
            </a:pPr>
            <a:endParaRPr lang="en-US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endParaRPr lang="ru-RU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704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1E5A82F-34FB-4FA7-94CC-3AE4B6AED271}"/>
              </a:ext>
            </a:extLst>
          </p:cNvPr>
          <p:cNvSpPr txBox="1">
            <a:spLocks noChangeArrowheads="1"/>
          </p:cNvSpPr>
          <p:nvPr/>
        </p:nvSpPr>
        <p:spPr>
          <a:xfrm>
            <a:off x="710292" y="1465264"/>
            <a:ext cx="10858501" cy="330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/>
              <a:t>Основной цикл выполняется максимум </a:t>
            </a:r>
            <a:r>
              <a:rPr lang="ru-RU" altLang="ru-RU" sz="2400" i="1" dirty="0"/>
              <a:t>n</a:t>
            </a:r>
            <a:r>
              <a:rPr lang="ru-RU" altLang="ru-RU" sz="2400" dirty="0"/>
              <a:t> раз, в каждом из них на нахождение минимума тратится порядка </a:t>
            </a:r>
            <a:r>
              <a:rPr lang="ru-RU" altLang="ru-RU" sz="2400" i="1" dirty="0"/>
              <a:t>n</a:t>
            </a:r>
            <a:r>
              <a:rPr lang="ru-RU" altLang="ru-RU" sz="2400" dirty="0"/>
              <a:t> операций. </a:t>
            </a:r>
          </a:p>
          <a:p>
            <a:pPr marL="0" indent="0">
              <a:buNone/>
            </a:pPr>
            <a:r>
              <a:rPr lang="ru-RU" altLang="ru-RU" sz="2400" dirty="0"/>
              <a:t>На циклы поиска по соседям тратится количество операций, пропорциональное количеству рёбер </a:t>
            </a:r>
            <a:r>
              <a:rPr lang="ru-RU" altLang="ru-RU" sz="2400" i="1" dirty="0"/>
              <a:t>m</a:t>
            </a:r>
            <a:r>
              <a:rPr lang="ru-RU" altLang="ru-RU" sz="2400" dirty="0"/>
              <a:t> (поскольку каждое ребро встречается в этих циклах ровно дважды и требует константное число операций). Таким образом, общее время работы алгоритма:</a:t>
            </a:r>
            <a:r>
              <a:rPr lang="en-US" altLang="ru-RU" sz="2400" dirty="0"/>
              <a:t> </a:t>
            </a:r>
            <a:r>
              <a:rPr lang="ru-RU" altLang="ru-RU" sz="2400" dirty="0"/>
              <a:t> </a:t>
            </a:r>
            <a:endParaRPr lang="en-US" altLang="ru-RU" sz="2400" dirty="0"/>
          </a:p>
          <a:p>
            <a:pPr marL="0" indent="0">
              <a:buNone/>
            </a:pPr>
            <a:endParaRPr lang="en-US" altLang="ru-RU" sz="2400" dirty="0"/>
          </a:p>
          <a:p>
            <a:pPr marL="0" indent="0">
              <a:buNone/>
            </a:pPr>
            <a:r>
              <a:rPr lang="ru-RU" altLang="ru-RU" sz="2400" dirty="0"/>
              <a:t> </a:t>
            </a:r>
            <a:r>
              <a:rPr lang="ru-RU" altLang="ru-RU" dirty="0"/>
              <a:t> </a:t>
            </a:r>
          </a:p>
          <a:p>
            <a:pPr marL="0" indent="0">
              <a:buNone/>
            </a:pPr>
            <a:endParaRPr lang="ru-RU" altLang="ru-RU" dirty="0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8DF50B64-33ED-44BF-B31A-A571458EB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569596"/>
              </p:ext>
            </p:extLst>
          </p:nvPr>
        </p:nvGraphicFramePr>
        <p:xfrm>
          <a:off x="4551589" y="3916587"/>
          <a:ext cx="1871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Формула" r:id="rId3" imgW="571252" imgH="215806" progId="Equation.3">
                  <p:embed/>
                </p:oleObj>
              </mc:Choice>
              <mc:Fallback>
                <p:oleObj name="Формула" r:id="rId3" imgW="571252" imgH="215806" progId="Equation.3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C86CFEC0-0F52-492C-A18B-DB18EDE50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589" y="3916587"/>
                        <a:ext cx="18716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680EB0D6-C1AA-434A-8BB7-044CA04E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81705"/>
              </p:ext>
            </p:extLst>
          </p:nvPr>
        </p:nvGraphicFramePr>
        <p:xfrm>
          <a:off x="4551589" y="4822823"/>
          <a:ext cx="2016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Формула" r:id="rId5" imgW="634449" imgH="177646" progId="Equation.3">
                  <p:embed/>
                </p:oleObj>
              </mc:Choice>
              <mc:Fallback>
                <p:oleObj name="Формула" r:id="rId5" imgW="634449" imgH="177646" progId="Equation.3">
                  <p:embed/>
                  <p:pic>
                    <p:nvPicPr>
                      <p:cNvPr id="1027" name="Object 8">
                        <a:extLst>
                          <a:ext uri="{FF2B5EF4-FFF2-40B4-BE49-F238E27FC236}">
                            <a16:creationId xmlns:a16="http://schemas.microsoft.com/office/drawing/2014/main" id="{98394EFD-4A19-4A1C-A307-F0CBC293C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589" y="4822823"/>
                        <a:ext cx="20161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97E1107-482E-4252-A6D2-B946A45F31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представить график в компьютере.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обычных вида представления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смежности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5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перечисление ребер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список узлов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2}, {2, 1}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3}, {3, 1}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3}, {3,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5}, {5,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 4}, {4, 3}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2 массива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массив пар.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Представление: Список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Хранить для каждой вершины все ее соседние вершины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примера список смежности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{2, 3}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{1, 3, 5}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 2, 4}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{2}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{}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использовать массив массивов.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Карту можно использовать.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  <a:blipFill>
                <a:blip r:embed="rId2"/>
                <a:stretch>
                  <a:fillRect l="-124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83613" cy="4351338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между вершинами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ребро, то (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)-я матрица устанавливается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противном случае -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матрица смежности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массив массивов.</a:t>
            </a:r>
            <a:endParaRPr lang="hy-AM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23048"/>
              </p:ext>
            </p:extLst>
          </p:nvPr>
        </p:nvGraphicFramePr>
        <p:xfrm>
          <a:off x="3120329" y="2961163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Ориентированный граф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 fontScale="62500" lnSpcReduction="2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ориентированного графа представление остается прежним, но ребра добавляются только в одном направлении.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матрица соединений для ориентированного графа будет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внимание, что для неориентированного графа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случае направленного такого правила нет.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hy-A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0450"/>
              </p:ext>
            </p:extLst>
          </p:nvPr>
        </p:nvGraphicFramePr>
        <p:xfrm>
          <a:off x="3558081" y="2936148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F82B72E-F611-4EFB-81B2-C4AE4C56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8EE851-469D-45D9-8F4A-10905EC4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1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ширину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BFS </a:t>
            </a:r>
            <a:r>
              <a:rPr lang="ru-RU" sz="2800" dirty="0"/>
              <a:t>также является методом обхода графа</a:t>
            </a:r>
            <a:r>
              <a:rPr lang="en-US" sz="2800" dirty="0"/>
              <a:t>. </a:t>
            </a:r>
          </a:p>
          <a:p>
            <a:pPr lvl="1"/>
            <a:r>
              <a:rPr lang="ru-RU" sz="2800" dirty="0"/>
              <a:t>Алгоритм</a:t>
            </a:r>
            <a:r>
              <a:rPr lang="en-US" sz="2800" dirty="0"/>
              <a:t>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hy-AM" sz="2800" dirty="0"/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9F4D1-9247-4D07-9EE8-7584E2B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73" y="1690688"/>
            <a:ext cx="408622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F83C-D5A5-43EA-8585-75BA7E855C6C}"/>
              </a:ext>
            </a:extLst>
          </p:cNvPr>
          <p:cNvSpPr txBox="1"/>
          <p:nvPr/>
        </p:nvSpPr>
        <p:spPr>
          <a:xfrm>
            <a:off x="2209972" y="3125132"/>
            <a:ext cx="6438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BFS(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ru-RU" sz="2000" dirty="0"/>
              <a:t>добавить</a:t>
            </a:r>
            <a:r>
              <a:rPr lang="en-US" sz="2000" dirty="0"/>
              <a:t>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в очередь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        </a:t>
            </a:r>
            <a:r>
              <a:rPr lang="ru-RU" sz="2000" dirty="0"/>
              <a:t>пока </a:t>
            </a:r>
            <a:r>
              <a:rPr lang="en-US" sz="2000" b="1" i="1" dirty="0"/>
              <a:t>q </a:t>
            </a:r>
            <a:r>
              <a:rPr lang="ru-RU" sz="2000" dirty="0"/>
              <a:t>не пусто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ru-RU" sz="2000" dirty="0"/>
              <a:t>взять первую вершину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из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b="1" i="1" dirty="0"/>
              <a:t> </a:t>
            </a:r>
            <a:r>
              <a:rPr lang="ru-RU" sz="2000" b="1" i="1" dirty="0"/>
              <a:t>               </a:t>
            </a:r>
            <a:r>
              <a:rPr lang="ru-RU" sz="2000" dirty="0"/>
              <a:t>удалить первую вершину из </a:t>
            </a:r>
            <a:r>
              <a:rPr lang="en-US" sz="2000" b="1" i="1" dirty="0"/>
              <a:t>q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ru-RU" sz="2000" dirty="0"/>
              <a:t>пометить</a:t>
            </a:r>
            <a:r>
              <a:rPr lang="en-US" sz="2000" dirty="0"/>
              <a:t>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как посетившую</a:t>
            </a:r>
            <a:endParaRPr lang="en-US" sz="2000" dirty="0"/>
          </a:p>
          <a:p>
            <a:r>
              <a:rPr lang="en-US" sz="2000" i="1" dirty="0"/>
              <a:t> </a:t>
            </a:r>
            <a:r>
              <a:rPr lang="ru-RU" sz="2000" i="1" dirty="0"/>
              <a:t>              для всех </a:t>
            </a:r>
            <a:r>
              <a:rPr lang="ru-RU" sz="2000" i="1" dirty="0" err="1"/>
              <a:t>непосещенных</a:t>
            </a:r>
            <a:r>
              <a:rPr lang="ru-RU" sz="2000" i="1" dirty="0"/>
              <a:t> смежных вершин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   </a:t>
            </a:r>
            <a:r>
              <a:rPr lang="ru-RU" sz="2000" dirty="0"/>
              <a:t>добавить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93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2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структура, представляющая собой набор объектов, в котором некоторые пары объектов в некотором смысле «связаны».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называемые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(также называемыми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связанных пар вершин называется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1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7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225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желтые кружки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 = {1,2,3,4,5}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черные линии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пары вершин, которые связаны. В этом случае 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{(1, 2), (1, 3), (2, 4),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(2, 5), (3, 4), (4, 5)}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также определяем граф как пару V и E. Если коротко, то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использовать это обозначение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5BDA5-F8AC-4CB4-8B20-EAD9A528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70" y="1265115"/>
            <a:ext cx="4532356" cy="3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2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5745EB-46D7-477E-BA1A-DBFE9FBA0A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8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D326A-FB2C-42F7-A7FE-70CADD7436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6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5B633C-5C28-48AD-912E-862C629C8DC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60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602B31-935D-4AC7-A6A8-CD957B7FD5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0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FCC235-8CE5-42DA-8520-C0F7EC6433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8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42A5E2-F670-4C18-9131-855A4D3B74C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1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19C817-06BE-4933-9075-04D8AA9DAEE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2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AC6E2F-67B4-4D23-83A7-03F326435B8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8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937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Параллельные вершины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или более ребра, соединяющие одну и ту же пару вершин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вершины 1 и 2 соединены с 2 ребрами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Ребро, которое начинается и заканчивается в одной вершине.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55E28-5F8E-4401-AE19-0E63E8B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500768"/>
            <a:ext cx="3952875" cy="1928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AE024-C5BF-4595-8703-D107D8B5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4" y="4180682"/>
            <a:ext cx="1971675" cy="13906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35ABFAD-9675-4B48-81ED-DB5EBF5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12" y="5255608"/>
            <a:ext cx="1971675" cy="1390650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34B32EE-4DBC-43B8-B560-7D9F9964C3A1}"/>
              </a:ext>
            </a:extLst>
          </p:cNvPr>
          <p:cNvGrpSpPr/>
          <p:nvPr/>
        </p:nvGrpSpPr>
        <p:grpSpPr>
          <a:xfrm>
            <a:off x="4028646" y="5255608"/>
            <a:ext cx="1971675" cy="1390650"/>
            <a:chOff x="5110162" y="5102225"/>
            <a:chExt cx="1971675" cy="1390650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BA17917-A1EA-4215-BA24-C6752C246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162" y="5102225"/>
              <a:ext cx="1971675" cy="1390650"/>
            </a:xfrm>
            <a:prstGeom prst="rect">
              <a:avLst/>
            </a:prstGeom>
          </p:spPr>
        </p:pic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79BA215D-6832-4E32-A204-039DCBE1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2963" y="5505138"/>
              <a:ext cx="386594" cy="160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471ABA-E943-4E4A-8F13-F979FD592ABF}"/>
              </a:ext>
            </a:extLst>
          </p:cNvPr>
          <p:cNvGrpSpPr/>
          <p:nvPr/>
        </p:nvGrpSpPr>
        <p:grpSpPr>
          <a:xfrm>
            <a:off x="5867494" y="5255608"/>
            <a:ext cx="1971675" cy="1390650"/>
            <a:chOff x="5943965" y="5102225"/>
            <a:chExt cx="1971675" cy="1390650"/>
          </a:xfrm>
        </p:grpSpPr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7844287C-79D4-4D34-B58E-F0F9D1E2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5" y="5102225"/>
              <a:ext cx="1971675" cy="1390650"/>
            </a:xfrm>
            <a:prstGeom prst="rect">
              <a:avLst/>
            </a:prstGeom>
          </p:spPr>
        </p:pic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CF5C403-130A-4783-9076-F8BD84EB0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1787" y="5939852"/>
              <a:ext cx="412230" cy="13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20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8BF817-059D-42C4-A2AE-337A888A539E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78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A7D3F3-2125-44BC-8064-01524C61474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17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900337-7E9F-4C64-A1AA-9FEA662D8B2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0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E1F8D-7582-4DA0-9B71-340A9607F36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26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8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F99CCF-A3BD-4C96-8B86-5603E3A88BE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7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7AC32-FE51-488E-92EE-8DCD7D516F1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4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756774-A032-4A86-B0C4-C623A5C2150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06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9F0D89-6576-4788-90B5-45CB7B49CF8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ориентированы, т. е. указывают только в одном направлении, граф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ориентированным графом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не имеют направления, граф называется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неориентированным графом.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E2AF0-E313-4282-B807-3D03A268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20" y="659863"/>
            <a:ext cx="4556497" cy="2985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F3721-8230-4B0D-9595-0FE32285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55" y="3735516"/>
            <a:ext cx="4356228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1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1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7FD4B9-68E3-4A8E-B9B4-452E9E1E179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13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657CCB-D76E-422A-B2B6-98BDEF17406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3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BD3D32-9D71-454C-B916-8D4C30934EA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7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4661A6-9B01-4815-B072-C011994CD311}"/>
              </a:ext>
            </a:extLst>
          </p:cNvPr>
          <p:cNvCxnSpPr>
            <a:stCxn id="13" idx="6"/>
            <a:endCxn id="14" idx="5"/>
          </p:cNvCxnSpPr>
          <p:nvPr/>
        </p:nvCxnSpPr>
        <p:spPr>
          <a:xfrm flipV="1">
            <a:off x="7859634" y="4473013"/>
            <a:ext cx="1392385" cy="124760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56B5AD-931C-41BE-ABF8-80A4FDDDB0E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7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508369-F346-4843-A217-1D8A5311513F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46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00D4A-4AB7-4B3D-BC23-17B869BB384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6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0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73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глубину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Граф, в котором каждое ребро имеет числовой «вес»,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взвешенным 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7030-39E9-40D1-B5CB-7FFEDA2F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1350728"/>
            <a:ext cx="4838700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F752B4-C135-4C09-9B3B-08C6CECA3003}"/>
              </a:ext>
            </a:extLst>
          </p:cNvPr>
          <p:cNvSpPr txBox="1">
            <a:spLocks/>
          </p:cNvSpPr>
          <p:nvPr/>
        </p:nvSpPr>
        <p:spPr>
          <a:xfrm>
            <a:off x="912042" y="4106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95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Стек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10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8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65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67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84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en-US" dirty="0"/>
              <a:t>C</a:t>
            </a:r>
            <a:r>
              <a:rPr lang="ru-RU" dirty="0"/>
              <a:t>тек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8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{2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50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ru-RU" dirty="0"/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ru-RU" dirty="0"/>
              <a:t>6, 7, </a:t>
            </a:r>
            <a:r>
              <a:rPr lang="en-US" dirty="0"/>
              <a:t>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081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смежными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соединены некоторым ребром.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ребер, инцидентных вершине,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степенью вершины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Вершина инцидентна ребру, если эта вершина является одной из двух вершин, которые соединяет ребро. Например, град(3) = 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Листовая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1, например, 5 — листовая вершина.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Изолированная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0 , например, 6 — изолированная вершина.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C27D9-A359-4FBA-883F-595F1845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1309302"/>
            <a:ext cx="31527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44" y="2776537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85025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69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{6</a:t>
            </a:r>
            <a:r>
              <a:rPr lang="ru-RU" dirty="0"/>
              <a:t>, 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36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{6</a:t>
            </a:r>
            <a:r>
              <a:rPr lang="ru-RU" dirty="0"/>
              <a:t>, 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592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{7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292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{3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033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cxnSp>
        <p:nvCxnSpPr>
          <p:cNvPr id="22" name="Connector: Curved 18">
            <a:extLst>
              <a:ext uri="{FF2B5EF4-FFF2-40B4-BE49-F238E27FC236}">
                <a16:creationId xmlns:a16="http://schemas.microsoft.com/office/drawing/2014/main" id="{342184EE-7877-42F8-B64C-4CF9546C9160}"/>
              </a:ext>
            </a:extLst>
          </p:cNvPr>
          <p:cNvCxnSpPr/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72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7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4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ru-RU" dirty="0"/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860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37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60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рукопожатии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Лемма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|E|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ребер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сумма степени всех вершин равна количеству ребер, умноженному на 2. 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  <a:blipFill>
                <a:blip r:embed="rId2"/>
                <a:stretch>
                  <a:fillRect l="-1396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46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8890C-F972-45F8-8587-39354D1C2D33}"/>
              </a:ext>
            </a:extLst>
          </p:cNvPr>
          <p:cNvSpPr txBox="1">
            <a:spLocks/>
          </p:cNvSpPr>
          <p:nvPr/>
        </p:nvSpPr>
        <p:spPr>
          <a:xfrm>
            <a:off x="908957" y="2444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19536" y="1700809"/>
            <a:ext cx="8424936" cy="4641379"/>
          </a:xfrm>
        </p:spPr>
        <p:txBody>
          <a:bodyPr>
            <a:normAutofit fontScale="32500" lnSpcReduction="20000"/>
          </a:bodyPr>
          <a:lstStyle/>
          <a:p>
            <a:pPr marL="0" indent="536575" algn="just">
              <a:lnSpc>
                <a:spcPct val="170000"/>
              </a:lnSpc>
              <a:buNone/>
            </a:pPr>
            <a:r>
              <a:rPr lang="ru-RU" sz="5500" b="1" dirty="0" err="1">
                <a:latin typeface="Calibri" pitchFamily="34" charset="0"/>
              </a:rPr>
              <a:t>Э́дсгер</a:t>
            </a:r>
            <a:r>
              <a:rPr lang="ru-RU" sz="5500" b="1" dirty="0">
                <a:latin typeface="Calibri" pitchFamily="34" charset="0"/>
              </a:rPr>
              <a:t> </a:t>
            </a:r>
            <a:r>
              <a:rPr lang="ru-RU" sz="5500" b="1" dirty="0" err="1">
                <a:latin typeface="Calibri" pitchFamily="34" charset="0"/>
              </a:rPr>
              <a:t>Ви́бе</a:t>
            </a:r>
            <a:r>
              <a:rPr lang="ru-RU" sz="5500" b="1" dirty="0">
                <a:latin typeface="Calibri" pitchFamily="34" charset="0"/>
              </a:rPr>
              <a:t> </a:t>
            </a:r>
            <a:r>
              <a:rPr lang="ru-RU" sz="5500" b="1" dirty="0" err="1">
                <a:latin typeface="Calibri" pitchFamily="34" charset="0"/>
              </a:rPr>
              <a:t>Де́йкстра</a:t>
            </a:r>
            <a:r>
              <a:rPr lang="ru-RU" sz="5500" dirty="0">
                <a:latin typeface="Calibri" pitchFamily="34" charset="0"/>
              </a:rPr>
              <a:t> (11.05.1930— 6.08.2002) — нидерландский учёный, труды которого оказали влияние на развитие информатики и информационных технологий, является одним из разработчиков концепции структурного программирования и других идей,  лауреат премии Тьюринга 1972г. </a:t>
            </a:r>
          </a:p>
          <a:p>
            <a:pPr marL="0" indent="536575" algn="just">
              <a:lnSpc>
                <a:spcPct val="170000"/>
              </a:lnSpc>
              <a:buNone/>
            </a:pPr>
            <a:r>
              <a:rPr lang="ru-RU" sz="5500" dirty="0">
                <a:latin typeface="Calibri" pitchFamily="34" charset="0"/>
              </a:rPr>
              <a:t>Известность </a:t>
            </a:r>
            <a:r>
              <a:rPr lang="ru-RU" sz="5500" dirty="0" err="1">
                <a:latin typeface="Calibri" pitchFamily="34" charset="0"/>
              </a:rPr>
              <a:t>Дейкстре</a:t>
            </a:r>
            <a:r>
              <a:rPr lang="ru-RU" sz="5500" dirty="0">
                <a:latin typeface="Calibri" pitchFamily="34" charset="0"/>
              </a:rPr>
              <a:t> принесли его работы в области применения математической логики при разработке компьютерных программ, идея применения «семафоров» для синхронизации процессов в многозадачных системах, а так же разработка алгоритма нахождения кратчайшего пути на взвешенном графе без ребер отрицательного веса.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42134A-C861-494D-A4C5-609DB3A8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21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224618" y="1469927"/>
            <a:ext cx="7948405" cy="471338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Выбрать начальную вершину, присвоить стоимость пути до нее – 0, остальным вершинам ∞;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Все вершины являются не выделенными;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Объявить первую вершину текущей;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Стоимости путей до всех невыделенных вершин находятся след. образом: стоимость пути до невыделенной вершины есть минимальное число из стоимости старого пути до данной вершины, равное сумме стоимости  пути до текущей вершины и веса ребра соединяющего текущую и невыделенную вершины.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Среди невыделенных вершин выбирается вершина с минимальной стоимостью пути до нее. Если такой вершины нет (стоимость путей до всех вершин равна ∞), то путь не существует и алгоритм завершается, иначе текущей вершиной становится найденная, и она же выделяется.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Если все вершины являются выделенными (до всех них найден кратчайший путь), то алгоритм завершается, иначе переход на шаг 4.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шагов</a:t>
            </a:r>
          </a:p>
        </p:txBody>
      </p:sp>
    </p:spTree>
    <p:extLst>
      <p:ext uri="{BB962C8B-B14F-4D97-AF65-F5344CB8AC3E}">
        <p14:creationId xmlns:p14="http://schemas.microsoft.com/office/powerpoint/2010/main" val="29779754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434488"/>
          </a:xfrm>
        </p:spPr>
        <p:txBody>
          <a:bodyPr>
            <a:normAutofit/>
          </a:bodyPr>
          <a:lstStyle/>
          <a:p>
            <a:r>
              <a:rPr lang="ru-RU" sz="3600" dirty="0"/>
              <a:t>Нахождение кратчайшего пути в неориентированном графе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2910548" y="3378972"/>
            <a:ext cx="6425812" cy="2547624"/>
            <a:chOff x="1026508" y="2051405"/>
            <a:chExt cx="4625612" cy="202774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01404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351584" y="1954550"/>
            <a:ext cx="7848872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Дан неориентированный граф без ребер отрицательного веса. Необходимо найти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в нем кратчайшие пути из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вершины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 до всех остальных вершин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737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100834" y="2204865"/>
            <a:ext cx="8027615" cy="970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Шаги 1-3. Выберем вершину А в качестве первой, выделим ее и присвоим ей стоимость пути до нее равную 0, остальным же вершинам присвоим стоимость равную ∞.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7002463" y="3429001"/>
          <a:ext cx="321786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3429001"/>
                        <a:ext cx="3217862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6960096" y="375475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 rot="16200000">
            <a:off x="6496195" y="4617485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320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олилиния 26"/>
          <p:cNvSpPr/>
          <p:nvPr/>
        </p:nvSpPr>
        <p:spPr>
          <a:xfrm>
            <a:off x="1881818" y="3762752"/>
            <a:ext cx="720090" cy="617220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" h="617220">
                <a:moveTo>
                  <a:pt x="0" y="617220"/>
                </a:moveTo>
                <a:cubicBezTo>
                  <a:pt x="71437" y="440055"/>
                  <a:pt x="142875" y="262890"/>
                  <a:pt x="262890" y="160020"/>
                </a:cubicBezTo>
                <a:cubicBezTo>
                  <a:pt x="382905" y="57150"/>
                  <a:pt x="551497" y="28575"/>
                  <a:pt x="7200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623261" y="3383163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0+5=5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60" name="Полилиния 59"/>
          <p:cNvSpPr/>
          <p:nvPr/>
        </p:nvSpPr>
        <p:spPr>
          <a:xfrm>
            <a:off x="3109118" y="3287472"/>
            <a:ext cx="4240530" cy="992389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  <a:gd name="connsiteX0" fmla="*/ 0 w 960120"/>
              <a:gd name="connsiteY0" fmla="*/ 411480 h 411480"/>
              <a:gd name="connsiteX1" fmla="*/ 502920 w 960120"/>
              <a:gd name="connsiteY1" fmla="*/ 160020 h 411480"/>
              <a:gd name="connsiteX2" fmla="*/ 960120 w 960120"/>
              <a:gd name="connsiteY2" fmla="*/ 0 h 411480"/>
              <a:gd name="connsiteX0" fmla="*/ 0 w 3634740"/>
              <a:gd name="connsiteY0" fmla="*/ 251593 h 276377"/>
              <a:gd name="connsiteX1" fmla="*/ 502920 w 3634740"/>
              <a:gd name="connsiteY1" fmla="*/ 133 h 276377"/>
              <a:gd name="connsiteX2" fmla="*/ 3634740 w 3634740"/>
              <a:gd name="connsiteY2" fmla="*/ 274453 h 276377"/>
              <a:gd name="connsiteX0" fmla="*/ 0 w 3634740"/>
              <a:gd name="connsiteY0" fmla="*/ 377242 h 401481"/>
              <a:gd name="connsiteX1" fmla="*/ 1531620 w 3634740"/>
              <a:gd name="connsiteY1" fmla="*/ 52 h 401481"/>
              <a:gd name="connsiteX2" fmla="*/ 3634740 w 3634740"/>
              <a:gd name="connsiteY2" fmla="*/ 400102 h 401481"/>
              <a:gd name="connsiteX0" fmla="*/ 0 w 4297680"/>
              <a:gd name="connsiteY0" fmla="*/ 398587 h 1027882"/>
              <a:gd name="connsiteX1" fmla="*/ 1531620 w 4297680"/>
              <a:gd name="connsiteY1" fmla="*/ 21397 h 1027882"/>
              <a:gd name="connsiteX2" fmla="*/ 4297680 w 4297680"/>
              <a:gd name="connsiteY2" fmla="*/ 1027237 h 1027882"/>
              <a:gd name="connsiteX0" fmla="*/ 0 w 4171950"/>
              <a:gd name="connsiteY0" fmla="*/ 237625 h 1061252"/>
              <a:gd name="connsiteX1" fmla="*/ 1405890 w 4171950"/>
              <a:gd name="connsiteY1" fmla="*/ 54745 h 1061252"/>
              <a:gd name="connsiteX2" fmla="*/ 4171950 w 4171950"/>
              <a:gd name="connsiteY2" fmla="*/ 1060585 h 1061252"/>
              <a:gd name="connsiteX0" fmla="*/ 0 w 4171950"/>
              <a:gd name="connsiteY0" fmla="*/ 177313 h 1001004"/>
              <a:gd name="connsiteX1" fmla="*/ 2354580 w 4171950"/>
              <a:gd name="connsiteY1" fmla="*/ 74443 h 1001004"/>
              <a:gd name="connsiteX2" fmla="*/ 4171950 w 4171950"/>
              <a:gd name="connsiteY2" fmla="*/ 1000273 h 1001004"/>
              <a:gd name="connsiteX0" fmla="*/ 0 w 4103370"/>
              <a:gd name="connsiteY0" fmla="*/ 180667 h 1050046"/>
              <a:gd name="connsiteX1" fmla="*/ 2354580 w 4103370"/>
              <a:gd name="connsiteY1" fmla="*/ 77797 h 1050046"/>
              <a:gd name="connsiteX2" fmla="*/ 4103370 w 4103370"/>
              <a:gd name="connsiteY2" fmla="*/ 1049347 h 1050046"/>
              <a:gd name="connsiteX0" fmla="*/ 0 w 4103370"/>
              <a:gd name="connsiteY0" fmla="*/ 180667 h 1049347"/>
              <a:gd name="connsiteX1" fmla="*/ 2354580 w 4103370"/>
              <a:gd name="connsiteY1" fmla="*/ 77797 h 1049347"/>
              <a:gd name="connsiteX2" fmla="*/ 4103370 w 4103370"/>
              <a:gd name="connsiteY2" fmla="*/ 1049347 h 1049347"/>
              <a:gd name="connsiteX0" fmla="*/ 0 w 4240530"/>
              <a:gd name="connsiteY0" fmla="*/ 195199 h 1041019"/>
              <a:gd name="connsiteX1" fmla="*/ 2491740 w 4240530"/>
              <a:gd name="connsiteY1" fmla="*/ 69469 h 1041019"/>
              <a:gd name="connsiteX2" fmla="*/ 4240530 w 4240530"/>
              <a:gd name="connsiteY2" fmla="*/ 1041019 h 1041019"/>
              <a:gd name="connsiteX0" fmla="*/ 0 w 4240530"/>
              <a:gd name="connsiteY0" fmla="*/ 187814 h 1033634"/>
              <a:gd name="connsiteX1" fmla="*/ 2491740 w 4240530"/>
              <a:gd name="connsiteY1" fmla="*/ 62084 h 1033634"/>
              <a:gd name="connsiteX2" fmla="*/ 4240530 w 4240530"/>
              <a:gd name="connsiteY2" fmla="*/ 1033634 h 1033634"/>
              <a:gd name="connsiteX0" fmla="*/ 0 w 4240530"/>
              <a:gd name="connsiteY0" fmla="*/ 146569 h 992389"/>
              <a:gd name="connsiteX1" fmla="*/ 2514600 w 4240530"/>
              <a:gd name="connsiteY1" fmla="*/ 77989 h 992389"/>
              <a:gd name="connsiteX2" fmla="*/ 4240530 w 4240530"/>
              <a:gd name="connsiteY2" fmla="*/ 992389 h 9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530" h="992389">
                <a:moveTo>
                  <a:pt x="0" y="146569"/>
                </a:moveTo>
                <a:cubicBezTo>
                  <a:pt x="208597" y="3694"/>
                  <a:pt x="1807845" y="-62981"/>
                  <a:pt x="2514600" y="77989"/>
                </a:cubicBezTo>
                <a:cubicBezTo>
                  <a:pt x="3221355" y="218959"/>
                  <a:pt x="4106227" y="872374"/>
                  <a:pt x="4240530" y="992389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>
            <a:stCxn id="27" idx="1"/>
          </p:cNvCxnSpPr>
          <p:nvPr/>
        </p:nvCxnSpPr>
        <p:spPr>
          <a:xfrm flipH="1" flipV="1">
            <a:off x="2100834" y="3671850"/>
            <a:ext cx="43875" cy="25092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92193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23261" y="3383163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0+5=5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60" name="Полилиния 59"/>
          <p:cNvSpPr/>
          <p:nvPr/>
        </p:nvSpPr>
        <p:spPr>
          <a:xfrm>
            <a:off x="3109118" y="3287472"/>
            <a:ext cx="4240530" cy="992389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  <a:gd name="connsiteX0" fmla="*/ 0 w 960120"/>
              <a:gd name="connsiteY0" fmla="*/ 411480 h 411480"/>
              <a:gd name="connsiteX1" fmla="*/ 502920 w 960120"/>
              <a:gd name="connsiteY1" fmla="*/ 160020 h 411480"/>
              <a:gd name="connsiteX2" fmla="*/ 960120 w 960120"/>
              <a:gd name="connsiteY2" fmla="*/ 0 h 411480"/>
              <a:gd name="connsiteX0" fmla="*/ 0 w 3634740"/>
              <a:gd name="connsiteY0" fmla="*/ 251593 h 276377"/>
              <a:gd name="connsiteX1" fmla="*/ 502920 w 3634740"/>
              <a:gd name="connsiteY1" fmla="*/ 133 h 276377"/>
              <a:gd name="connsiteX2" fmla="*/ 3634740 w 3634740"/>
              <a:gd name="connsiteY2" fmla="*/ 274453 h 276377"/>
              <a:gd name="connsiteX0" fmla="*/ 0 w 3634740"/>
              <a:gd name="connsiteY0" fmla="*/ 377242 h 401481"/>
              <a:gd name="connsiteX1" fmla="*/ 1531620 w 3634740"/>
              <a:gd name="connsiteY1" fmla="*/ 52 h 401481"/>
              <a:gd name="connsiteX2" fmla="*/ 3634740 w 3634740"/>
              <a:gd name="connsiteY2" fmla="*/ 400102 h 401481"/>
              <a:gd name="connsiteX0" fmla="*/ 0 w 4297680"/>
              <a:gd name="connsiteY0" fmla="*/ 398587 h 1027882"/>
              <a:gd name="connsiteX1" fmla="*/ 1531620 w 4297680"/>
              <a:gd name="connsiteY1" fmla="*/ 21397 h 1027882"/>
              <a:gd name="connsiteX2" fmla="*/ 4297680 w 4297680"/>
              <a:gd name="connsiteY2" fmla="*/ 1027237 h 1027882"/>
              <a:gd name="connsiteX0" fmla="*/ 0 w 4171950"/>
              <a:gd name="connsiteY0" fmla="*/ 237625 h 1061252"/>
              <a:gd name="connsiteX1" fmla="*/ 1405890 w 4171950"/>
              <a:gd name="connsiteY1" fmla="*/ 54745 h 1061252"/>
              <a:gd name="connsiteX2" fmla="*/ 4171950 w 4171950"/>
              <a:gd name="connsiteY2" fmla="*/ 1060585 h 1061252"/>
              <a:gd name="connsiteX0" fmla="*/ 0 w 4171950"/>
              <a:gd name="connsiteY0" fmla="*/ 177313 h 1001004"/>
              <a:gd name="connsiteX1" fmla="*/ 2354580 w 4171950"/>
              <a:gd name="connsiteY1" fmla="*/ 74443 h 1001004"/>
              <a:gd name="connsiteX2" fmla="*/ 4171950 w 4171950"/>
              <a:gd name="connsiteY2" fmla="*/ 1000273 h 1001004"/>
              <a:gd name="connsiteX0" fmla="*/ 0 w 4103370"/>
              <a:gd name="connsiteY0" fmla="*/ 180667 h 1050046"/>
              <a:gd name="connsiteX1" fmla="*/ 2354580 w 4103370"/>
              <a:gd name="connsiteY1" fmla="*/ 77797 h 1050046"/>
              <a:gd name="connsiteX2" fmla="*/ 4103370 w 4103370"/>
              <a:gd name="connsiteY2" fmla="*/ 1049347 h 1050046"/>
              <a:gd name="connsiteX0" fmla="*/ 0 w 4103370"/>
              <a:gd name="connsiteY0" fmla="*/ 180667 h 1049347"/>
              <a:gd name="connsiteX1" fmla="*/ 2354580 w 4103370"/>
              <a:gd name="connsiteY1" fmla="*/ 77797 h 1049347"/>
              <a:gd name="connsiteX2" fmla="*/ 4103370 w 4103370"/>
              <a:gd name="connsiteY2" fmla="*/ 1049347 h 1049347"/>
              <a:gd name="connsiteX0" fmla="*/ 0 w 4240530"/>
              <a:gd name="connsiteY0" fmla="*/ 195199 h 1041019"/>
              <a:gd name="connsiteX1" fmla="*/ 2491740 w 4240530"/>
              <a:gd name="connsiteY1" fmla="*/ 69469 h 1041019"/>
              <a:gd name="connsiteX2" fmla="*/ 4240530 w 4240530"/>
              <a:gd name="connsiteY2" fmla="*/ 1041019 h 1041019"/>
              <a:gd name="connsiteX0" fmla="*/ 0 w 4240530"/>
              <a:gd name="connsiteY0" fmla="*/ 187814 h 1033634"/>
              <a:gd name="connsiteX1" fmla="*/ 2491740 w 4240530"/>
              <a:gd name="connsiteY1" fmla="*/ 62084 h 1033634"/>
              <a:gd name="connsiteX2" fmla="*/ 4240530 w 4240530"/>
              <a:gd name="connsiteY2" fmla="*/ 1033634 h 1033634"/>
              <a:gd name="connsiteX0" fmla="*/ 0 w 4240530"/>
              <a:gd name="connsiteY0" fmla="*/ 146569 h 992389"/>
              <a:gd name="connsiteX1" fmla="*/ 2514600 w 4240530"/>
              <a:gd name="connsiteY1" fmla="*/ 77989 h 992389"/>
              <a:gd name="connsiteX2" fmla="*/ 4240530 w 4240530"/>
              <a:gd name="connsiteY2" fmla="*/ 992389 h 9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530" h="992389">
                <a:moveTo>
                  <a:pt x="0" y="146569"/>
                </a:moveTo>
                <a:cubicBezTo>
                  <a:pt x="208597" y="3694"/>
                  <a:pt x="1807845" y="-62981"/>
                  <a:pt x="2514600" y="77989"/>
                </a:cubicBezTo>
                <a:cubicBezTo>
                  <a:pt x="3221355" y="218959"/>
                  <a:pt x="4106227" y="872374"/>
                  <a:pt x="4240530" y="992389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814106" y="4961621"/>
            <a:ext cx="777240" cy="640080"/>
          </a:xfrm>
          <a:custGeom>
            <a:avLst/>
            <a:gdLst>
              <a:gd name="connsiteX0" fmla="*/ 0 w 777240"/>
              <a:gd name="connsiteY0" fmla="*/ 0 h 640080"/>
              <a:gd name="connsiteX1" fmla="*/ 308610 w 777240"/>
              <a:gd name="connsiteY1" fmla="*/ 434340 h 640080"/>
              <a:gd name="connsiteX2" fmla="*/ 777240 w 77724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640080">
                <a:moveTo>
                  <a:pt x="0" y="0"/>
                </a:moveTo>
                <a:cubicBezTo>
                  <a:pt x="89535" y="163830"/>
                  <a:pt x="179070" y="327660"/>
                  <a:pt x="308610" y="434340"/>
                </a:cubicBezTo>
                <a:cubicBezTo>
                  <a:pt x="438150" y="541020"/>
                  <a:pt x="607695" y="590550"/>
                  <a:pt x="777240" y="6400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92083" y="5744686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0+2=2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3067050" y="4411981"/>
            <a:ext cx="4777740" cy="1823199"/>
          </a:xfrm>
          <a:custGeom>
            <a:avLst/>
            <a:gdLst>
              <a:gd name="connsiteX0" fmla="*/ 0 w 4777740"/>
              <a:gd name="connsiteY0" fmla="*/ 1680210 h 1924207"/>
              <a:gd name="connsiteX1" fmla="*/ 3177540 w 4777740"/>
              <a:gd name="connsiteY1" fmla="*/ 1783080 h 1924207"/>
              <a:gd name="connsiteX2" fmla="*/ 4777740 w 4777740"/>
              <a:gd name="connsiteY2" fmla="*/ 0 h 1924207"/>
              <a:gd name="connsiteX0" fmla="*/ 0 w 4777740"/>
              <a:gd name="connsiteY0" fmla="*/ 1680210 h 1823199"/>
              <a:gd name="connsiteX1" fmla="*/ 3097530 w 4777740"/>
              <a:gd name="connsiteY1" fmla="*/ 1611630 h 1823199"/>
              <a:gd name="connsiteX2" fmla="*/ 4777740 w 4777740"/>
              <a:gd name="connsiteY2" fmla="*/ 0 h 182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740" h="1823199">
                <a:moveTo>
                  <a:pt x="0" y="1680210"/>
                </a:moveTo>
                <a:cubicBezTo>
                  <a:pt x="1190625" y="1871662"/>
                  <a:pt x="2301240" y="1891665"/>
                  <a:pt x="3097530" y="1611630"/>
                </a:cubicBezTo>
                <a:cubicBezTo>
                  <a:pt x="3893820" y="1331595"/>
                  <a:pt x="4375785" y="751522"/>
                  <a:pt x="477774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олилиния 62"/>
          <p:cNvSpPr/>
          <p:nvPr/>
        </p:nvSpPr>
        <p:spPr>
          <a:xfrm>
            <a:off x="1881818" y="3762752"/>
            <a:ext cx="720090" cy="617220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" h="617220">
                <a:moveTo>
                  <a:pt x="0" y="617220"/>
                </a:moveTo>
                <a:cubicBezTo>
                  <a:pt x="71437" y="440055"/>
                  <a:pt x="142875" y="262890"/>
                  <a:pt x="262890" y="160020"/>
                </a:cubicBezTo>
                <a:cubicBezTo>
                  <a:pt x="382905" y="57150"/>
                  <a:pt x="551497" y="28575"/>
                  <a:pt x="7200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>
            <a:stCxn id="63" idx="1"/>
          </p:cNvCxnSpPr>
          <p:nvPr/>
        </p:nvCxnSpPr>
        <p:spPr>
          <a:xfrm flipH="1" flipV="1">
            <a:off x="2100834" y="3671850"/>
            <a:ext cx="43875" cy="25092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/>
          <p:cNvCxnSpPr>
            <a:stCxn id="7" idx="1"/>
          </p:cNvCxnSpPr>
          <p:nvPr/>
        </p:nvCxnSpPr>
        <p:spPr>
          <a:xfrm flipH="1">
            <a:off x="2100834" y="5395962"/>
            <a:ext cx="21883" cy="348725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994102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5. Среди невыделенных вершин выбирается вершина с минимальной стоимостью пути до нее. Если такой вершины нет (стоимость путей до всех вершин равна ∞), то путь не существует и алгоритм завершается, иначе текущей вершиной становится найденная, и она же выделяется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7974595">
            <a:off x="6868393" y="4946184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97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</p:spTree>
    <p:extLst>
      <p:ext uri="{BB962C8B-B14F-4D97-AF65-F5344CB8AC3E}">
        <p14:creationId xmlns:p14="http://schemas.microsoft.com/office/powerpoint/2010/main" val="881544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975610" y="3943350"/>
            <a:ext cx="1085850" cy="1257300"/>
          </a:xfrm>
          <a:custGeom>
            <a:avLst/>
            <a:gdLst>
              <a:gd name="connsiteX0" fmla="*/ 0 w 1085850"/>
              <a:gd name="connsiteY0" fmla="*/ 1257300 h 1257300"/>
              <a:gd name="connsiteX1" fmla="*/ 331470 w 1085850"/>
              <a:gd name="connsiteY1" fmla="*/ 400050 h 1257300"/>
              <a:gd name="connsiteX2" fmla="*/ 1085850 w 108585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257300">
                <a:moveTo>
                  <a:pt x="0" y="1257300"/>
                </a:moveTo>
                <a:cubicBezTo>
                  <a:pt x="75247" y="933450"/>
                  <a:pt x="150495" y="609600"/>
                  <a:pt x="331470" y="400050"/>
                </a:cubicBezTo>
                <a:cubicBezTo>
                  <a:pt x="512445" y="190500"/>
                  <a:pt x="799147" y="95250"/>
                  <a:pt x="108585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512407" y="3162454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2+10=12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58" idx="2"/>
            <a:endCxn id="7" idx="1"/>
          </p:cNvCxnSpPr>
          <p:nvPr/>
        </p:nvCxnSpPr>
        <p:spPr>
          <a:xfrm flipH="1">
            <a:off x="3307080" y="3501008"/>
            <a:ext cx="122714" cy="84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Полилиния 23"/>
          <p:cNvSpPr/>
          <p:nvPr/>
        </p:nvSpPr>
        <p:spPr>
          <a:xfrm>
            <a:off x="4312920" y="3371850"/>
            <a:ext cx="3806190" cy="1143000"/>
          </a:xfrm>
          <a:custGeom>
            <a:avLst/>
            <a:gdLst>
              <a:gd name="connsiteX0" fmla="*/ 0 w 3806190"/>
              <a:gd name="connsiteY0" fmla="*/ 0 h 1143000"/>
              <a:gd name="connsiteX1" fmla="*/ 2320290 w 3806190"/>
              <a:gd name="connsiteY1" fmla="*/ 422910 h 1143000"/>
              <a:gd name="connsiteX2" fmla="*/ 3806190 w 3806190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1143000">
                <a:moveTo>
                  <a:pt x="0" y="0"/>
                </a:moveTo>
                <a:cubicBezTo>
                  <a:pt x="842962" y="116205"/>
                  <a:pt x="1685925" y="232410"/>
                  <a:pt x="2320290" y="422910"/>
                </a:cubicBezTo>
                <a:cubicBezTo>
                  <a:pt x="2954655" y="613410"/>
                  <a:pt x="3380422" y="878205"/>
                  <a:pt x="3806190" y="114300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12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называется </a:t>
                </a:r>
                <a:r>
                  <a:rPr lang="ru-RU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связным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в нем </a:t>
                </a:r>
                <a:r>
                  <a:rPr lang="ru-RU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с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Каждый связный подграф называется компонентом.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графе — это последовательность ребер, соединяющая последовательность вершин.</a:t>
                </a: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это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начинается и заканчивается в одной и той же вершине.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endParaRPr lang="hy-AM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  <a:blipFill>
                <a:blip r:embed="rId2"/>
                <a:stretch>
                  <a:fillRect l="-131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46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975610" y="3943350"/>
            <a:ext cx="1085850" cy="1257300"/>
          </a:xfrm>
          <a:custGeom>
            <a:avLst/>
            <a:gdLst>
              <a:gd name="connsiteX0" fmla="*/ 0 w 1085850"/>
              <a:gd name="connsiteY0" fmla="*/ 1257300 h 1257300"/>
              <a:gd name="connsiteX1" fmla="*/ 331470 w 1085850"/>
              <a:gd name="connsiteY1" fmla="*/ 400050 h 1257300"/>
              <a:gd name="connsiteX2" fmla="*/ 1085850 w 108585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257300">
                <a:moveTo>
                  <a:pt x="0" y="1257300"/>
                </a:moveTo>
                <a:cubicBezTo>
                  <a:pt x="75247" y="933450"/>
                  <a:pt x="150495" y="609600"/>
                  <a:pt x="331470" y="400050"/>
                </a:cubicBezTo>
                <a:cubicBezTo>
                  <a:pt x="512445" y="190500"/>
                  <a:pt x="799147" y="95250"/>
                  <a:pt x="108585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512407" y="3162454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2+10=12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58" idx="2"/>
            <a:endCxn id="7" idx="1"/>
          </p:cNvCxnSpPr>
          <p:nvPr/>
        </p:nvCxnSpPr>
        <p:spPr>
          <a:xfrm flipH="1">
            <a:off x="3307080" y="3501008"/>
            <a:ext cx="122714" cy="84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Полилиния 23"/>
          <p:cNvSpPr/>
          <p:nvPr/>
        </p:nvSpPr>
        <p:spPr>
          <a:xfrm>
            <a:off x="4312920" y="3371850"/>
            <a:ext cx="3806190" cy="1143000"/>
          </a:xfrm>
          <a:custGeom>
            <a:avLst/>
            <a:gdLst>
              <a:gd name="connsiteX0" fmla="*/ 0 w 3806190"/>
              <a:gd name="connsiteY0" fmla="*/ 0 h 1143000"/>
              <a:gd name="connsiteX1" fmla="*/ 2320290 w 3806190"/>
              <a:gd name="connsiteY1" fmla="*/ 422910 h 1143000"/>
              <a:gd name="connsiteX2" fmla="*/ 3806190 w 3806190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1143000">
                <a:moveTo>
                  <a:pt x="0" y="0"/>
                </a:moveTo>
                <a:cubicBezTo>
                  <a:pt x="842962" y="116205"/>
                  <a:pt x="1685925" y="232410"/>
                  <a:pt x="2320290" y="422910"/>
                </a:cubicBezTo>
                <a:cubicBezTo>
                  <a:pt x="2954655" y="613410"/>
                  <a:pt x="3380422" y="878205"/>
                  <a:pt x="3806190" y="114300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101340" y="5188668"/>
            <a:ext cx="1055277" cy="183433"/>
          </a:xfrm>
          <a:custGeom>
            <a:avLst/>
            <a:gdLst>
              <a:gd name="connsiteX0" fmla="*/ 0 w 1040130"/>
              <a:gd name="connsiteY0" fmla="*/ 183433 h 183433"/>
              <a:gd name="connsiteX1" fmla="*/ 491490 w 1040130"/>
              <a:gd name="connsiteY1" fmla="*/ 553 h 183433"/>
              <a:gd name="connsiteX2" fmla="*/ 1040130 w 1040130"/>
              <a:gd name="connsiteY2" fmla="*/ 137713 h 1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83433">
                <a:moveTo>
                  <a:pt x="0" y="183433"/>
                </a:moveTo>
                <a:cubicBezTo>
                  <a:pt x="159067" y="95803"/>
                  <a:pt x="318135" y="8173"/>
                  <a:pt x="491490" y="553"/>
                </a:cubicBezTo>
                <a:cubicBezTo>
                  <a:pt x="664845" y="-7067"/>
                  <a:pt x="852487" y="65323"/>
                  <a:pt x="1040130" y="137713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216510" y="6344551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2+7=9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8" name="Прямая соединительная линия 27"/>
          <p:cNvCxnSpPr>
            <a:stCxn id="60" idx="0"/>
            <a:endCxn id="11" idx="1"/>
          </p:cNvCxnSpPr>
          <p:nvPr/>
        </p:nvCxnSpPr>
        <p:spPr>
          <a:xfrm flipH="1" flipV="1">
            <a:off x="3599986" y="5189221"/>
            <a:ext cx="400208" cy="1155331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Полилиния 38"/>
          <p:cNvSpPr/>
          <p:nvPr/>
        </p:nvSpPr>
        <p:spPr>
          <a:xfrm>
            <a:off x="4747260" y="4720590"/>
            <a:ext cx="3941028" cy="1794510"/>
          </a:xfrm>
          <a:custGeom>
            <a:avLst/>
            <a:gdLst>
              <a:gd name="connsiteX0" fmla="*/ 0 w 3851910"/>
              <a:gd name="connsiteY0" fmla="*/ 1725930 h 1725930"/>
              <a:gd name="connsiteX1" fmla="*/ 2171700 w 3851910"/>
              <a:gd name="connsiteY1" fmla="*/ 1131570 h 1725930"/>
              <a:gd name="connsiteX2" fmla="*/ 3851910 w 3851910"/>
              <a:gd name="connsiteY2" fmla="*/ 0 h 17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1910" h="1725930">
                <a:moveTo>
                  <a:pt x="0" y="1725930"/>
                </a:moveTo>
                <a:cubicBezTo>
                  <a:pt x="764857" y="1572577"/>
                  <a:pt x="1529715" y="1419225"/>
                  <a:pt x="2171700" y="1131570"/>
                </a:cubicBezTo>
                <a:cubicBezTo>
                  <a:pt x="2813685" y="843915"/>
                  <a:pt x="3332797" y="421957"/>
                  <a:pt x="385191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514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право 65"/>
          <p:cNvSpPr/>
          <p:nvPr/>
        </p:nvSpPr>
        <p:spPr>
          <a:xfrm rot="17974595">
            <a:off x="6443047" y="5291262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38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2964180" y="3520248"/>
            <a:ext cx="1234440" cy="125922"/>
          </a:xfrm>
          <a:custGeom>
            <a:avLst/>
            <a:gdLst>
              <a:gd name="connsiteX0" fmla="*/ 0 w 1234440"/>
              <a:gd name="connsiteY0" fmla="*/ 125922 h 125922"/>
              <a:gd name="connsiteX1" fmla="*/ 594360 w 1234440"/>
              <a:gd name="connsiteY1" fmla="*/ 192 h 125922"/>
              <a:gd name="connsiteX2" fmla="*/ 1234440 w 1234440"/>
              <a:gd name="connsiteY2" fmla="*/ 103062 h 1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25922">
                <a:moveTo>
                  <a:pt x="0" y="125922"/>
                </a:moveTo>
                <a:cubicBezTo>
                  <a:pt x="194310" y="64962"/>
                  <a:pt x="388620" y="4002"/>
                  <a:pt x="594360" y="192"/>
                </a:cubicBezTo>
                <a:cubicBezTo>
                  <a:pt x="800100" y="-3618"/>
                  <a:pt x="1017270" y="49722"/>
                  <a:pt x="1234440" y="10306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2795257" y="299317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4+3=7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48" idx="0"/>
          </p:cNvCxnSpPr>
          <p:nvPr/>
        </p:nvCxnSpPr>
        <p:spPr>
          <a:xfrm flipH="1">
            <a:off x="3560596" y="3331731"/>
            <a:ext cx="152049" cy="17089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4255770" y="3211830"/>
            <a:ext cx="4000500" cy="1611630"/>
          </a:xfrm>
          <a:custGeom>
            <a:avLst/>
            <a:gdLst>
              <a:gd name="connsiteX0" fmla="*/ 0 w 3954780"/>
              <a:gd name="connsiteY0" fmla="*/ 0 h 1257300"/>
              <a:gd name="connsiteX1" fmla="*/ 2411730 w 3954780"/>
              <a:gd name="connsiteY1" fmla="*/ 640080 h 1257300"/>
              <a:gd name="connsiteX2" fmla="*/ 3954780 w 3954780"/>
              <a:gd name="connsiteY2" fmla="*/ 1257300 h 125730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89070"/>
              <a:gd name="connsiteY0" fmla="*/ 0 h 1611630"/>
              <a:gd name="connsiteX1" fmla="*/ 2411730 w 3989070"/>
              <a:gd name="connsiteY1" fmla="*/ 640080 h 1611630"/>
              <a:gd name="connsiteX2" fmla="*/ 3989070 w 398907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0" h="1611630">
                <a:moveTo>
                  <a:pt x="0" y="0"/>
                </a:moveTo>
                <a:cubicBezTo>
                  <a:pt x="887730" y="112395"/>
                  <a:pt x="1756410" y="371475"/>
                  <a:pt x="2423160" y="640080"/>
                </a:cubicBezTo>
                <a:cubicBezTo>
                  <a:pt x="3089910" y="908685"/>
                  <a:pt x="3661410" y="1327785"/>
                  <a:pt x="4000500" y="16116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20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2964180" y="3520248"/>
            <a:ext cx="1234440" cy="125922"/>
          </a:xfrm>
          <a:custGeom>
            <a:avLst/>
            <a:gdLst>
              <a:gd name="connsiteX0" fmla="*/ 0 w 1234440"/>
              <a:gd name="connsiteY0" fmla="*/ 125922 h 125922"/>
              <a:gd name="connsiteX1" fmla="*/ 594360 w 1234440"/>
              <a:gd name="connsiteY1" fmla="*/ 192 h 125922"/>
              <a:gd name="connsiteX2" fmla="*/ 1234440 w 1234440"/>
              <a:gd name="connsiteY2" fmla="*/ 103062 h 1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25922">
                <a:moveTo>
                  <a:pt x="0" y="125922"/>
                </a:moveTo>
                <a:cubicBezTo>
                  <a:pt x="194310" y="64962"/>
                  <a:pt x="388620" y="4002"/>
                  <a:pt x="594360" y="192"/>
                </a:cubicBezTo>
                <a:cubicBezTo>
                  <a:pt x="800100" y="-3618"/>
                  <a:pt x="1017270" y="49722"/>
                  <a:pt x="1234440" y="10306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2795257" y="299317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4+3=7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48" idx="0"/>
          </p:cNvCxnSpPr>
          <p:nvPr/>
        </p:nvCxnSpPr>
        <p:spPr>
          <a:xfrm flipH="1">
            <a:off x="3560596" y="3331731"/>
            <a:ext cx="152049" cy="17089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4255770" y="3211830"/>
            <a:ext cx="4000500" cy="1611630"/>
          </a:xfrm>
          <a:custGeom>
            <a:avLst/>
            <a:gdLst>
              <a:gd name="connsiteX0" fmla="*/ 0 w 3954780"/>
              <a:gd name="connsiteY0" fmla="*/ 0 h 1257300"/>
              <a:gd name="connsiteX1" fmla="*/ 2411730 w 3954780"/>
              <a:gd name="connsiteY1" fmla="*/ 640080 h 1257300"/>
              <a:gd name="connsiteX2" fmla="*/ 3954780 w 3954780"/>
              <a:gd name="connsiteY2" fmla="*/ 1257300 h 125730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89070"/>
              <a:gd name="connsiteY0" fmla="*/ 0 h 1611630"/>
              <a:gd name="connsiteX1" fmla="*/ 2411730 w 3989070"/>
              <a:gd name="connsiteY1" fmla="*/ 640080 h 1611630"/>
              <a:gd name="connsiteX2" fmla="*/ 3989070 w 398907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0" h="1611630">
                <a:moveTo>
                  <a:pt x="0" y="0"/>
                </a:moveTo>
                <a:cubicBezTo>
                  <a:pt x="887730" y="112395"/>
                  <a:pt x="1756410" y="371475"/>
                  <a:pt x="2423160" y="640080"/>
                </a:cubicBezTo>
                <a:cubicBezTo>
                  <a:pt x="3089910" y="908685"/>
                  <a:pt x="3661410" y="1327785"/>
                  <a:pt x="4000500" y="16116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3078480" y="3943350"/>
            <a:ext cx="1177290" cy="1303020"/>
          </a:xfrm>
          <a:custGeom>
            <a:avLst/>
            <a:gdLst>
              <a:gd name="connsiteX0" fmla="*/ 0 w 1177290"/>
              <a:gd name="connsiteY0" fmla="*/ 0 h 1303020"/>
              <a:gd name="connsiteX1" fmla="*/ 674370 w 1177290"/>
              <a:gd name="connsiteY1" fmla="*/ 525780 h 1303020"/>
              <a:gd name="connsiteX2" fmla="*/ 1177290 w 1177290"/>
              <a:gd name="connsiteY2" fmla="*/ 130302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290" h="1303020">
                <a:moveTo>
                  <a:pt x="0" y="0"/>
                </a:moveTo>
                <a:cubicBezTo>
                  <a:pt x="239077" y="154305"/>
                  <a:pt x="478155" y="308610"/>
                  <a:pt x="674370" y="525780"/>
                </a:cubicBezTo>
                <a:cubicBezTo>
                  <a:pt x="870585" y="742950"/>
                  <a:pt x="1023937" y="1022985"/>
                  <a:pt x="1177290" y="13030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858112" y="586752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4+2=6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9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7" idx="1"/>
            <a:endCxn id="58" idx="0"/>
          </p:cNvCxnSpPr>
          <p:nvPr/>
        </p:nvCxnSpPr>
        <p:spPr>
          <a:xfrm>
            <a:off x="3752851" y="4469130"/>
            <a:ext cx="22649" cy="1398396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4267200" y="5052061"/>
            <a:ext cx="4411980" cy="1044381"/>
          </a:xfrm>
          <a:custGeom>
            <a:avLst/>
            <a:gdLst>
              <a:gd name="connsiteX0" fmla="*/ 0 w 4411980"/>
              <a:gd name="connsiteY0" fmla="*/ 1028700 h 1044381"/>
              <a:gd name="connsiteX1" fmla="*/ 2103120 w 4411980"/>
              <a:gd name="connsiteY1" fmla="*/ 902970 h 1044381"/>
              <a:gd name="connsiteX2" fmla="*/ 4411980 w 4411980"/>
              <a:gd name="connsiteY2" fmla="*/ 0 h 10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1980" h="1044381">
                <a:moveTo>
                  <a:pt x="0" y="1028700"/>
                </a:moveTo>
                <a:cubicBezTo>
                  <a:pt x="683895" y="1051560"/>
                  <a:pt x="1367790" y="1074420"/>
                  <a:pt x="2103120" y="902970"/>
                </a:cubicBezTo>
                <a:cubicBezTo>
                  <a:pt x="2838450" y="731520"/>
                  <a:pt x="3625215" y="365760"/>
                  <a:pt x="44119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645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17974595">
            <a:off x="7742090" y="561998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915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73888" y="3438526"/>
          <a:ext cx="328136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Формула" r:id="rId3" imgW="1993680" imgH="2031840" progId="Equation.3">
                  <p:embed/>
                </p:oleObj>
              </mc:Choice>
              <mc:Fallback>
                <p:oleObj name="Формула" r:id="rId3" imgW="19936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3438526"/>
                        <a:ext cx="3281362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1364" y="591248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6+6=12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541521" y="5606870"/>
            <a:ext cx="933793" cy="131047"/>
          </a:xfrm>
          <a:custGeom>
            <a:avLst/>
            <a:gdLst>
              <a:gd name="connsiteX0" fmla="*/ 0 w 937260"/>
              <a:gd name="connsiteY0" fmla="*/ 11430 h 102926"/>
              <a:gd name="connsiteX1" fmla="*/ 514350 w 937260"/>
              <a:gd name="connsiteY1" fmla="*/ 102870 h 102926"/>
              <a:gd name="connsiteX2" fmla="*/ 937260 w 937260"/>
              <a:gd name="connsiteY2" fmla="*/ 0 h 10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02926">
                <a:moveTo>
                  <a:pt x="0" y="11430"/>
                </a:moveTo>
                <a:cubicBezTo>
                  <a:pt x="179070" y="58102"/>
                  <a:pt x="358140" y="104775"/>
                  <a:pt x="514350" y="102870"/>
                </a:cubicBezTo>
                <a:cubicBezTo>
                  <a:pt x="670560" y="100965"/>
                  <a:pt x="803910" y="50482"/>
                  <a:pt x="93726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 flipH="1">
            <a:off x="4848751" y="5737846"/>
            <a:ext cx="205216" cy="17464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5490210" y="5406390"/>
            <a:ext cx="3577590" cy="674370"/>
          </a:xfrm>
          <a:custGeom>
            <a:avLst/>
            <a:gdLst>
              <a:gd name="connsiteX0" fmla="*/ 0 w 3577590"/>
              <a:gd name="connsiteY0" fmla="*/ 674370 h 674370"/>
              <a:gd name="connsiteX1" fmla="*/ 2171700 w 3577590"/>
              <a:gd name="connsiteY1" fmla="*/ 548640 h 674370"/>
              <a:gd name="connsiteX2" fmla="*/ 3577590 w 3577590"/>
              <a:gd name="connsiteY2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7590" h="674370">
                <a:moveTo>
                  <a:pt x="0" y="674370"/>
                </a:moveTo>
                <a:cubicBezTo>
                  <a:pt x="787717" y="667702"/>
                  <a:pt x="1575435" y="661035"/>
                  <a:pt x="2171700" y="548640"/>
                </a:cubicBezTo>
                <a:cubicBezTo>
                  <a:pt x="2767965" y="436245"/>
                  <a:pt x="3172777" y="218122"/>
                  <a:pt x="35775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533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1364" y="591248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6+6=12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541521" y="5606870"/>
            <a:ext cx="933793" cy="131047"/>
          </a:xfrm>
          <a:custGeom>
            <a:avLst/>
            <a:gdLst>
              <a:gd name="connsiteX0" fmla="*/ 0 w 937260"/>
              <a:gd name="connsiteY0" fmla="*/ 11430 h 102926"/>
              <a:gd name="connsiteX1" fmla="*/ 514350 w 937260"/>
              <a:gd name="connsiteY1" fmla="*/ 102870 h 102926"/>
              <a:gd name="connsiteX2" fmla="*/ 937260 w 937260"/>
              <a:gd name="connsiteY2" fmla="*/ 0 h 10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02926">
                <a:moveTo>
                  <a:pt x="0" y="11430"/>
                </a:moveTo>
                <a:cubicBezTo>
                  <a:pt x="179070" y="58102"/>
                  <a:pt x="358140" y="104775"/>
                  <a:pt x="514350" y="102870"/>
                </a:cubicBezTo>
                <a:cubicBezTo>
                  <a:pt x="670560" y="100965"/>
                  <a:pt x="803910" y="50482"/>
                  <a:pt x="93726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 flipH="1">
            <a:off x="4848751" y="5737846"/>
            <a:ext cx="205216" cy="17464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5490210" y="5406390"/>
            <a:ext cx="3577590" cy="674370"/>
          </a:xfrm>
          <a:custGeom>
            <a:avLst/>
            <a:gdLst>
              <a:gd name="connsiteX0" fmla="*/ 0 w 3577590"/>
              <a:gd name="connsiteY0" fmla="*/ 674370 h 674370"/>
              <a:gd name="connsiteX1" fmla="*/ 2171700 w 3577590"/>
              <a:gd name="connsiteY1" fmla="*/ 548640 h 674370"/>
              <a:gd name="connsiteX2" fmla="*/ 3577590 w 3577590"/>
              <a:gd name="connsiteY2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7590" h="674370">
                <a:moveTo>
                  <a:pt x="0" y="674370"/>
                </a:moveTo>
                <a:cubicBezTo>
                  <a:pt x="787717" y="667702"/>
                  <a:pt x="1575435" y="661035"/>
                  <a:pt x="2171700" y="548640"/>
                </a:cubicBezTo>
                <a:cubicBezTo>
                  <a:pt x="2767965" y="436245"/>
                  <a:pt x="3172777" y="218122"/>
                  <a:pt x="35775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4404360" y="3943350"/>
            <a:ext cx="1017270" cy="1291590"/>
          </a:xfrm>
          <a:custGeom>
            <a:avLst/>
            <a:gdLst>
              <a:gd name="connsiteX0" fmla="*/ 0 w 1017270"/>
              <a:gd name="connsiteY0" fmla="*/ 1291590 h 1291590"/>
              <a:gd name="connsiteX1" fmla="*/ 388620 w 1017270"/>
              <a:gd name="connsiteY1" fmla="*/ 548640 h 1291590"/>
              <a:gd name="connsiteX2" fmla="*/ 1017270 w 1017270"/>
              <a:gd name="connsiteY2" fmla="*/ 0 h 12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291590">
                <a:moveTo>
                  <a:pt x="0" y="1291590"/>
                </a:moveTo>
                <a:cubicBezTo>
                  <a:pt x="109537" y="1027747"/>
                  <a:pt x="219075" y="763905"/>
                  <a:pt x="388620" y="548640"/>
                </a:cubicBezTo>
                <a:cubicBezTo>
                  <a:pt x="558165" y="333375"/>
                  <a:pt x="787717" y="166687"/>
                  <a:pt x="101727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973194" y="321297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6+4=10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7" idx="1"/>
          </p:cNvCxnSpPr>
          <p:nvPr/>
        </p:nvCxnSpPr>
        <p:spPr>
          <a:xfrm flipH="1">
            <a:off x="4792981" y="3551530"/>
            <a:ext cx="97601" cy="94046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Полилиния 27"/>
          <p:cNvSpPr/>
          <p:nvPr/>
        </p:nvSpPr>
        <p:spPr>
          <a:xfrm>
            <a:off x="5501640" y="3371850"/>
            <a:ext cx="4069080" cy="1794510"/>
          </a:xfrm>
          <a:custGeom>
            <a:avLst/>
            <a:gdLst>
              <a:gd name="connsiteX0" fmla="*/ 0 w 4069080"/>
              <a:gd name="connsiteY0" fmla="*/ 0 h 1794510"/>
              <a:gd name="connsiteX1" fmla="*/ 2297430 w 4069080"/>
              <a:gd name="connsiteY1" fmla="*/ 697230 h 1794510"/>
              <a:gd name="connsiteX2" fmla="*/ 4069080 w 4069080"/>
              <a:gd name="connsiteY2" fmla="*/ 1794510 h 17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9080" h="1794510">
                <a:moveTo>
                  <a:pt x="0" y="0"/>
                </a:moveTo>
                <a:cubicBezTo>
                  <a:pt x="809625" y="199072"/>
                  <a:pt x="1619250" y="398145"/>
                  <a:pt x="2297430" y="697230"/>
                </a:cubicBezTo>
                <a:cubicBezTo>
                  <a:pt x="2975610" y="996315"/>
                  <a:pt x="3522345" y="1395412"/>
                  <a:pt x="4069080" y="179451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05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право 70"/>
          <p:cNvSpPr/>
          <p:nvPr/>
        </p:nvSpPr>
        <p:spPr>
          <a:xfrm rot="17974595">
            <a:off x="7260894" y="5963632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231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00872" y="291249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10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495800" y="3577540"/>
            <a:ext cx="1017270" cy="114350"/>
          </a:xfrm>
          <a:custGeom>
            <a:avLst/>
            <a:gdLst>
              <a:gd name="connsiteX0" fmla="*/ 0 w 1017270"/>
              <a:gd name="connsiteY0" fmla="*/ 114350 h 114350"/>
              <a:gd name="connsiteX1" fmla="*/ 468630 w 1017270"/>
              <a:gd name="connsiteY1" fmla="*/ 50 h 114350"/>
              <a:gd name="connsiteX2" fmla="*/ 1017270 w 1017270"/>
              <a:gd name="connsiteY2" fmla="*/ 102920 h 1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14350">
                <a:moveTo>
                  <a:pt x="0" y="114350"/>
                </a:moveTo>
                <a:cubicBezTo>
                  <a:pt x="149542" y="58152"/>
                  <a:pt x="299085" y="1955"/>
                  <a:pt x="468630" y="50"/>
                </a:cubicBezTo>
                <a:cubicBezTo>
                  <a:pt x="638175" y="-1855"/>
                  <a:pt x="827722" y="50532"/>
                  <a:pt x="1017270" y="1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60" idx="2"/>
            <a:endCxn id="9" idx="1"/>
          </p:cNvCxnSpPr>
          <p:nvPr/>
        </p:nvCxnSpPr>
        <p:spPr>
          <a:xfrm flipH="1">
            <a:off x="4964431" y="3251052"/>
            <a:ext cx="53829" cy="326539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Стрелка вправо 61"/>
          <p:cNvSpPr/>
          <p:nvPr/>
        </p:nvSpPr>
        <p:spPr>
          <a:xfrm rot="5400000">
            <a:off x="958626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5718810" y="3143250"/>
            <a:ext cx="3806190" cy="2263140"/>
          </a:xfrm>
          <a:custGeom>
            <a:avLst/>
            <a:gdLst>
              <a:gd name="connsiteX0" fmla="*/ 0 w 3806190"/>
              <a:gd name="connsiteY0" fmla="*/ 0 h 2263140"/>
              <a:gd name="connsiteX1" fmla="*/ 2457450 w 3806190"/>
              <a:gd name="connsiteY1" fmla="*/ 1131570 h 2263140"/>
              <a:gd name="connsiteX2" fmla="*/ 3806190 w 3806190"/>
              <a:gd name="connsiteY2" fmla="*/ 226314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2263140">
                <a:moveTo>
                  <a:pt x="0" y="0"/>
                </a:moveTo>
                <a:cubicBezTo>
                  <a:pt x="911542" y="377190"/>
                  <a:pt x="1823085" y="754380"/>
                  <a:pt x="2457450" y="1131570"/>
                </a:cubicBezTo>
                <a:cubicBezTo>
                  <a:pt x="3091815" y="1508760"/>
                  <a:pt x="3449002" y="1885950"/>
                  <a:pt x="3806190" y="226314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549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00872" y="291249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10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495800" y="3577540"/>
            <a:ext cx="1017270" cy="114350"/>
          </a:xfrm>
          <a:custGeom>
            <a:avLst/>
            <a:gdLst>
              <a:gd name="connsiteX0" fmla="*/ 0 w 1017270"/>
              <a:gd name="connsiteY0" fmla="*/ 114350 h 114350"/>
              <a:gd name="connsiteX1" fmla="*/ 468630 w 1017270"/>
              <a:gd name="connsiteY1" fmla="*/ 50 h 114350"/>
              <a:gd name="connsiteX2" fmla="*/ 1017270 w 1017270"/>
              <a:gd name="connsiteY2" fmla="*/ 102920 h 1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14350">
                <a:moveTo>
                  <a:pt x="0" y="114350"/>
                </a:moveTo>
                <a:cubicBezTo>
                  <a:pt x="149542" y="58152"/>
                  <a:pt x="299085" y="1955"/>
                  <a:pt x="468630" y="50"/>
                </a:cubicBezTo>
                <a:cubicBezTo>
                  <a:pt x="638175" y="-1855"/>
                  <a:pt x="827722" y="50532"/>
                  <a:pt x="1017270" y="1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60" idx="2"/>
            <a:endCxn id="9" idx="1"/>
          </p:cNvCxnSpPr>
          <p:nvPr/>
        </p:nvCxnSpPr>
        <p:spPr>
          <a:xfrm flipH="1">
            <a:off x="4964431" y="3251052"/>
            <a:ext cx="53829" cy="326539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Стрелка вправо 61"/>
          <p:cNvSpPr/>
          <p:nvPr/>
        </p:nvSpPr>
        <p:spPr>
          <a:xfrm rot="5400000">
            <a:off x="958626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5718810" y="3143250"/>
            <a:ext cx="3806190" cy="2263140"/>
          </a:xfrm>
          <a:custGeom>
            <a:avLst/>
            <a:gdLst>
              <a:gd name="connsiteX0" fmla="*/ 0 w 3806190"/>
              <a:gd name="connsiteY0" fmla="*/ 0 h 2263140"/>
              <a:gd name="connsiteX1" fmla="*/ 2457450 w 3806190"/>
              <a:gd name="connsiteY1" fmla="*/ 1131570 h 2263140"/>
              <a:gd name="connsiteX2" fmla="*/ 3806190 w 3806190"/>
              <a:gd name="connsiteY2" fmla="*/ 226314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2263140">
                <a:moveTo>
                  <a:pt x="0" y="0"/>
                </a:moveTo>
                <a:cubicBezTo>
                  <a:pt x="911542" y="377190"/>
                  <a:pt x="1823085" y="754380"/>
                  <a:pt x="2457450" y="1131570"/>
                </a:cubicBezTo>
                <a:cubicBezTo>
                  <a:pt x="3091815" y="1508760"/>
                  <a:pt x="3449002" y="1885950"/>
                  <a:pt x="3806190" y="226314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4456161" y="587828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4541520" y="3920490"/>
            <a:ext cx="1062990" cy="1325880"/>
          </a:xfrm>
          <a:custGeom>
            <a:avLst/>
            <a:gdLst>
              <a:gd name="connsiteX0" fmla="*/ 0 w 1062990"/>
              <a:gd name="connsiteY0" fmla="*/ 0 h 1325880"/>
              <a:gd name="connsiteX1" fmla="*/ 708660 w 1062990"/>
              <a:gd name="connsiteY1" fmla="*/ 480060 h 1325880"/>
              <a:gd name="connsiteX2" fmla="*/ 1062990 w 1062990"/>
              <a:gd name="connsiteY2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2990" h="1325880">
                <a:moveTo>
                  <a:pt x="0" y="0"/>
                </a:moveTo>
                <a:cubicBezTo>
                  <a:pt x="265747" y="129540"/>
                  <a:pt x="531495" y="259080"/>
                  <a:pt x="708660" y="480060"/>
                </a:cubicBezTo>
                <a:cubicBezTo>
                  <a:pt x="885825" y="701040"/>
                  <a:pt x="974407" y="1013460"/>
                  <a:pt x="1062990" y="13258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7" idx="1"/>
            <a:endCxn id="64" idx="0"/>
          </p:cNvCxnSpPr>
          <p:nvPr/>
        </p:nvCxnSpPr>
        <p:spPr>
          <a:xfrm>
            <a:off x="5250180" y="4400550"/>
            <a:ext cx="123368" cy="1477736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Стрелка вправо 67"/>
          <p:cNvSpPr/>
          <p:nvPr/>
        </p:nvSpPr>
        <p:spPr>
          <a:xfrm rot="5400000">
            <a:off x="912514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/>
        </p:nvSpPr>
        <p:spPr>
          <a:xfrm>
            <a:off x="6107430" y="5520690"/>
            <a:ext cx="2926080" cy="525780"/>
          </a:xfrm>
          <a:custGeom>
            <a:avLst/>
            <a:gdLst>
              <a:gd name="connsiteX0" fmla="*/ 0 w 2926080"/>
              <a:gd name="connsiteY0" fmla="*/ 525780 h 525780"/>
              <a:gd name="connsiteX1" fmla="*/ 1657350 w 2926080"/>
              <a:gd name="connsiteY1" fmla="*/ 365760 h 525780"/>
              <a:gd name="connsiteX2" fmla="*/ 2926080 w 292608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525780">
                <a:moveTo>
                  <a:pt x="0" y="525780"/>
                </a:moveTo>
                <a:cubicBezTo>
                  <a:pt x="584835" y="489585"/>
                  <a:pt x="1169670" y="453390"/>
                  <a:pt x="1657350" y="365760"/>
                </a:cubicBezTo>
                <a:cubicBezTo>
                  <a:pt x="2145030" y="278130"/>
                  <a:pt x="2535555" y="139065"/>
                  <a:pt x="29260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6824</Words>
  <Application>Microsoft Office PowerPoint</Application>
  <PresentationFormat>Широкоэкранный</PresentationFormat>
  <Paragraphs>1848</Paragraphs>
  <Slides>106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Формула</vt:lpstr>
      <vt:lpstr>Графы</vt:lpstr>
      <vt:lpstr>Что такое граф?</vt:lpstr>
      <vt:lpstr>Что такое граф?</vt:lpstr>
      <vt:lpstr>Что такое граф?</vt:lpstr>
      <vt:lpstr>Что такое граф? Типы графов</vt:lpstr>
      <vt:lpstr>Презентация PowerPoint</vt:lpstr>
      <vt:lpstr>Что такое граф? Терминология</vt:lpstr>
      <vt:lpstr>Что такое граф? Лемма о рукопожатии</vt:lpstr>
      <vt:lpstr>Что такое граф? Терминология</vt:lpstr>
      <vt:lpstr>Графическое представление</vt:lpstr>
      <vt:lpstr>Что такое граф? Представление</vt:lpstr>
      <vt:lpstr>Что такое граф? Представление. Список ребер</vt:lpstr>
      <vt:lpstr>Что такое граф? Представление: Список смежности</vt:lpstr>
      <vt:lpstr>Что такое граф? Представление։ Матрица смежности</vt:lpstr>
      <vt:lpstr>Что такое граф? Представление. Ориентированный граф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Презентация PowerPoint</vt:lpstr>
      <vt:lpstr>Алгоритм Дейкстры</vt:lpstr>
      <vt:lpstr>Последовательность шагов</vt:lpstr>
      <vt:lpstr>Нахождение кратчайшего пути в неориентированном графе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Результаты работы алгоритма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admin</cp:lastModifiedBy>
  <cp:revision>29</cp:revision>
  <dcterms:created xsi:type="dcterms:W3CDTF">2021-07-10T19:33:53Z</dcterms:created>
  <dcterms:modified xsi:type="dcterms:W3CDTF">2022-09-16T11:24:49Z</dcterms:modified>
</cp:coreProperties>
</file>